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tags/tag67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014" r:id="rId2"/>
    <p:sldMasterId id="2147484022" r:id="rId3"/>
    <p:sldMasterId id="2147484035" r:id="rId4"/>
    <p:sldMasterId id="2147484046" r:id="rId5"/>
    <p:sldMasterId id="2147484057" r:id="rId6"/>
    <p:sldMasterId id="2147484068" r:id="rId7"/>
    <p:sldMasterId id="2147484075" r:id="rId8"/>
    <p:sldMasterId id="2147484084" r:id="rId9"/>
    <p:sldMasterId id="2147484093" r:id="rId10"/>
  </p:sldMasterIdLst>
  <p:notesMasterIdLst>
    <p:notesMasterId r:id="rId41"/>
  </p:notesMasterIdLst>
  <p:handoutMasterIdLst>
    <p:handoutMasterId r:id="rId42"/>
  </p:handoutMasterIdLst>
  <p:sldIdLst>
    <p:sldId id="3281" r:id="rId11"/>
    <p:sldId id="3360" r:id="rId12"/>
    <p:sldId id="3357" r:id="rId13"/>
    <p:sldId id="3341" r:id="rId14"/>
    <p:sldId id="3337" r:id="rId15"/>
    <p:sldId id="3345" r:id="rId16"/>
    <p:sldId id="3340" r:id="rId17"/>
    <p:sldId id="3303" r:id="rId18"/>
    <p:sldId id="3346" r:id="rId19"/>
    <p:sldId id="3339" r:id="rId20"/>
    <p:sldId id="3307" r:id="rId21"/>
    <p:sldId id="3297" r:id="rId22"/>
    <p:sldId id="3343" r:id="rId23"/>
    <p:sldId id="3344" r:id="rId24"/>
    <p:sldId id="3349" r:id="rId25"/>
    <p:sldId id="3319" r:id="rId26"/>
    <p:sldId id="3358" r:id="rId27"/>
    <p:sldId id="3310" r:id="rId28"/>
    <p:sldId id="3350" r:id="rId29"/>
    <p:sldId id="3351" r:id="rId30"/>
    <p:sldId id="3352" r:id="rId31"/>
    <p:sldId id="3354" r:id="rId32"/>
    <p:sldId id="3321" r:id="rId33"/>
    <p:sldId id="3353" r:id="rId34"/>
    <p:sldId id="3359" r:id="rId35"/>
    <p:sldId id="3239" r:id="rId36"/>
    <p:sldId id="3240" r:id="rId37"/>
    <p:sldId id="3299" r:id="rId38"/>
    <p:sldId id="3361" r:id="rId39"/>
    <p:sldId id="3362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92AB05-9C3C-9298-ADF4-905E014F3ED8}" name="Tomlin, D'Andrea M." initials="TDM" userId="S::D'Andrea.Tomlin@va.gov::fb0311b1-83e8-4316-aa02-9cabf1e32b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, Tamara   (STL)" initials="ST(" lastIdx="2" clrIdx="0">
    <p:extLst>
      <p:ext uri="{19B8F6BF-5375-455C-9EA6-DF929625EA0E}">
        <p15:presenceInfo xmlns:p15="http://schemas.microsoft.com/office/powerpoint/2012/main" userId="S-1-5-21-1698454611-1553483303-8547516-88214" providerId="AD"/>
      </p:ext>
    </p:extLst>
  </p:cmAuthor>
  <p:cmAuthor id="2" name="Behrends, Jessica M." initials="BJM" lastIdx="13" clrIdx="1">
    <p:extLst>
      <p:ext uri="{19B8F6BF-5375-455C-9EA6-DF929625EA0E}">
        <p15:presenceInfo xmlns:p15="http://schemas.microsoft.com/office/powerpoint/2012/main" userId="S-1-5-21-2503890035-2871146831-3185725497-127020" providerId="AD"/>
      </p:ext>
    </p:extLst>
  </p:cmAuthor>
  <p:cmAuthor id="3" name="Ruege, Adam M. (Columbus)" initials="RAM(" lastIdx="20" clrIdx="2">
    <p:extLst>
      <p:ext uri="{19B8F6BF-5375-455C-9EA6-DF929625EA0E}">
        <p15:presenceInfo xmlns:p15="http://schemas.microsoft.com/office/powerpoint/2012/main" userId="S-1-5-21-1608456028-1819364391-624655392-44350" providerId="AD"/>
      </p:ext>
    </p:extLst>
  </p:cmAuthor>
  <p:cmAuthor id="4" name="Rubin, Michael D. (VACO)" initials="RMD(" lastIdx="14" clrIdx="3">
    <p:extLst>
      <p:ext uri="{19B8F6BF-5375-455C-9EA6-DF929625EA0E}">
        <p15:presenceInfo xmlns:p15="http://schemas.microsoft.com/office/powerpoint/2012/main" userId="S-1-5-21-776561741-1292428093-725345543-299265" providerId="AD"/>
      </p:ext>
    </p:extLst>
  </p:cmAuthor>
  <p:cmAuthor id="5" name="Jaastad, Derrick" initials="JD" lastIdx="3" clrIdx="4">
    <p:extLst>
      <p:ext uri="{19B8F6BF-5375-455C-9EA6-DF929625EA0E}">
        <p15:presenceInfo xmlns:p15="http://schemas.microsoft.com/office/powerpoint/2012/main" userId="S-1-5-21-1814438218-152777602-930774774-421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D"/>
    <a:srgbClr val="000066"/>
    <a:srgbClr val="000099"/>
    <a:srgbClr val="B0C4DE"/>
    <a:srgbClr val="E8ECF3"/>
    <a:srgbClr val="E8F6F3"/>
    <a:srgbClr val="6168B0"/>
    <a:srgbClr val="0000FF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2362" autoAdjust="0"/>
  </p:normalViewPr>
  <p:slideViewPr>
    <p:cSldViewPr>
      <p:cViewPr varScale="1">
        <p:scale>
          <a:sx n="105" d="100"/>
          <a:sy n="105" d="100"/>
        </p:scale>
        <p:origin x="1866" y="12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0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commentAuthors" Target="commentAuthors.xml"/><Relationship Id="rId48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1B442-1943-4626-B5FF-35EC058213C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E7E903-06AF-4A43-A929-699CFCD7060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tx2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VA Liaison Program</a:t>
          </a:r>
        </a:p>
      </dgm:t>
    </dgm:pt>
    <dgm:pt modelId="{A52AEC70-E3EA-4845-B85F-E9DA5989137A}" type="parTrans" cxnId="{33D04B0A-2E49-4271-9715-7DC068AC5310}">
      <dgm:prSet/>
      <dgm:spPr/>
      <dgm:t>
        <a:bodyPr/>
        <a:lstStyle/>
        <a:p>
          <a:endParaRPr lang="en-US"/>
        </a:p>
      </dgm:t>
    </dgm:pt>
    <dgm:pt modelId="{43C65C42-8271-45B3-A8F7-C5CDE3970BA8}" type="sibTrans" cxnId="{33D04B0A-2E49-4271-9715-7DC068AC5310}">
      <dgm:prSet/>
      <dgm:spPr/>
      <dgm:t>
        <a:bodyPr/>
        <a:lstStyle/>
        <a:p>
          <a:endParaRPr lang="en-US"/>
        </a:p>
      </dgm:t>
    </dgm:pt>
    <dgm:pt modelId="{08100CC7-BFE0-4DAD-969B-5405CF4B6CF2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43 VA Liaisons for Health Care at 21 Military Treatment Facilities (MTFs)</a:t>
          </a:r>
        </a:p>
      </dgm:t>
    </dgm:pt>
    <dgm:pt modelId="{9ED77806-239D-4610-B960-3E3F6071C520}" type="parTrans" cxnId="{848A267F-A541-4422-ACB5-11A57A196A0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9D76D4-F2FB-4843-BFFE-914E353A2A42}" type="sibTrans" cxnId="{848A267F-A541-4422-ACB5-11A57A196A0C}">
      <dgm:prSet/>
      <dgm:spPr/>
      <dgm:t>
        <a:bodyPr/>
        <a:lstStyle/>
        <a:p>
          <a:endParaRPr lang="en-US"/>
        </a:p>
      </dgm:t>
    </dgm:pt>
    <dgm:pt modelId="{341D9C7B-40EA-4FC2-870D-CDE0E449CBEC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rtlCol="0" anchor="ctr"/>
        <a:lstStyle/>
        <a:p>
          <a:r>
            <a:rPr lang="fr-FR" sz="2000" b="0" dirty="0">
              <a:latin typeface="Arial" panose="020B0604020202020204" pitchFamily="34" charset="0"/>
              <a:cs typeface="Arial" panose="020B0604020202020204" pitchFamily="34" charset="0"/>
            </a:rPr>
            <a:t>Post-9/11 M2VA CM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051CB-A1B8-4839-B30A-FF1E9469CCAA}" type="parTrans" cxnId="{1968D34B-4999-4F03-AD55-821EB5066AE3}">
      <dgm:prSet/>
      <dgm:spPr/>
      <dgm:t>
        <a:bodyPr/>
        <a:lstStyle/>
        <a:p>
          <a:endParaRPr lang="en-US"/>
        </a:p>
      </dgm:t>
    </dgm:pt>
    <dgm:pt modelId="{14E0C654-9442-4CFA-9E16-07EF92637BBC}" type="sibTrans" cxnId="{1968D34B-4999-4F03-AD55-821EB5066AE3}">
      <dgm:prSet/>
      <dgm:spPr/>
      <dgm:t>
        <a:bodyPr/>
        <a:lstStyle/>
        <a:p>
          <a:endParaRPr lang="en-US"/>
        </a:p>
      </dgm:t>
    </dgm:pt>
    <dgm:pt modelId="{A69404F1-ED4B-4220-988E-100B9DD39FCA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Located at each VA medical center</a:t>
          </a:r>
        </a:p>
      </dgm:t>
    </dgm:pt>
    <dgm:pt modelId="{BE2D825E-2E2A-4592-A5A3-E5E3EC0A1AF8}" type="parTrans" cxnId="{16585239-E1D0-45D6-9EB5-F9EB2937D012}">
      <dgm:prSet/>
      <dgm:spPr/>
      <dgm:t>
        <a:bodyPr/>
        <a:lstStyle/>
        <a:p>
          <a:endParaRPr lang="en-US"/>
        </a:p>
      </dgm:t>
    </dgm:pt>
    <dgm:pt modelId="{0D605EE3-74DB-49E2-91AB-C0710F0ADAEA}" type="sibTrans" cxnId="{16585239-E1D0-45D6-9EB5-F9EB2937D012}">
      <dgm:prSet/>
      <dgm:spPr/>
      <dgm:t>
        <a:bodyPr/>
        <a:lstStyle/>
        <a:p>
          <a:endParaRPr lang="en-US"/>
        </a:p>
      </dgm:t>
    </dgm:pt>
    <dgm:pt modelId="{3D056CAD-43B2-4AC4-953A-DE205CB46C92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140 Program Managers</a:t>
          </a:r>
        </a:p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400+ Case Manager(s)</a:t>
          </a:r>
        </a:p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100+ Transition Patient Advocate</a:t>
          </a:r>
        </a:p>
      </dgm:t>
    </dgm:pt>
    <dgm:pt modelId="{CEF2D6D7-E83C-4801-9F74-3889934A900F}" type="parTrans" cxnId="{FE8EE5A5-F1A3-4335-8F43-D36F626163A4}">
      <dgm:prSet/>
      <dgm:spPr/>
      <dgm:t>
        <a:bodyPr/>
        <a:lstStyle/>
        <a:p>
          <a:endParaRPr lang="en-US"/>
        </a:p>
      </dgm:t>
    </dgm:pt>
    <dgm:pt modelId="{39EBF435-ABC1-41D0-9CB7-88F7FFD10A1E}" type="sibTrans" cxnId="{FE8EE5A5-F1A3-4335-8F43-D36F626163A4}">
      <dgm:prSet/>
      <dgm:spPr/>
      <dgm:t>
        <a:bodyPr/>
        <a:lstStyle/>
        <a:p>
          <a:endParaRPr lang="en-US"/>
        </a:p>
      </dgm:t>
    </dgm:pt>
    <dgm:pt modelId="{F99F4605-635C-4511-A9A5-FC1C018CB2E6}">
      <dgm:prSet phldrT="[Text]" custT="1"/>
      <dgm:spPr>
        <a:ln>
          <a:solidFill>
            <a:schemeClr val="tx2"/>
          </a:solidFill>
          <a:prstDash val="sysDash"/>
        </a:ln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5 VA Liaisons to virtually support other DoD installations</a:t>
          </a:r>
        </a:p>
      </dgm:t>
    </dgm:pt>
    <dgm:pt modelId="{48529B6D-3A3A-4A36-B27B-75ED7017057D}" type="parTrans" cxnId="{F7AE5693-621A-4616-95BA-5337185081B1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79A183F-0B28-438C-B31C-151FBF38F736}" type="sibTrans" cxnId="{F7AE5693-621A-4616-95BA-5337185081B1}">
      <dgm:prSet/>
      <dgm:spPr/>
      <dgm:t>
        <a:bodyPr/>
        <a:lstStyle/>
        <a:p>
          <a:endParaRPr lang="en-US"/>
        </a:p>
      </dgm:t>
    </dgm:pt>
    <dgm:pt modelId="{F3C79FFE-0804-4D14-B8C8-CC8719EAFEF7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rtlCol="0" anchor="ctr"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Strategic Partnerships </a:t>
          </a:r>
        </a:p>
      </dgm:t>
    </dgm:pt>
    <dgm:pt modelId="{1CA63075-B451-4DFD-8C9C-637F6E396EB2}" type="parTrans" cxnId="{13591C3A-3AA1-4BE4-91D2-BF4EDE668466}">
      <dgm:prSet/>
      <dgm:spPr/>
      <dgm:t>
        <a:bodyPr/>
        <a:lstStyle/>
        <a:p>
          <a:endParaRPr lang="en-US"/>
        </a:p>
      </dgm:t>
    </dgm:pt>
    <dgm:pt modelId="{FCFE9E61-3E9E-4B29-93D1-DD65BA939A99}" type="sibTrans" cxnId="{13591C3A-3AA1-4BE4-91D2-BF4EDE668466}">
      <dgm:prSet/>
      <dgm:spPr/>
      <dgm:t>
        <a:bodyPr/>
        <a:lstStyle/>
        <a:p>
          <a:endParaRPr lang="en-US"/>
        </a:p>
      </dgm:t>
    </dgm:pt>
    <dgm:pt modelId="{A2FD86C4-D8FB-4DED-B184-9E4C3D537BB0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4 VA Liaisons at Warrior Care Network Academic Medical Centers</a:t>
          </a:r>
        </a:p>
      </dgm:t>
    </dgm:pt>
    <dgm:pt modelId="{23ABA98F-CC4D-470D-8638-EE8CBB848B3A}" type="parTrans" cxnId="{CA80378D-DE7E-47B0-A62F-215CFEDE038F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0BBFAB11-0D16-4FF2-939A-DAE31560C49B}" type="sibTrans" cxnId="{CA80378D-DE7E-47B0-A62F-215CFEDE038F}">
      <dgm:prSet/>
      <dgm:spPr/>
      <dgm:t>
        <a:bodyPr/>
        <a:lstStyle/>
        <a:p>
          <a:endParaRPr lang="en-US"/>
        </a:p>
      </dgm:t>
    </dgm:pt>
    <dgm:pt modelId="{28EE4508-E67B-46EA-B6F2-9A933D0FDEE3}">
      <dgm:prSet phldrT="[Text]" custT="1"/>
      <dgm:spPr>
        <a:ln>
          <a:solidFill>
            <a:schemeClr val="accent5"/>
          </a:solidFill>
          <a:prstDash val="solid"/>
        </a:ln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0.5 VA Liaison at Marcus Institute for Brain Health (MIBH)</a:t>
          </a:r>
        </a:p>
      </dgm:t>
    </dgm:pt>
    <dgm:pt modelId="{B900470F-EBBE-4E1F-8038-0ECA8CCFD3FD}" type="parTrans" cxnId="{53CACB26-7454-42EB-9D80-2803D2397726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E13E5DC1-7701-4889-B709-8BDAD378755E}" type="sibTrans" cxnId="{53CACB26-7454-42EB-9D80-2803D2397726}">
      <dgm:prSet/>
      <dgm:spPr/>
      <dgm:t>
        <a:bodyPr/>
        <a:lstStyle/>
        <a:p>
          <a:endParaRPr lang="en-US"/>
        </a:p>
      </dgm:t>
    </dgm:pt>
    <dgm:pt modelId="{1055E0B7-3FE5-411A-8C63-096187578DF5}">
      <dgm:prSet phldrT="[Text]" custT="1"/>
      <dgm:spPr>
        <a:ln>
          <a:solidFill>
            <a:schemeClr val="accent5"/>
          </a:solidFill>
          <a:prstDash val="solid"/>
        </a:ln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1 VA Liaison supporting 5 Avalon Action Alliance sites</a:t>
          </a:r>
        </a:p>
      </dgm:t>
    </dgm:pt>
    <dgm:pt modelId="{589DC416-FEB4-408E-800E-E2C030024806}" type="parTrans" cxnId="{1DBBB12A-2F08-4C12-AE42-4DF754B853F2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0837465A-FD02-4364-90D3-7AFF4E68766D}" type="sibTrans" cxnId="{1DBBB12A-2F08-4C12-AE42-4DF754B853F2}">
      <dgm:prSet/>
      <dgm:spPr/>
      <dgm:t>
        <a:bodyPr/>
        <a:lstStyle/>
        <a:p>
          <a:endParaRPr lang="en-US"/>
        </a:p>
      </dgm:t>
    </dgm:pt>
    <dgm:pt modelId="{F71C0BCE-B159-4E39-AF15-6048944D5BF4}" type="pres">
      <dgm:prSet presAssocID="{74C1B442-1943-4626-B5FF-35EC058213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39ADC6-F1BE-42AE-8147-460005FE3F24}" type="pres">
      <dgm:prSet presAssocID="{36E7E903-06AF-4A43-A929-699CFCD70606}" presName="root" presStyleCnt="0"/>
      <dgm:spPr/>
    </dgm:pt>
    <dgm:pt modelId="{E5517264-C4FE-4D4B-8DEA-A36B5B1587E1}" type="pres">
      <dgm:prSet presAssocID="{36E7E903-06AF-4A43-A929-699CFCD70606}" presName="rootComposite" presStyleCnt="0"/>
      <dgm:spPr/>
    </dgm:pt>
    <dgm:pt modelId="{F446B333-FDFE-4223-97CA-860990F2D58D}" type="pres">
      <dgm:prSet presAssocID="{36E7E903-06AF-4A43-A929-699CFCD70606}" presName="rootText" presStyleLbl="node1" presStyleIdx="0" presStyleCnt="3" custScaleY="138294"/>
      <dgm:spPr/>
    </dgm:pt>
    <dgm:pt modelId="{BF460A56-8584-48DB-8770-32140D2EBA68}" type="pres">
      <dgm:prSet presAssocID="{36E7E903-06AF-4A43-A929-699CFCD70606}" presName="rootConnector" presStyleLbl="node1" presStyleIdx="0" presStyleCnt="3"/>
      <dgm:spPr/>
    </dgm:pt>
    <dgm:pt modelId="{B58CD76E-815E-437E-8922-BC3820256CE6}" type="pres">
      <dgm:prSet presAssocID="{36E7E903-06AF-4A43-A929-699CFCD70606}" presName="childShape" presStyleCnt="0"/>
      <dgm:spPr/>
    </dgm:pt>
    <dgm:pt modelId="{1AD78517-EF81-46EA-AD5B-AD24FBD76AC0}" type="pres">
      <dgm:prSet presAssocID="{9ED77806-239D-4610-B960-3E3F6071C520}" presName="Name13" presStyleLbl="parChTrans1D2" presStyleIdx="0" presStyleCnt="7"/>
      <dgm:spPr/>
    </dgm:pt>
    <dgm:pt modelId="{193DE55C-D549-431B-9A11-4006F6ED350E}" type="pres">
      <dgm:prSet presAssocID="{08100CC7-BFE0-4DAD-969B-5405CF4B6CF2}" presName="childText" presStyleLbl="bgAcc1" presStyleIdx="0" presStyleCnt="7" custScaleY="78463">
        <dgm:presLayoutVars>
          <dgm:bulletEnabled val="1"/>
        </dgm:presLayoutVars>
      </dgm:prSet>
      <dgm:spPr/>
    </dgm:pt>
    <dgm:pt modelId="{48AD8D76-87E5-41BA-AA64-553D193858B0}" type="pres">
      <dgm:prSet presAssocID="{48529B6D-3A3A-4A36-B27B-75ED7017057D}" presName="Name13" presStyleLbl="parChTrans1D2" presStyleIdx="1" presStyleCnt="7"/>
      <dgm:spPr/>
    </dgm:pt>
    <dgm:pt modelId="{F2630DC8-F745-45B9-9094-5F2C09DD259F}" type="pres">
      <dgm:prSet presAssocID="{F99F4605-635C-4511-A9A5-FC1C018CB2E6}" presName="childText" presStyleLbl="bgAcc1" presStyleIdx="1" presStyleCnt="7" custScaleX="98437" custScaleY="94186">
        <dgm:presLayoutVars>
          <dgm:bulletEnabled val="1"/>
        </dgm:presLayoutVars>
      </dgm:prSet>
      <dgm:spPr/>
    </dgm:pt>
    <dgm:pt modelId="{65DF17FF-FDEC-460D-998B-DF98F6D9EEFD}" type="pres">
      <dgm:prSet presAssocID="{F3C79FFE-0804-4D14-B8C8-CC8719EAFEF7}" presName="root" presStyleCnt="0"/>
      <dgm:spPr/>
    </dgm:pt>
    <dgm:pt modelId="{75577021-7682-480D-9031-77DB8C417BB7}" type="pres">
      <dgm:prSet presAssocID="{F3C79FFE-0804-4D14-B8C8-CC8719EAFEF7}" presName="rootComposite" presStyleCnt="0"/>
      <dgm:spPr/>
    </dgm:pt>
    <dgm:pt modelId="{0A5C036D-1B9C-4F25-97D5-A0232320501B}" type="pres">
      <dgm:prSet presAssocID="{F3C79FFE-0804-4D14-B8C8-CC8719EAFEF7}" presName="rootText" presStyleLbl="node1" presStyleIdx="1" presStyleCnt="3" custScaleY="135572"/>
      <dgm:spPr/>
    </dgm:pt>
    <dgm:pt modelId="{325D3554-2706-4943-A577-5FB6996730E4}" type="pres">
      <dgm:prSet presAssocID="{F3C79FFE-0804-4D14-B8C8-CC8719EAFEF7}" presName="rootConnector" presStyleLbl="node1" presStyleIdx="1" presStyleCnt="3"/>
      <dgm:spPr/>
    </dgm:pt>
    <dgm:pt modelId="{EB457BE0-60AE-46EE-B564-65DAC4CD508E}" type="pres">
      <dgm:prSet presAssocID="{F3C79FFE-0804-4D14-B8C8-CC8719EAFEF7}" presName="childShape" presStyleCnt="0"/>
      <dgm:spPr/>
    </dgm:pt>
    <dgm:pt modelId="{BE921BEF-5C12-452A-9D8E-084F24ED7911}" type="pres">
      <dgm:prSet presAssocID="{23ABA98F-CC4D-470D-8638-EE8CBB848B3A}" presName="Name13" presStyleLbl="parChTrans1D2" presStyleIdx="2" presStyleCnt="7"/>
      <dgm:spPr/>
    </dgm:pt>
    <dgm:pt modelId="{61A20FAE-7FE2-436B-B54D-4268AC72F185}" type="pres">
      <dgm:prSet presAssocID="{A2FD86C4-D8FB-4DED-B184-9E4C3D537BB0}" presName="childText" presStyleLbl="bgAcc1" presStyleIdx="2" presStyleCnt="7" custScaleY="81574" custLinFactNeighborX="-737" custLinFactNeighborY="-453">
        <dgm:presLayoutVars>
          <dgm:bulletEnabled val="1"/>
        </dgm:presLayoutVars>
      </dgm:prSet>
      <dgm:spPr/>
    </dgm:pt>
    <dgm:pt modelId="{616045FF-7468-4F93-8EAD-30B82BC25661}" type="pres">
      <dgm:prSet presAssocID="{B900470F-EBBE-4E1F-8038-0ECA8CCFD3FD}" presName="Name13" presStyleLbl="parChTrans1D2" presStyleIdx="3" presStyleCnt="7"/>
      <dgm:spPr/>
    </dgm:pt>
    <dgm:pt modelId="{7C5E23D2-2CA8-4221-9302-5C293C9FC2C8}" type="pres">
      <dgm:prSet presAssocID="{28EE4508-E67B-46EA-B6F2-9A933D0FDEE3}" presName="childText" presStyleLbl="bgAcc1" presStyleIdx="3" presStyleCnt="7" custScaleY="55495" custLinFactNeighborX="-737" custLinFactNeighborY="-225">
        <dgm:presLayoutVars>
          <dgm:bulletEnabled val="1"/>
        </dgm:presLayoutVars>
      </dgm:prSet>
      <dgm:spPr/>
    </dgm:pt>
    <dgm:pt modelId="{D2ADCE76-F25C-446B-9086-E7AEF390FC97}" type="pres">
      <dgm:prSet presAssocID="{589DC416-FEB4-408E-800E-E2C030024806}" presName="Name13" presStyleLbl="parChTrans1D2" presStyleIdx="4" presStyleCnt="7"/>
      <dgm:spPr/>
    </dgm:pt>
    <dgm:pt modelId="{9EDD0D2F-CDFB-4781-8184-4ED3FF844A11}" type="pres">
      <dgm:prSet presAssocID="{1055E0B7-3FE5-411A-8C63-096187578DF5}" presName="childText" presStyleLbl="bgAcc1" presStyleIdx="4" presStyleCnt="7" custScaleY="53428">
        <dgm:presLayoutVars>
          <dgm:bulletEnabled val="1"/>
        </dgm:presLayoutVars>
      </dgm:prSet>
      <dgm:spPr/>
    </dgm:pt>
    <dgm:pt modelId="{3CA5D1B5-1438-4552-B4D6-053ED67C68BA}" type="pres">
      <dgm:prSet presAssocID="{341D9C7B-40EA-4FC2-870D-CDE0E449CBEC}" presName="root" presStyleCnt="0"/>
      <dgm:spPr/>
    </dgm:pt>
    <dgm:pt modelId="{F7424026-E5B1-4A90-A2E0-0A43D434D2C4}" type="pres">
      <dgm:prSet presAssocID="{341D9C7B-40EA-4FC2-870D-CDE0E449CBEC}" presName="rootComposite" presStyleCnt="0"/>
      <dgm:spPr/>
    </dgm:pt>
    <dgm:pt modelId="{3D7F46DC-398C-4D9D-90FF-1FE1C6A1596E}" type="pres">
      <dgm:prSet presAssocID="{341D9C7B-40EA-4FC2-870D-CDE0E449CBEC}" presName="rootText" presStyleLbl="node1" presStyleIdx="2" presStyleCnt="3" custScaleY="137376"/>
      <dgm:spPr>
        <a:xfrm>
          <a:off x="4264418" y="418"/>
          <a:ext cx="2720950" cy="1360475"/>
        </a:xfrm>
        <a:prstGeom prst="roundRect">
          <a:avLst>
            <a:gd name="adj" fmla="val 10000"/>
          </a:avLst>
        </a:prstGeom>
      </dgm:spPr>
    </dgm:pt>
    <dgm:pt modelId="{DFCC39F1-DA85-4E96-9EFB-DA1F60FB5683}" type="pres">
      <dgm:prSet presAssocID="{341D9C7B-40EA-4FC2-870D-CDE0E449CBEC}" presName="rootConnector" presStyleLbl="node1" presStyleIdx="2" presStyleCnt="3"/>
      <dgm:spPr/>
    </dgm:pt>
    <dgm:pt modelId="{C312BD56-A30B-4EB3-9EBF-B432A3B7289E}" type="pres">
      <dgm:prSet presAssocID="{341D9C7B-40EA-4FC2-870D-CDE0E449CBEC}" presName="childShape" presStyleCnt="0"/>
      <dgm:spPr/>
    </dgm:pt>
    <dgm:pt modelId="{54E50F3F-5A5F-4EF2-9B5B-76CC5A1BB3DE}" type="pres">
      <dgm:prSet presAssocID="{BE2D825E-2E2A-4592-A5A3-E5E3EC0A1AF8}" presName="Name13" presStyleLbl="parChTrans1D2" presStyleIdx="5" presStyleCnt="7"/>
      <dgm:spPr/>
    </dgm:pt>
    <dgm:pt modelId="{AB5D5CED-D220-42E9-B6BF-A389D836764A}" type="pres">
      <dgm:prSet presAssocID="{A69404F1-ED4B-4220-988E-100B9DD39FCA}" presName="childText" presStyleLbl="bgAcc1" presStyleIdx="5" presStyleCnt="7" custScaleY="81574" custLinFactNeighborX="53" custLinFactNeighborY="1742">
        <dgm:presLayoutVars>
          <dgm:bulletEnabled val="1"/>
        </dgm:presLayoutVars>
      </dgm:prSet>
      <dgm:spPr/>
    </dgm:pt>
    <dgm:pt modelId="{3760DACD-8149-4E7A-AB23-88345DEAB71B}" type="pres">
      <dgm:prSet presAssocID="{CEF2D6D7-E83C-4801-9F74-3889934A900F}" presName="Name13" presStyleLbl="parChTrans1D2" presStyleIdx="6" presStyleCnt="7"/>
      <dgm:spPr/>
    </dgm:pt>
    <dgm:pt modelId="{C25C3600-EE51-4FB1-A11F-AA90D7F8FD52}" type="pres">
      <dgm:prSet presAssocID="{3D056CAD-43B2-4AC4-953A-DE205CB46C92}" presName="childText" presStyleLbl="bgAcc1" presStyleIdx="6" presStyleCnt="7" custScaleY="91332" custLinFactNeighborX="4460" custLinFactNeighborY="-3837">
        <dgm:presLayoutVars>
          <dgm:bulletEnabled val="1"/>
        </dgm:presLayoutVars>
      </dgm:prSet>
      <dgm:spPr/>
    </dgm:pt>
  </dgm:ptLst>
  <dgm:cxnLst>
    <dgm:cxn modelId="{AB524605-83E6-4F1B-9BE1-02452C291B26}" type="presOf" srcId="{589DC416-FEB4-408E-800E-E2C030024806}" destId="{D2ADCE76-F25C-446B-9086-E7AEF390FC97}" srcOrd="0" destOrd="0" presId="urn:microsoft.com/office/officeart/2005/8/layout/hierarchy3"/>
    <dgm:cxn modelId="{33D04B0A-2E49-4271-9715-7DC068AC5310}" srcId="{74C1B442-1943-4626-B5FF-35EC058213CF}" destId="{36E7E903-06AF-4A43-A929-699CFCD70606}" srcOrd="0" destOrd="0" parTransId="{A52AEC70-E3EA-4845-B85F-E9DA5989137A}" sibTransId="{43C65C42-8271-45B3-A8F7-C5CDE3970BA8}"/>
    <dgm:cxn modelId="{E96CD90A-7A88-441F-B76B-41FD3181D1A6}" type="presOf" srcId="{A2FD86C4-D8FB-4DED-B184-9E4C3D537BB0}" destId="{61A20FAE-7FE2-436B-B54D-4268AC72F185}" srcOrd="0" destOrd="0" presId="urn:microsoft.com/office/officeart/2005/8/layout/hierarchy3"/>
    <dgm:cxn modelId="{77980F10-BBEC-4BFF-98D5-26835789E041}" type="presOf" srcId="{F99F4605-635C-4511-A9A5-FC1C018CB2E6}" destId="{F2630DC8-F745-45B9-9094-5F2C09DD259F}" srcOrd="0" destOrd="0" presId="urn:microsoft.com/office/officeart/2005/8/layout/hierarchy3"/>
    <dgm:cxn modelId="{393D3111-F11D-44B0-B5C6-D2209F72D303}" type="presOf" srcId="{A69404F1-ED4B-4220-988E-100B9DD39FCA}" destId="{AB5D5CED-D220-42E9-B6BF-A389D836764A}" srcOrd="0" destOrd="0" presId="urn:microsoft.com/office/officeart/2005/8/layout/hierarchy3"/>
    <dgm:cxn modelId="{53CACB26-7454-42EB-9D80-2803D2397726}" srcId="{F3C79FFE-0804-4D14-B8C8-CC8719EAFEF7}" destId="{28EE4508-E67B-46EA-B6F2-9A933D0FDEE3}" srcOrd="1" destOrd="0" parTransId="{B900470F-EBBE-4E1F-8038-0ECA8CCFD3FD}" sibTransId="{E13E5DC1-7701-4889-B709-8BDAD378755E}"/>
    <dgm:cxn modelId="{1DBBB12A-2F08-4C12-AE42-4DF754B853F2}" srcId="{F3C79FFE-0804-4D14-B8C8-CC8719EAFEF7}" destId="{1055E0B7-3FE5-411A-8C63-096187578DF5}" srcOrd="2" destOrd="0" parTransId="{589DC416-FEB4-408E-800E-E2C030024806}" sibTransId="{0837465A-FD02-4364-90D3-7AFF4E68766D}"/>
    <dgm:cxn modelId="{16585239-E1D0-45D6-9EB5-F9EB2937D012}" srcId="{341D9C7B-40EA-4FC2-870D-CDE0E449CBEC}" destId="{A69404F1-ED4B-4220-988E-100B9DD39FCA}" srcOrd="0" destOrd="0" parTransId="{BE2D825E-2E2A-4592-A5A3-E5E3EC0A1AF8}" sibTransId="{0D605EE3-74DB-49E2-91AB-C0710F0ADAEA}"/>
    <dgm:cxn modelId="{00388539-16CF-49D3-9C77-7FFD17CC47F3}" type="presOf" srcId="{36E7E903-06AF-4A43-A929-699CFCD70606}" destId="{BF460A56-8584-48DB-8770-32140D2EBA68}" srcOrd="1" destOrd="0" presId="urn:microsoft.com/office/officeart/2005/8/layout/hierarchy3"/>
    <dgm:cxn modelId="{13591C3A-3AA1-4BE4-91D2-BF4EDE668466}" srcId="{74C1B442-1943-4626-B5FF-35EC058213CF}" destId="{F3C79FFE-0804-4D14-B8C8-CC8719EAFEF7}" srcOrd="1" destOrd="0" parTransId="{1CA63075-B451-4DFD-8C9C-637F6E396EB2}" sibTransId="{FCFE9E61-3E9E-4B29-93D1-DD65BA939A99}"/>
    <dgm:cxn modelId="{F4DFC33D-FCE6-4343-8D33-24290C8C2F6D}" type="presOf" srcId="{F3C79FFE-0804-4D14-B8C8-CC8719EAFEF7}" destId="{0A5C036D-1B9C-4F25-97D5-A0232320501B}" srcOrd="0" destOrd="0" presId="urn:microsoft.com/office/officeart/2005/8/layout/hierarchy3"/>
    <dgm:cxn modelId="{1BBEB160-8530-40AC-A02C-5FC0D526D1AD}" type="presOf" srcId="{B900470F-EBBE-4E1F-8038-0ECA8CCFD3FD}" destId="{616045FF-7468-4F93-8EAD-30B82BC25661}" srcOrd="0" destOrd="0" presId="urn:microsoft.com/office/officeart/2005/8/layout/hierarchy3"/>
    <dgm:cxn modelId="{E631574A-A722-48C6-9194-2B38D7F7ECC5}" type="presOf" srcId="{9ED77806-239D-4610-B960-3E3F6071C520}" destId="{1AD78517-EF81-46EA-AD5B-AD24FBD76AC0}" srcOrd="0" destOrd="0" presId="urn:microsoft.com/office/officeart/2005/8/layout/hierarchy3"/>
    <dgm:cxn modelId="{AEBAE84A-7058-4931-85BA-657E34B962FC}" type="presOf" srcId="{48529B6D-3A3A-4A36-B27B-75ED7017057D}" destId="{48AD8D76-87E5-41BA-AA64-553D193858B0}" srcOrd="0" destOrd="0" presId="urn:microsoft.com/office/officeart/2005/8/layout/hierarchy3"/>
    <dgm:cxn modelId="{1968D34B-4999-4F03-AD55-821EB5066AE3}" srcId="{74C1B442-1943-4626-B5FF-35EC058213CF}" destId="{341D9C7B-40EA-4FC2-870D-CDE0E449CBEC}" srcOrd="2" destOrd="0" parTransId="{ED3051CB-A1B8-4839-B30A-FF1E9469CCAA}" sibTransId="{14E0C654-9442-4CFA-9E16-07EF92637BBC}"/>
    <dgm:cxn modelId="{1500D377-EE80-4100-9646-167473C9B446}" type="presOf" srcId="{74C1B442-1943-4626-B5FF-35EC058213CF}" destId="{F71C0BCE-B159-4E39-AF15-6048944D5BF4}" srcOrd="0" destOrd="0" presId="urn:microsoft.com/office/officeart/2005/8/layout/hierarchy3"/>
    <dgm:cxn modelId="{848A267F-A541-4422-ACB5-11A57A196A0C}" srcId="{36E7E903-06AF-4A43-A929-699CFCD70606}" destId="{08100CC7-BFE0-4DAD-969B-5405CF4B6CF2}" srcOrd="0" destOrd="0" parTransId="{9ED77806-239D-4610-B960-3E3F6071C520}" sibTransId="{9F9D76D4-F2FB-4843-BFFE-914E353A2A42}"/>
    <dgm:cxn modelId="{CA80378D-DE7E-47B0-A62F-215CFEDE038F}" srcId="{F3C79FFE-0804-4D14-B8C8-CC8719EAFEF7}" destId="{A2FD86C4-D8FB-4DED-B184-9E4C3D537BB0}" srcOrd="0" destOrd="0" parTransId="{23ABA98F-CC4D-470D-8638-EE8CBB848B3A}" sibTransId="{0BBFAB11-0D16-4FF2-939A-DAE31560C49B}"/>
    <dgm:cxn modelId="{E0DFD491-2813-4332-8051-18145E4E000C}" type="presOf" srcId="{3D056CAD-43B2-4AC4-953A-DE205CB46C92}" destId="{C25C3600-EE51-4FB1-A11F-AA90D7F8FD52}" srcOrd="0" destOrd="0" presId="urn:microsoft.com/office/officeart/2005/8/layout/hierarchy3"/>
    <dgm:cxn modelId="{F7AE5693-621A-4616-95BA-5337185081B1}" srcId="{36E7E903-06AF-4A43-A929-699CFCD70606}" destId="{F99F4605-635C-4511-A9A5-FC1C018CB2E6}" srcOrd="1" destOrd="0" parTransId="{48529B6D-3A3A-4A36-B27B-75ED7017057D}" sibTransId="{679A183F-0B28-438C-B31C-151FBF38F736}"/>
    <dgm:cxn modelId="{9E07449E-C123-4A75-B971-2D65AE12D423}" type="presOf" srcId="{08100CC7-BFE0-4DAD-969B-5405CF4B6CF2}" destId="{193DE55C-D549-431B-9A11-4006F6ED350E}" srcOrd="0" destOrd="0" presId="urn:microsoft.com/office/officeart/2005/8/layout/hierarchy3"/>
    <dgm:cxn modelId="{FA8788A0-4EE7-4EED-84FD-FB5558251C4B}" type="presOf" srcId="{28EE4508-E67B-46EA-B6F2-9A933D0FDEE3}" destId="{7C5E23D2-2CA8-4221-9302-5C293C9FC2C8}" srcOrd="0" destOrd="0" presId="urn:microsoft.com/office/officeart/2005/8/layout/hierarchy3"/>
    <dgm:cxn modelId="{CAC1E3A3-D038-4511-AA2B-C375261CC043}" type="presOf" srcId="{CEF2D6D7-E83C-4801-9F74-3889934A900F}" destId="{3760DACD-8149-4E7A-AB23-88345DEAB71B}" srcOrd="0" destOrd="0" presId="urn:microsoft.com/office/officeart/2005/8/layout/hierarchy3"/>
    <dgm:cxn modelId="{FE8EE5A5-F1A3-4335-8F43-D36F626163A4}" srcId="{341D9C7B-40EA-4FC2-870D-CDE0E449CBEC}" destId="{3D056CAD-43B2-4AC4-953A-DE205CB46C92}" srcOrd="1" destOrd="0" parTransId="{CEF2D6D7-E83C-4801-9F74-3889934A900F}" sibTransId="{39EBF435-ABC1-41D0-9CB7-88F7FFD10A1E}"/>
    <dgm:cxn modelId="{F534A1B5-7CBB-4F9C-B4F3-1A0121E9D6AA}" type="presOf" srcId="{BE2D825E-2E2A-4592-A5A3-E5E3EC0A1AF8}" destId="{54E50F3F-5A5F-4EF2-9B5B-76CC5A1BB3DE}" srcOrd="0" destOrd="0" presId="urn:microsoft.com/office/officeart/2005/8/layout/hierarchy3"/>
    <dgm:cxn modelId="{6FE2EDBB-1CC4-44E5-9DF6-8DD201C7392B}" type="presOf" srcId="{341D9C7B-40EA-4FC2-870D-CDE0E449CBEC}" destId="{DFCC39F1-DA85-4E96-9EFB-DA1F60FB5683}" srcOrd="1" destOrd="0" presId="urn:microsoft.com/office/officeart/2005/8/layout/hierarchy3"/>
    <dgm:cxn modelId="{6AB965C6-65B1-4BC1-A02D-75DE1E59B91C}" type="presOf" srcId="{23ABA98F-CC4D-470D-8638-EE8CBB848B3A}" destId="{BE921BEF-5C12-452A-9D8E-084F24ED7911}" srcOrd="0" destOrd="0" presId="urn:microsoft.com/office/officeart/2005/8/layout/hierarchy3"/>
    <dgm:cxn modelId="{3968EBC8-12BD-42D3-9621-D8C907F6F702}" type="presOf" srcId="{341D9C7B-40EA-4FC2-870D-CDE0E449CBEC}" destId="{3D7F46DC-398C-4D9D-90FF-1FE1C6A1596E}" srcOrd="0" destOrd="0" presId="urn:microsoft.com/office/officeart/2005/8/layout/hierarchy3"/>
    <dgm:cxn modelId="{C34925F6-EC47-469C-A803-9F3AB1CF8D68}" type="presOf" srcId="{F3C79FFE-0804-4D14-B8C8-CC8719EAFEF7}" destId="{325D3554-2706-4943-A577-5FB6996730E4}" srcOrd="1" destOrd="0" presId="urn:microsoft.com/office/officeart/2005/8/layout/hierarchy3"/>
    <dgm:cxn modelId="{6797A7F9-A798-47E1-AD06-5929EE9818BA}" type="presOf" srcId="{36E7E903-06AF-4A43-A929-699CFCD70606}" destId="{F446B333-FDFE-4223-97CA-860990F2D58D}" srcOrd="0" destOrd="0" presId="urn:microsoft.com/office/officeart/2005/8/layout/hierarchy3"/>
    <dgm:cxn modelId="{F4A2DBFE-7A14-4887-B655-091E0C35AE09}" type="presOf" srcId="{1055E0B7-3FE5-411A-8C63-096187578DF5}" destId="{9EDD0D2F-CDFB-4781-8184-4ED3FF844A11}" srcOrd="0" destOrd="0" presId="urn:microsoft.com/office/officeart/2005/8/layout/hierarchy3"/>
    <dgm:cxn modelId="{4435F894-0F1B-4D95-B79C-2BD146288D7A}" type="presParOf" srcId="{F71C0BCE-B159-4E39-AF15-6048944D5BF4}" destId="{3C39ADC6-F1BE-42AE-8147-460005FE3F24}" srcOrd="0" destOrd="0" presId="urn:microsoft.com/office/officeart/2005/8/layout/hierarchy3"/>
    <dgm:cxn modelId="{87DD1AC3-F4F1-4CD0-8A75-47A64C47735C}" type="presParOf" srcId="{3C39ADC6-F1BE-42AE-8147-460005FE3F24}" destId="{E5517264-C4FE-4D4B-8DEA-A36B5B1587E1}" srcOrd="0" destOrd="0" presId="urn:microsoft.com/office/officeart/2005/8/layout/hierarchy3"/>
    <dgm:cxn modelId="{3F4EFA52-44B5-49C6-956C-F4C910CA1A7A}" type="presParOf" srcId="{E5517264-C4FE-4D4B-8DEA-A36B5B1587E1}" destId="{F446B333-FDFE-4223-97CA-860990F2D58D}" srcOrd="0" destOrd="0" presId="urn:microsoft.com/office/officeart/2005/8/layout/hierarchy3"/>
    <dgm:cxn modelId="{BE0A6C2A-45D4-46EA-8340-E7E09353F560}" type="presParOf" srcId="{E5517264-C4FE-4D4B-8DEA-A36B5B1587E1}" destId="{BF460A56-8584-48DB-8770-32140D2EBA68}" srcOrd="1" destOrd="0" presId="urn:microsoft.com/office/officeart/2005/8/layout/hierarchy3"/>
    <dgm:cxn modelId="{1F4DB251-4614-49BD-B203-7BE424FC3503}" type="presParOf" srcId="{3C39ADC6-F1BE-42AE-8147-460005FE3F24}" destId="{B58CD76E-815E-437E-8922-BC3820256CE6}" srcOrd="1" destOrd="0" presId="urn:microsoft.com/office/officeart/2005/8/layout/hierarchy3"/>
    <dgm:cxn modelId="{98FCDE3C-3DF9-499E-9C11-853FBABCE7E5}" type="presParOf" srcId="{B58CD76E-815E-437E-8922-BC3820256CE6}" destId="{1AD78517-EF81-46EA-AD5B-AD24FBD76AC0}" srcOrd="0" destOrd="0" presId="urn:microsoft.com/office/officeart/2005/8/layout/hierarchy3"/>
    <dgm:cxn modelId="{EA2F605A-B37B-4C97-9D26-A212D436D68A}" type="presParOf" srcId="{B58CD76E-815E-437E-8922-BC3820256CE6}" destId="{193DE55C-D549-431B-9A11-4006F6ED350E}" srcOrd="1" destOrd="0" presId="urn:microsoft.com/office/officeart/2005/8/layout/hierarchy3"/>
    <dgm:cxn modelId="{83C1CD9D-0A9B-46B3-85A8-517F81E1FD2C}" type="presParOf" srcId="{B58CD76E-815E-437E-8922-BC3820256CE6}" destId="{48AD8D76-87E5-41BA-AA64-553D193858B0}" srcOrd="2" destOrd="0" presId="urn:microsoft.com/office/officeart/2005/8/layout/hierarchy3"/>
    <dgm:cxn modelId="{837023AC-1F0F-496C-9D42-16439C90DE8E}" type="presParOf" srcId="{B58CD76E-815E-437E-8922-BC3820256CE6}" destId="{F2630DC8-F745-45B9-9094-5F2C09DD259F}" srcOrd="3" destOrd="0" presId="urn:microsoft.com/office/officeart/2005/8/layout/hierarchy3"/>
    <dgm:cxn modelId="{5CE4FEE5-C6EC-45D9-8250-5B7CF3DA05B8}" type="presParOf" srcId="{F71C0BCE-B159-4E39-AF15-6048944D5BF4}" destId="{65DF17FF-FDEC-460D-998B-DF98F6D9EEFD}" srcOrd="1" destOrd="0" presId="urn:microsoft.com/office/officeart/2005/8/layout/hierarchy3"/>
    <dgm:cxn modelId="{10DCE3F4-69CD-4532-B9F8-096BC5CA7AED}" type="presParOf" srcId="{65DF17FF-FDEC-460D-998B-DF98F6D9EEFD}" destId="{75577021-7682-480D-9031-77DB8C417BB7}" srcOrd="0" destOrd="0" presId="urn:microsoft.com/office/officeart/2005/8/layout/hierarchy3"/>
    <dgm:cxn modelId="{A89B5902-1D2A-4BCB-BE7F-91CE683D6A80}" type="presParOf" srcId="{75577021-7682-480D-9031-77DB8C417BB7}" destId="{0A5C036D-1B9C-4F25-97D5-A0232320501B}" srcOrd="0" destOrd="0" presId="urn:microsoft.com/office/officeart/2005/8/layout/hierarchy3"/>
    <dgm:cxn modelId="{0AAA229A-8E69-413C-9AF5-890F37F5F0EE}" type="presParOf" srcId="{75577021-7682-480D-9031-77DB8C417BB7}" destId="{325D3554-2706-4943-A577-5FB6996730E4}" srcOrd="1" destOrd="0" presId="urn:microsoft.com/office/officeart/2005/8/layout/hierarchy3"/>
    <dgm:cxn modelId="{3C5DD4A4-A5C9-42DF-8A40-7E292932B886}" type="presParOf" srcId="{65DF17FF-FDEC-460D-998B-DF98F6D9EEFD}" destId="{EB457BE0-60AE-46EE-B564-65DAC4CD508E}" srcOrd="1" destOrd="0" presId="urn:microsoft.com/office/officeart/2005/8/layout/hierarchy3"/>
    <dgm:cxn modelId="{62F43ED7-8BDB-4066-B777-1AC866CB027D}" type="presParOf" srcId="{EB457BE0-60AE-46EE-B564-65DAC4CD508E}" destId="{BE921BEF-5C12-452A-9D8E-084F24ED7911}" srcOrd="0" destOrd="0" presId="urn:microsoft.com/office/officeart/2005/8/layout/hierarchy3"/>
    <dgm:cxn modelId="{B1FF12FA-F688-4A7F-B661-F8EEF352CCF8}" type="presParOf" srcId="{EB457BE0-60AE-46EE-B564-65DAC4CD508E}" destId="{61A20FAE-7FE2-436B-B54D-4268AC72F185}" srcOrd="1" destOrd="0" presId="urn:microsoft.com/office/officeart/2005/8/layout/hierarchy3"/>
    <dgm:cxn modelId="{5D3C5384-45D7-40C7-B2C3-F0512986469C}" type="presParOf" srcId="{EB457BE0-60AE-46EE-B564-65DAC4CD508E}" destId="{616045FF-7468-4F93-8EAD-30B82BC25661}" srcOrd="2" destOrd="0" presId="urn:microsoft.com/office/officeart/2005/8/layout/hierarchy3"/>
    <dgm:cxn modelId="{C96D59F1-64CC-43CB-84F0-58431445F1C8}" type="presParOf" srcId="{EB457BE0-60AE-46EE-B564-65DAC4CD508E}" destId="{7C5E23D2-2CA8-4221-9302-5C293C9FC2C8}" srcOrd="3" destOrd="0" presId="urn:microsoft.com/office/officeart/2005/8/layout/hierarchy3"/>
    <dgm:cxn modelId="{CC8CDD77-7B56-41D8-9A98-9DE50DE6F3CB}" type="presParOf" srcId="{EB457BE0-60AE-46EE-B564-65DAC4CD508E}" destId="{D2ADCE76-F25C-446B-9086-E7AEF390FC97}" srcOrd="4" destOrd="0" presId="urn:microsoft.com/office/officeart/2005/8/layout/hierarchy3"/>
    <dgm:cxn modelId="{0BE3933E-3A6C-4237-868F-4805DE93D32A}" type="presParOf" srcId="{EB457BE0-60AE-46EE-B564-65DAC4CD508E}" destId="{9EDD0D2F-CDFB-4781-8184-4ED3FF844A11}" srcOrd="5" destOrd="0" presId="urn:microsoft.com/office/officeart/2005/8/layout/hierarchy3"/>
    <dgm:cxn modelId="{32C0F969-2002-4977-AC55-3B708C371566}" type="presParOf" srcId="{F71C0BCE-B159-4E39-AF15-6048944D5BF4}" destId="{3CA5D1B5-1438-4552-B4D6-053ED67C68BA}" srcOrd="2" destOrd="0" presId="urn:microsoft.com/office/officeart/2005/8/layout/hierarchy3"/>
    <dgm:cxn modelId="{2FB5E845-DB10-4495-A8BC-0C984E1AE73D}" type="presParOf" srcId="{3CA5D1B5-1438-4552-B4D6-053ED67C68BA}" destId="{F7424026-E5B1-4A90-A2E0-0A43D434D2C4}" srcOrd="0" destOrd="0" presId="urn:microsoft.com/office/officeart/2005/8/layout/hierarchy3"/>
    <dgm:cxn modelId="{CC270E0A-8F0F-495C-B2AE-FA6FF74CEEE4}" type="presParOf" srcId="{F7424026-E5B1-4A90-A2E0-0A43D434D2C4}" destId="{3D7F46DC-398C-4D9D-90FF-1FE1C6A1596E}" srcOrd="0" destOrd="0" presId="urn:microsoft.com/office/officeart/2005/8/layout/hierarchy3"/>
    <dgm:cxn modelId="{64789120-FDAA-4476-9034-9B28A4D53526}" type="presParOf" srcId="{F7424026-E5B1-4A90-A2E0-0A43D434D2C4}" destId="{DFCC39F1-DA85-4E96-9EFB-DA1F60FB5683}" srcOrd="1" destOrd="0" presId="urn:microsoft.com/office/officeart/2005/8/layout/hierarchy3"/>
    <dgm:cxn modelId="{0A0020D9-324A-4BB2-ADE8-EA8E29C63492}" type="presParOf" srcId="{3CA5D1B5-1438-4552-B4D6-053ED67C68BA}" destId="{C312BD56-A30B-4EB3-9EBF-B432A3B7289E}" srcOrd="1" destOrd="0" presId="urn:microsoft.com/office/officeart/2005/8/layout/hierarchy3"/>
    <dgm:cxn modelId="{FBADE55A-2AC8-47ED-8117-09B60932C077}" type="presParOf" srcId="{C312BD56-A30B-4EB3-9EBF-B432A3B7289E}" destId="{54E50F3F-5A5F-4EF2-9B5B-76CC5A1BB3DE}" srcOrd="0" destOrd="0" presId="urn:microsoft.com/office/officeart/2005/8/layout/hierarchy3"/>
    <dgm:cxn modelId="{065BFE21-88A6-4D58-BAE2-F3D13F898F71}" type="presParOf" srcId="{C312BD56-A30B-4EB3-9EBF-B432A3B7289E}" destId="{AB5D5CED-D220-42E9-B6BF-A389D836764A}" srcOrd="1" destOrd="0" presId="urn:microsoft.com/office/officeart/2005/8/layout/hierarchy3"/>
    <dgm:cxn modelId="{96D75344-B89C-458D-BC50-CA9D4E6AFD82}" type="presParOf" srcId="{C312BD56-A30B-4EB3-9EBF-B432A3B7289E}" destId="{3760DACD-8149-4E7A-AB23-88345DEAB71B}" srcOrd="2" destOrd="0" presId="urn:microsoft.com/office/officeart/2005/8/layout/hierarchy3"/>
    <dgm:cxn modelId="{78C2EEEB-C57A-4094-9D10-8E4BA6E5BE1E}" type="presParOf" srcId="{C312BD56-A30B-4EB3-9EBF-B432A3B7289E}" destId="{C25C3600-EE51-4FB1-A11F-AA90D7F8FD5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6B333-FDFE-4223-97CA-860990F2D58D}">
      <dsp:nvSpPr>
        <dsp:cNvPr id="0" name=""/>
        <dsp:cNvSpPr/>
      </dsp:nvSpPr>
      <dsp:spPr>
        <a:xfrm>
          <a:off x="958" y="304798"/>
          <a:ext cx="2241909" cy="15502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VA Liaison Program</a:t>
          </a:r>
        </a:p>
      </dsp:txBody>
      <dsp:txXfrm>
        <a:off x="46362" y="350202"/>
        <a:ext cx="2151101" cy="1459405"/>
      </dsp:txXfrm>
    </dsp:sp>
    <dsp:sp modelId="{1AD78517-EF81-46EA-AD5B-AD24FBD76AC0}">
      <dsp:nvSpPr>
        <dsp:cNvPr id="0" name=""/>
        <dsp:cNvSpPr/>
      </dsp:nvSpPr>
      <dsp:spPr>
        <a:xfrm>
          <a:off x="225149" y="1855012"/>
          <a:ext cx="224190" cy="72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006"/>
              </a:lnTo>
              <a:lnTo>
                <a:pt x="224190" y="72000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DE55C-D549-431B-9A11-4006F6ED350E}">
      <dsp:nvSpPr>
        <dsp:cNvPr id="0" name=""/>
        <dsp:cNvSpPr/>
      </dsp:nvSpPr>
      <dsp:spPr>
        <a:xfrm>
          <a:off x="449340" y="2135250"/>
          <a:ext cx="1793527" cy="8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43 VA Liaisons for Health Care at 21 Military Treatment Facilities (MTFs)</a:t>
          </a:r>
        </a:p>
      </dsp:txBody>
      <dsp:txXfrm>
        <a:off x="475101" y="2161011"/>
        <a:ext cx="1742005" cy="828012"/>
      </dsp:txXfrm>
    </dsp:sp>
    <dsp:sp modelId="{48AD8D76-87E5-41BA-AA64-553D193858B0}">
      <dsp:nvSpPr>
        <dsp:cNvPr id="0" name=""/>
        <dsp:cNvSpPr/>
      </dsp:nvSpPr>
      <dsp:spPr>
        <a:xfrm>
          <a:off x="225149" y="1855012"/>
          <a:ext cx="224190" cy="1967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903"/>
              </a:lnTo>
              <a:lnTo>
                <a:pt x="224190" y="196790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30DC8-F745-45B9-9094-5F2C09DD259F}">
      <dsp:nvSpPr>
        <dsp:cNvPr id="0" name=""/>
        <dsp:cNvSpPr/>
      </dsp:nvSpPr>
      <dsp:spPr>
        <a:xfrm>
          <a:off x="449340" y="3295024"/>
          <a:ext cx="1765494" cy="1055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5 VA Liaisons to virtually support other DoD installations</a:t>
          </a:r>
        </a:p>
      </dsp:txBody>
      <dsp:txXfrm>
        <a:off x="480263" y="3325947"/>
        <a:ext cx="1703648" cy="993936"/>
      </dsp:txXfrm>
    </dsp:sp>
    <dsp:sp modelId="{0A5C036D-1B9C-4F25-97D5-A0232320501B}">
      <dsp:nvSpPr>
        <dsp:cNvPr id="0" name=""/>
        <dsp:cNvSpPr/>
      </dsp:nvSpPr>
      <dsp:spPr>
        <a:xfrm>
          <a:off x="2803345" y="304798"/>
          <a:ext cx="2241909" cy="1519700"/>
        </a:xfrm>
        <a:prstGeom prst="roundRect">
          <a:avLst>
            <a:gd name="adj" fmla="val 10000"/>
          </a:avLst>
        </a:prstGeom>
        <a:solidFill>
          <a:schemeClr val="accent5"/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Strategic Partnerships </a:t>
          </a:r>
        </a:p>
      </dsp:txBody>
      <dsp:txXfrm>
        <a:off x="2847855" y="349308"/>
        <a:ext cx="2152889" cy="1430680"/>
      </dsp:txXfrm>
    </dsp:sp>
    <dsp:sp modelId="{BE921BEF-5C12-452A-9D8E-084F24ED7911}">
      <dsp:nvSpPr>
        <dsp:cNvPr id="0" name=""/>
        <dsp:cNvSpPr/>
      </dsp:nvSpPr>
      <dsp:spPr>
        <a:xfrm>
          <a:off x="3027536" y="1824499"/>
          <a:ext cx="210972" cy="732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364"/>
              </a:lnTo>
              <a:lnTo>
                <a:pt x="210972" y="73236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20FAE-7FE2-436B-B54D-4268AC72F185}">
      <dsp:nvSpPr>
        <dsp:cNvPr id="0" name=""/>
        <dsp:cNvSpPr/>
      </dsp:nvSpPr>
      <dsp:spPr>
        <a:xfrm>
          <a:off x="3238508" y="2099660"/>
          <a:ext cx="1793527" cy="914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4 VA Liaisons at Warrior Care Network Academic Medical Centers</a:t>
          </a:r>
        </a:p>
      </dsp:txBody>
      <dsp:txXfrm>
        <a:off x="3265290" y="2126442"/>
        <a:ext cx="1739963" cy="860843"/>
      </dsp:txXfrm>
    </dsp:sp>
    <dsp:sp modelId="{616045FF-7468-4F93-8EAD-30B82BC25661}">
      <dsp:nvSpPr>
        <dsp:cNvPr id="0" name=""/>
        <dsp:cNvSpPr/>
      </dsp:nvSpPr>
      <dsp:spPr>
        <a:xfrm>
          <a:off x="3027536" y="1824499"/>
          <a:ext cx="210972" cy="1783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399"/>
              </a:lnTo>
              <a:lnTo>
                <a:pt x="210972" y="1783399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E23D2-2CA8-4221-9302-5C293C9FC2C8}">
      <dsp:nvSpPr>
        <dsp:cNvPr id="0" name=""/>
        <dsp:cNvSpPr/>
      </dsp:nvSpPr>
      <dsp:spPr>
        <a:xfrm>
          <a:off x="3238508" y="3296862"/>
          <a:ext cx="1793527" cy="622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0.5 VA Liaison at Marcus Institute for Brain Health (MIBH)</a:t>
          </a:r>
        </a:p>
      </dsp:txBody>
      <dsp:txXfrm>
        <a:off x="3256728" y="3315082"/>
        <a:ext cx="1757087" cy="585633"/>
      </dsp:txXfrm>
    </dsp:sp>
    <dsp:sp modelId="{D2ADCE76-F25C-446B-9086-E7AEF390FC97}">
      <dsp:nvSpPr>
        <dsp:cNvPr id="0" name=""/>
        <dsp:cNvSpPr/>
      </dsp:nvSpPr>
      <dsp:spPr>
        <a:xfrm>
          <a:off x="3027536" y="1824499"/>
          <a:ext cx="224190" cy="2676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49"/>
              </a:lnTo>
              <a:lnTo>
                <a:pt x="224190" y="2676649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D0D2F-CDFB-4781-8184-4ED3FF844A11}">
      <dsp:nvSpPr>
        <dsp:cNvPr id="0" name=""/>
        <dsp:cNvSpPr/>
      </dsp:nvSpPr>
      <dsp:spPr>
        <a:xfrm>
          <a:off x="3251727" y="4201697"/>
          <a:ext cx="1793527" cy="59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1 VA Liaison supporting 5 Avalon Action Alliance sites</a:t>
          </a:r>
        </a:p>
      </dsp:txBody>
      <dsp:txXfrm>
        <a:off x="3269268" y="4219238"/>
        <a:ext cx="1758445" cy="563821"/>
      </dsp:txXfrm>
    </dsp:sp>
    <dsp:sp modelId="{3D7F46DC-398C-4D9D-90FF-1FE1C6A1596E}">
      <dsp:nvSpPr>
        <dsp:cNvPr id="0" name=""/>
        <dsp:cNvSpPr/>
      </dsp:nvSpPr>
      <dsp:spPr>
        <a:xfrm>
          <a:off x="5605732" y="304798"/>
          <a:ext cx="2241909" cy="15399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latin typeface="Arial" panose="020B0604020202020204" pitchFamily="34" charset="0"/>
              <a:cs typeface="Arial" panose="020B0604020202020204" pitchFamily="34" charset="0"/>
            </a:rPr>
            <a:t>Post-9/11 M2VA CM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0835" y="349901"/>
        <a:ext cx="2151703" cy="1449716"/>
      </dsp:txXfrm>
    </dsp:sp>
    <dsp:sp modelId="{54E50F3F-5A5F-4EF2-9B5B-76CC5A1BB3DE}">
      <dsp:nvSpPr>
        <dsp:cNvPr id="0" name=""/>
        <dsp:cNvSpPr/>
      </dsp:nvSpPr>
      <dsp:spPr>
        <a:xfrm>
          <a:off x="5829923" y="1844721"/>
          <a:ext cx="225141" cy="756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969"/>
              </a:lnTo>
              <a:lnTo>
                <a:pt x="225141" y="756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D5CED-D220-42E9-B6BF-A389D836764A}">
      <dsp:nvSpPr>
        <dsp:cNvPr id="0" name=""/>
        <dsp:cNvSpPr/>
      </dsp:nvSpPr>
      <dsp:spPr>
        <a:xfrm>
          <a:off x="6055064" y="2144487"/>
          <a:ext cx="1793527" cy="914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Located at each VA medical center</a:t>
          </a:r>
        </a:p>
      </dsp:txBody>
      <dsp:txXfrm>
        <a:off x="6081846" y="2171269"/>
        <a:ext cx="1739963" cy="860843"/>
      </dsp:txXfrm>
    </dsp:sp>
    <dsp:sp modelId="{3760DACD-8149-4E7A-AB23-88345DEAB71B}">
      <dsp:nvSpPr>
        <dsp:cNvPr id="0" name=""/>
        <dsp:cNvSpPr/>
      </dsp:nvSpPr>
      <dsp:spPr>
        <a:xfrm>
          <a:off x="5829923" y="1844721"/>
          <a:ext cx="225149" cy="1943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769"/>
              </a:lnTo>
              <a:lnTo>
                <a:pt x="225149" y="1943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C3600-EE51-4FB1-A11F-AA90D7F8FD52}">
      <dsp:nvSpPr>
        <dsp:cNvPr id="0" name=""/>
        <dsp:cNvSpPr/>
      </dsp:nvSpPr>
      <dsp:spPr>
        <a:xfrm>
          <a:off x="6055072" y="3276595"/>
          <a:ext cx="1793527" cy="1023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140 Program Managers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400+ Case Manager(s)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100+ Transition Patient Advocate</a:t>
          </a:r>
        </a:p>
      </dsp:txBody>
      <dsp:txXfrm>
        <a:off x="6085058" y="3306581"/>
        <a:ext cx="1733555" cy="963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D5495408-3ECA-48BF-BE60-97B8BDA96480}" type="datetime1">
              <a:rPr lang="en-US" altLang="en-US"/>
              <a:pPr/>
              <a:t>5/30/2023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E99CFE0A-396B-41F5-82D4-F6FE18F9D3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802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12855137-815F-4D47-BC01-78B261E5767B}" type="datetime1">
              <a:rPr lang="en-US" altLang="en-US"/>
              <a:pPr/>
              <a:t>5/30/2023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1" tIns="46586" rIns="93171" bIns="465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108"/>
            <a:ext cx="5607684" cy="4182427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642F54BC-A22F-4F12-95CD-05E42216CD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11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15435A-B3E8-4B68-8860-77DCA7C0CE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" charset="0"/>
                <a:ea typeface="ＭＳ Ｐゴシック"/>
                <a:cs typeface="ＭＳ Ｐゴシック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615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02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205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1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368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1C071-7483-4525-9C07-97664B0D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1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463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46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2.xml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7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6.xml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5AC5-3E16-4E3C-A3B7-2737D5907A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302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8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51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590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259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2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40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74FF2D-8B13-4563-AEE3-F4CD73A2E4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874FF2D-8B13-4563-AEE3-F4CD73A2E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 defTabSz="9144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Good News Story</a:t>
            </a:r>
          </a:p>
          <a:p>
            <a:pPr marL="0" lvl="1" defTabSz="914400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D7BCEC-E989-4183-95E9-7A79BC90C6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D7BCEC-E989-4183-95E9-7A79BC90C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0B8E55-B9DB-4840-93D5-17A6AEA622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595286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A232F51-047C-49B7-BCD6-1354248E3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A232F51-047C-49B7-BCD6-1354248E3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1907D9-2698-4DD3-B08E-45A9807BDF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540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0E658E0-7378-4E50-8854-190E0019B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0E658E0-7378-4E50-8854-190E0019B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04BA5F-7905-4062-975E-071EC675F8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3765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91BECE9-3A03-40B9-9D97-28993E092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91BECE9-3A03-40B9-9D97-28993E092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869541E-D74D-49D9-AD8E-B0D36B9587D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62631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C25711-35B1-4133-B684-918735DCA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C25711-35B1-4133-B684-918735DCA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E0B27D3-E25C-4B1B-9972-D793A083F0E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24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827574E-796D-4CCD-A810-09985F5FA7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827574E-796D-4CCD-A810-09985F5FA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8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0D7B790-6685-4B67-AD11-6D6DB6C5C4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0D7B790-6685-4B67-AD11-6D6DB6C5C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480ABA3-F04C-474F-A0DC-5A00D1DA38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4953000"/>
            <a:ext cx="54864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64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EBC2429-C0B1-4DCE-BF34-89AC6A17F6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EBC2429-C0B1-4DCE-BF34-89AC6A17F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A417E-E8F0-429A-817B-227FA8767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19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2A90704-342A-4203-AC59-484FA3C60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2A90704-342A-4203-AC59-484FA3C60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A8D4493-252F-404E-968C-2AC16788CB7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6CE3B0C8-769F-4932-A783-54744893CC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714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58E45-1875-6342-BF4B-D4EB3A67EC0D}"/>
              </a:ext>
            </a:extLst>
          </p:cNvPr>
          <p:cNvSpPr/>
          <p:nvPr userDrawn="1"/>
        </p:nvSpPr>
        <p:spPr>
          <a:xfrm>
            <a:off x="0" y="2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390" y="1361281"/>
            <a:ext cx="7514789" cy="4223250"/>
          </a:xfrm>
        </p:spPr>
        <p:txBody>
          <a:bodyPr>
            <a:normAutofit/>
          </a:bodyPr>
          <a:lstStyle>
            <a:lvl1pPr algn="l">
              <a:defRPr sz="371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6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675" smtClean="0">
                <a:solidFill>
                  <a:prstClr val="white"/>
                </a:solidFill>
              </a:rPr>
              <a:pPr/>
              <a:t>‹#›</a:t>
            </a:fld>
            <a:endParaRPr lang="en-US" sz="675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6BBF0-4C99-9E43-A268-9808FEC5B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71" y="5463378"/>
            <a:ext cx="1862630" cy="55642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BEA35C-87BD-104C-9408-47C9ECD26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706" y="5371989"/>
            <a:ext cx="1594129" cy="5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3022069" y="6342744"/>
            <a:ext cx="2975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Predecisional</a:t>
            </a:r>
            <a:r>
              <a:rPr lang="en-US" sz="900" baseline="0" dirty="0"/>
              <a:t> / For Internal VA Use Only</a:t>
            </a:r>
            <a:endParaRPr lang="en-US" sz="9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371600"/>
            <a:ext cx="8263548" cy="2895600"/>
            <a:chOff x="0" y="1295400"/>
            <a:chExt cx="8263548" cy="2895600"/>
          </a:xfrm>
        </p:grpSpPr>
        <p:sp>
          <p:nvSpPr>
            <p:cNvPr id="6" name="Isosceles Triangle 5"/>
            <p:cNvSpPr/>
            <p:nvPr userDrawn="1"/>
          </p:nvSpPr>
          <p:spPr>
            <a:xfrm rot="10800000">
              <a:off x="7086599" y="2895600"/>
              <a:ext cx="1176948" cy="12954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295400"/>
              <a:ext cx="8263548" cy="16002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" y="3476508"/>
              <a:ext cx="6705600" cy="45719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611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74FF2D-8B13-4563-AEE3-F4CD73A2E4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874FF2D-8B13-4563-AEE3-F4CD73A2E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 defTabSz="9144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Good News Story</a:t>
            </a:r>
          </a:p>
          <a:p>
            <a:pPr marL="0" lvl="1" defTabSz="914400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3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D7BCEC-E989-4183-95E9-7A79BC90C6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D7BCEC-E989-4183-95E9-7A79BC90C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0B8E55-B9DB-4840-93D5-17A6AEA622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050873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A232F51-047C-49B7-BCD6-1354248E3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A232F51-047C-49B7-BCD6-1354248E3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1907D9-2698-4DD3-B08E-45A9807BDF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7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0E658E0-7378-4E50-8854-190E0019B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0E658E0-7378-4E50-8854-190E0019B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04BA5F-7905-4062-975E-071EC675F8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26893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73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91BECE9-3A03-40B9-9D97-28993E092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91BECE9-3A03-40B9-9D97-28993E092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869541E-D74D-49D9-AD8E-B0D36B9587D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915050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C25711-35B1-4133-B684-918735DCA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C25711-35B1-4133-B684-918735DCA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E0B27D3-E25C-4B1B-9972-D793A083F0E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62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827574E-796D-4CCD-A810-09985F5FA7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827574E-796D-4CCD-A810-09985F5FA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8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0D7B790-6685-4B67-AD11-6D6DB6C5C4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0D7B790-6685-4B67-AD11-6D6DB6C5C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480ABA3-F04C-474F-A0DC-5A00D1DA38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4953000"/>
            <a:ext cx="54864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2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EBC2429-C0B1-4DCE-BF34-89AC6A17F6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EBC2429-C0B1-4DCE-BF34-89AC6A17F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A417E-E8F0-429A-817B-227FA8767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4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2A90704-342A-4203-AC59-484FA3C60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2A90704-342A-4203-AC59-484FA3C60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A8D4493-252F-404E-968C-2AC16788CB7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6CE3B0C8-769F-4932-A783-54744893CC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6606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74FF2D-8B13-4563-AEE3-F4CD73A2E4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874FF2D-8B13-4563-AEE3-F4CD73A2E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 defTabSz="9144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Good News Story</a:t>
            </a:r>
          </a:p>
          <a:p>
            <a:pPr marL="0" lvl="1" defTabSz="914400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15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D7BCEC-E989-4183-95E9-7A79BC90C6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D7BCEC-E989-4183-95E9-7A79BC90C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0B8E55-B9DB-4840-93D5-17A6AEA622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765029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A232F51-047C-49B7-BCD6-1354248E3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A232F51-047C-49B7-BCD6-1354248E3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1907D9-2698-4DD3-B08E-45A9807BDF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3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0E658E0-7378-4E50-8854-190E0019B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0E658E0-7378-4E50-8854-190E0019B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04BA5F-7905-4062-975E-071EC675F8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9043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23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91BECE9-3A03-40B9-9D97-28993E092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91BECE9-3A03-40B9-9D97-28993E092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869541E-D74D-49D9-AD8E-B0D36B9587D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553410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C25711-35B1-4133-B684-918735DCA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C25711-35B1-4133-B684-918735DCA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E0B27D3-E25C-4B1B-9972-D793A083F0E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3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827574E-796D-4CCD-A810-09985F5FA7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827574E-796D-4CCD-A810-09985F5FA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41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0D7B790-6685-4B67-AD11-6D6DB6C5C4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0D7B790-6685-4B67-AD11-6D6DB6C5C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480ABA3-F04C-474F-A0DC-5A00D1DA38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4953000"/>
            <a:ext cx="54864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65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EBC2429-C0B1-4DCE-BF34-89AC6A17F6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EBC2429-C0B1-4DCE-BF34-89AC6A17F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A417E-E8F0-429A-817B-227FA8767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02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2A90704-342A-4203-AC59-484FA3C60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2A90704-342A-4203-AC59-484FA3C60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A8D4493-252F-404E-968C-2AC16788CB7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6CE3B0C8-769F-4932-A783-54744893CC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430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985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81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371"/>
            <a:ext cx="9144000" cy="1143000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720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646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043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1143000"/>
            <a:ext cx="35814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5562600"/>
            <a:ext cx="3868738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24400" y="1143000"/>
            <a:ext cx="38862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62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41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64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0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8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58E45-1875-6342-BF4B-D4EB3A67EC0D}"/>
              </a:ext>
            </a:extLst>
          </p:cNvPr>
          <p:cNvSpPr/>
          <p:nvPr userDrawn="1"/>
        </p:nvSpPr>
        <p:spPr>
          <a:xfrm>
            <a:off x="0" y="3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391" y="1361281"/>
            <a:ext cx="7514789" cy="4223250"/>
          </a:xfrm>
        </p:spPr>
        <p:txBody>
          <a:bodyPr>
            <a:normAutofit/>
          </a:bodyPr>
          <a:lstStyle>
            <a:lvl1pPr algn="l">
              <a:defRPr sz="371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8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675" smtClean="0">
                <a:solidFill>
                  <a:prstClr val="white"/>
                </a:solidFill>
              </a:rPr>
              <a:pPr/>
              <a:t>‹#›</a:t>
            </a:fld>
            <a:endParaRPr lang="en-US" sz="675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6BBF0-4C99-9E43-A268-9808FEC5B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5463378"/>
            <a:ext cx="2590801" cy="55642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BEA35C-87BD-104C-9408-47C9ECD26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654" y="5464313"/>
            <a:ext cx="2117894" cy="5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3022070" y="6342744"/>
            <a:ext cx="2975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Predecisional</a:t>
            </a:r>
            <a:r>
              <a:rPr lang="en-US" sz="900" baseline="0" dirty="0"/>
              <a:t> / For Internal VA Use Only</a:t>
            </a:r>
            <a:endParaRPr lang="en-US" sz="9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371600"/>
            <a:ext cx="8263548" cy="2895600"/>
            <a:chOff x="0" y="1295400"/>
            <a:chExt cx="8263548" cy="2895600"/>
          </a:xfrm>
        </p:grpSpPr>
        <p:sp>
          <p:nvSpPr>
            <p:cNvPr id="6" name="Isosceles Triangle 5"/>
            <p:cNvSpPr/>
            <p:nvPr userDrawn="1"/>
          </p:nvSpPr>
          <p:spPr>
            <a:xfrm rot="10800000">
              <a:off x="7086599" y="2895600"/>
              <a:ext cx="1176948" cy="12954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295400"/>
              <a:ext cx="8263548" cy="16002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" y="3476508"/>
              <a:ext cx="6705600" cy="45719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0071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8263" y="6"/>
            <a:ext cx="9152265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8262" y="-17086"/>
            <a:ext cx="9152263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6"/>
            <a:ext cx="77724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3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228600" y="4320004"/>
            <a:ext cx="2819400" cy="48065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/>
          <a:p>
            <a:pPr lvl="0"/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24013" y="4812810"/>
            <a:ext cx="2407515" cy="48065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/>
          <a:p>
            <a:pPr marL="0" marR="0" lvl="0" indent="0" algn="l" defTabSz="342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228603" y="5310551"/>
            <a:ext cx="2785431" cy="48065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/>
          <a:p>
            <a:pPr marL="0" marR="0" lvl="0" indent="0" algn="l" defTabSz="342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2" y="4320000"/>
            <a:ext cx="6023431" cy="3297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1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4600" y="4813499"/>
            <a:ext cx="6522862" cy="333536"/>
          </a:xfrm>
        </p:spPr>
        <p:txBody>
          <a:bodyPr>
            <a:no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600" y="5310763"/>
            <a:ext cx="6217144" cy="462245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675566" y="586859"/>
            <a:ext cx="779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49354DA7-7524-47C8-80EB-F2AF5E47F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344" y="6356446"/>
            <a:ext cx="307576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5"/>
            <a:r>
              <a:rPr lang="it-IT"/>
              <a:t>Draft - Pre-Decisional Deliberative Document </a:t>
            </a:r>
          </a:p>
          <a:p>
            <a:pPr defTabSz="342895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26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8">
          <p15:clr>
            <a:srgbClr val="FBAE40"/>
          </p15:clr>
        </p15:guide>
        <p15:guide id="2" pos="237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344" y="6356446"/>
            <a:ext cx="307576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5"/>
            <a:r>
              <a:rPr lang="it-IT"/>
              <a:t>Draft - Pre-Decisional Deliberative Document </a:t>
            </a:r>
          </a:p>
          <a:p>
            <a:pPr defTabSz="342895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387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28" y="945352"/>
            <a:ext cx="5033145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344" y="6356446"/>
            <a:ext cx="307576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5"/>
            <a:r>
              <a:rPr lang="it-IT"/>
              <a:t>Draft - Pre-Decisional Deliberative Document </a:t>
            </a:r>
          </a:p>
          <a:p>
            <a:pPr defTabSz="342895"/>
            <a:r>
              <a:rPr lang="it-IT"/>
              <a:t>Internal VA Use Only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0475" y="955678"/>
            <a:ext cx="3163490" cy="5076825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583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27" y="945352"/>
            <a:ext cx="3948149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344" y="6356446"/>
            <a:ext cx="307576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5"/>
            <a:r>
              <a:rPr lang="it-IT"/>
              <a:t>Draft - Pre-Decisional Deliberative Document </a:t>
            </a:r>
          </a:p>
          <a:p>
            <a:pPr defTabSz="342895"/>
            <a:r>
              <a:rPr lang="it-IT"/>
              <a:t>Internal VA Use Only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3452" y="945352"/>
            <a:ext cx="3948149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565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69C1171-ECFC-443D-AC24-293D138ED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344" y="6356446"/>
            <a:ext cx="307576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5"/>
            <a:r>
              <a:rPr lang="it-IT"/>
              <a:t>Draft - Pre-Decisional Deliberative Document </a:t>
            </a:r>
          </a:p>
          <a:p>
            <a:pPr defTabSz="342895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88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3733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800600" y="1066800"/>
            <a:ext cx="38862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8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69C1171-ECFC-443D-AC24-293D138ED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344" y="6356446"/>
            <a:ext cx="307576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5"/>
            <a:r>
              <a:rPr lang="it-IT"/>
              <a:t>Draft - Pre-Decisional Deliberative Document </a:t>
            </a:r>
          </a:p>
          <a:p>
            <a:pPr defTabSz="342895"/>
            <a:r>
              <a:rPr lang="it-IT"/>
              <a:t>Internal VA Use Only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9818" y="1050928"/>
            <a:ext cx="8291514" cy="4886325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081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236016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499296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644414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4189407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91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03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64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2705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8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371"/>
            <a:ext cx="9144000" cy="11430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1717E-2979-4B31-A4AD-D9E2CB777893}"/>
              </a:ext>
            </a:extLst>
          </p:cNvPr>
          <p:cNvSpPr/>
          <p:nvPr userDrawn="1"/>
        </p:nvSpPr>
        <p:spPr>
          <a:xfrm>
            <a:off x="0" y="2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74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433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61722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757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DF5ED-DE7D-47DC-A4B3-C8ED69EBE4F1}"/>
              </a:ext>
            </a:extLst>
          </p:cNvPr>
          <p:cNvSpPr/>
          <p:nvPr userDrawn="1"/>
        </p:nvSpPr>
        <p:spPr>
          <a:xfrm>
            <a:off x="0" y="0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61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9A08B-6B8F-4241-9670-95679EE83741}"/>
              </a:ext>
            </a:extLst>
          </p:cNvPr>
          <p:cNvSpPr/>
          <p:nvPr userDrawn="1"/>
        </p:nvSpPr>
        <p:spPr>
          <a:xfrm>
            <a:off x="0" y="0"/>
            <a:ext cx="9144000" cy="506626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95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5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44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79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203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152"/>
            <a:ext cx="7772400" cy="1984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1910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59971" y="457200"/>
            <a:ext cx="77724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/>
              <a:t>VETERANS HEALTH ADMINISTRATION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69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8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4716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9683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553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371600"/>
            <a:ext cx="76962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4795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27792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58E45-1875-6342-BF4B-D4EB3A67EC0D}"/>
              </a:ext>
            </a:extLst>
          </p:cNvPr>
          <p:cNvSpPr/>
          <p:nvPr userDrawn="1"/>
        </p:nvSpPr>
        <p:spPr>
          <a:xfrm>
            <a:off x="0" y="2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390" y="1361281"/>
            <a:ext cx="7514789" cy="4223250"/>
          </a:xfrm>
        </p:spPr>
        <p:txBody>
          <a:bodyPr>
            <a:normAutofit/>
          </a:bodyPr>
          <a:lstStyle>
            <a:lvl1pPr algn="l">
              <a:defRPr sz="371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6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675" smtClean="0">
                <a:solidFill>
                  <a:prstClr val="white"/>
                </a:solidFill>
              </a:rPr>
              <a:pPr/>
              <a:t>‹#›</a:t>
            </a:fld>
            <a:endParaRPr lang="en-US" sz="675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6BBF0-4C99-9E43-A268-9808FEC5B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463378"/>
            <a:ext cx="2590801" cy="55642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BEA35C-87BD-104C-9408-47C9ECD26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653" y="5464313"/>
            <a:ext cx="2117894" cy="5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3022069" y="6342744"/>
            <a:ext cx="2975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Predecisional</a:t>
            </a:r>
            <a:r>
              <a:rPr lang="en-US" sz="900" baseline="0" dirty="0"/>
              <a:t> / For Internal VA Use Only</a:t>
            </a:r>
            <a:endParaRPr lang="en-US" sz="9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371600"/>
            <a:ext cx="8263548" cy="2895600"/>
            <a:chOff x="0" y="1295400"/>
            <a:chExt cx="8263548" cy="2895600"/>
          </a:xfrm>
        </p:grpSpPr>
        <p:sp>
          <p:nvSpPr>
            <p:cNvPr id="6" name="Isosceles Triangle 5"/>
            <p:cNvSpPr/>
            <p:nvPr userDrawn="1"/>
          </p:nvSpPr>
          <p:spPr>
            <a:xfrm rot="10800000">
              <a:off x="7086599" y="2895600"/>
              <a:ext cx="1176948" cy="12954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295400"/>
              <a:ext cx="8263548" cy="16002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" y="3476508"/>
              <a:ext cx="6705600" cy="45719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4407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6D68-392E-4250-8753-96B6B11D88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99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152"/>
            <a:ext cx="7772400" cy="1984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1910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59971" y="457200"/>
            <a:ext cx="77724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/>
              <a:t>VETERANS HEALTH ADMINISTRATION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6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2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ags" Target="../tags/tag21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1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ags" Target="../tags/tag40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oleObject" Target="../embeddings/oleObject24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3886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0" r:id="rId2"/>
    <p:sldLayoutId id="2147484003" r:id="rId3"/>
    <p:sldLayoutId id="2147484007" r:id="rId4"/>
    <p:sldLayoutId id="2147484008" r:id="rId5"/>
    <p:sldLayoutId id="2147484009" r:id="rId6"/>
    <p:sldLayoutId id="2147484010" r:id="rId7"/>
    <p:sldLayoutId id="2147484012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9958" y="6356441"/>
            <a:ext cx="4101016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dirty="0"/>
              <a:t>Draft - Pre-Decisional Deliberative Document </a:t>
            </a:r>
          </a:p>
          <a:p>
            <a:pPr defTabSz="457200"/>
            <a:r>
              <a:rPr lang="it-IT" dirty="0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6162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9958" y="6356441"/>
            <a:ext cx="4101016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dirty="0"/>
              <a:t>Draft - Pre-Decisional Deliberative Document </a:t>
            </a:r>
          </a:p>
          <a:p>
            <a:pPr defTabSz="457200"/>
            <a:r>
              <a:rPr lang="it-IT" dirty="0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4870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83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4DD5BDD-0EF3-4EAE-81F4-BCDCDBD76F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4DD5BDD-0EF3-4EAE-81F4-BCDCDBD76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DFEA488-B13E-4BE4-9DB4-BEFF8A810035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" y="6163811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484120" y="6477000"/>
            <a:ext cx="4526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Draft – Pre-Decisional Deliberative Document – Internal VA Use Only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1FB390-1747-40D3-92C6-1C90C2EB3779}"/>
              </a:ext>
            </a:extLst>
          </p:cNvPr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0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4DD5BDD-0EF3-4EAE-81F4-BCDCDBD76F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4DD5BDD-0EF3-4EAE-81F4-BCDCDBD76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DFEA488-B13E-4BE4-9DB4-BEFF8A81003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" y="6163811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484120" y="6477000"/>
            <a:ext cx="4526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Draft – Pre-Decisional Deliberative Document – Internal VA Use Only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1FB390-1747-40D3-92C6-1C90C2EB3779}"/>
              </a:ext>
            </a:extLst>
          </p:cNvPr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4DD5BDD-0EF3-4EAE-81F4-BCDCDBD76F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4DD5BDD-0EF3-4EAE-81F4-BCDCDBD76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DFEA488-B13E-4BE4-9DB4-BEFF8A81003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" y="6163811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484120" y="6477000"/>
            <a:ext cx="4526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Draft – Pre-Decisional Deliberative Document – Internal VA Use Only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1FB390-1747-40D3-92C6-1C90C2EB3779}"/>
              </a:ext>
            </a:extLst>
          </p:cNvPr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8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35305"/>
            <a:ext cx="9144000" cy="731838"/>
          </a:xfrm>
          <a:prstGeom prst="rect">
            <a:avLst/>
          </a:prstGeom>
          <a:solidFill>
            <a:srgbClr val="1735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66034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1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2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6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895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463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726" y="945352"/>
            <a:ext cx="82296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6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895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84" y="6271406"/>
            <a:ext cx="1851348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6172204"/>
            <a:ext cx="1758855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7471231" y="6400234"/>
            <a:ext cx="1600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A78F16E-B970-4F23-B070-A49FD8202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344" y="6356446"/>
            <a:ext cx="307576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5"/>
            <a:r>
              <a:rPr lang="it-IT"/>
              <a:t>Draft - Pre-Decisional Deliberative Document </a:t>
            </a:r>
          </a:p>
          <a:p>
            <a:pPr defTabSz="342895"/>
            <a:r>
              <a:rPr lang="it-IT"/>
              <a:t>Internal VA Use Only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1161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</p:sldLayoutIdLst>
  <p:hf sldNum="0" hdr="0" dt="0"/>
  <p:txStyles>
    <p:titleStyle>
      <a:lvl1pPr algn="ctr" defTabSz="342895" rtl="0" eaLnBrk="1" latinLnBrk="0" hangingPunct="1">
        <a:spcBef>
          <a:spcPct val="0"/>
        </a:spcBef>
        <a:buNone/>
        <a:defRPr sz="165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1" indent="-257171" algn="l" defTabSz="34289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05" indent="-214310" algn="l" defTabSz="342895" rtl="0" eaLnBrk="1" latinLnBrk="0" hangingPunct="1">
        <a:spcBef>
          <a:spcPct val="20000"/>
        </a:spcBef>
        <a:buFont typeface="Arial" panose="020B0604020202020204" pitchFamily="34" charset="0"/>
        <a:buChar char="─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37" indent="-171447" algn="l" defTabSz="34289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32" indent="-171447" algn="l" defTabSz="342895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27" indent="-171447" algn="l" defTabSz="342895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22" indent="-171447" algn="l" defTabSz="34289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17" indent="-171447" algn="l" defTabSz="34289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1" indent="-171447" algn="l" defTabSz="34289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06" indent="-171447" algn="l" defTabSz="34289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5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0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5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79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4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69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64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59" algn="l" defTabSz="3428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4387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35305"/>
            <a:ext cx="9144000" cy="731838"/>
          </a:xfrm>
          <a:prstGeom prst="rect">
            <a:avLst/>
          </a:prstGeom>
          <a:solidFill>
            <a:srgbClr val="1735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66034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0" y="6400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854962D-AB4A-4BEA-8CD1-3F281D451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7830" y="64001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D3DED3B1-B405-4485-8CE9-E3CC5F66B7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health-care/how-to-apply/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POST911VETERANS/Locator.asp" TargetMode="External"/><Relationship Id="rId2" Type="http://schemas.openxmlformats.org/officeDocument/2006/relationships/hyperlink" Target="https://www.va.gov/post911veteran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eggy.Kennedy@va.gov" TargetMode="External"/><Relationship Id="rId2" Type="http://schemas.openxmlformats.org/officeDocument/2006/relationships/hyperlink" Target="mailto:Jennifer.Perez@va.gov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Adrienne.Weede@va.go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606-019-05447-z" TargetMode="External"/><Relationship Id="rId7" Type="http://schemas.openxmlformats.org/officeDocument/2006/relationships/hyperlink" Target="http://dx.doi.org/10.1037/ser0000259" TargetMode="External"/><Relationship Id="rId2" Type="http://schemas.openxmlformats.org/officeDocument/2006/relationships/hyperlink" Target="http://dx.doi.org/10.1016/j.amepre.2019.10.016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hsrd.research.va.gov/for_researchers/cyber_seminars/archives/2292-notes.pdf" TargetMode="External"/><Relationship Id="rId5" Type="http://schemas.openxmlformats.org/officeDocument/2006/relationships/hyperlink" Target="https://health.gov/healthypeople/objectives-and-data/social-determinants-health" TargetMode="External"/><Relationship Id="rId4" Type="http://schemas.openxmlformats.org/officeDocument/2006/relationships/hyperlink" Target="https://benefits.va.gov/TRANSITION/docs/military-to-civilian-readines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mbodyofknowledge.com/content/introduction-case-management-body-knowledge" TargetMode="External"/><Relationship Id="rId7" Type="http://schemas.openxmlformats.org/officeDocument/2006/relationships/hyperlink" Target="https://doi.org/10.1016/j.annepidem.2014.11.020" TargetMode="External"/><Relationship Id="rId2" Type="http://schemas.openxmlformats.org/officeDocument/2006/relationships/hyperlink" Target="https://www.jec.senate.gov/public/_cache/files/26971be7-ba33-4417-8cbc-c6022e734321/jec-veterans-day-fact-sheet-2016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bls.gov/news.release/pdf/vet.pdf" TargetMode="External"/><Relationship Id="rId5" Type="http://schemas.openxmlformats.org/officeDocument/2006/relationships/hyperlink" Target="https://doi.org/10.1177/2165079916682524" TargetMode="External"/><Relationship Id="rId4" Type="http://schemas.openxmlformats.org/officeDocument/2006/relationships/hyperlink" Target="https://www.mentalhealth.va.gov/docs/data-sheets/2019/2019_National_Veteran_Suicide_Prevention_Annual_Report_508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VA+doubts+video&amp;docid=608045551487094432&amp;mid=09BF6054FD186316DC8109BF6054FD186316DC81&amp;view=detail&amp;FORM=VIR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81000"/>
            <a:ext cx="8818562" cy="4191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3600" b="1" dirty="0"/>
              <a:t>Veteran Affairs (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VA)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Post-9/11 Transition and                            Case Management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Optimizing Care Transitions for Service Members from Department of Defense (DoD) to                                            Veterans Health Administration (VHA)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9C695-3A2E-40D0-A93A-AAC73E56894E}"/>
              </a:ext>
            </a:extLst>
          </p:cNvPr>
          <p:cNvSpPr txBox="1"/>
          <p:nvPr/>
        </p:nvSpPr>
        <p:spPr>
          <a:xfrm>
            <a:off x="76200" y="3886200"/>
            <a:ext cx="9067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ea typeface="ＭＳ Ｐゴシック"/>
            </a:endParaRPr>
          </a:p>
          <a:p>
            <a:endParaRPr lang="en-US" dirty="0">
              <a:ea typeface="ＭＳ Ｐゴシック"/>
            </a:endParaRPr>
          </a:p>
          <a:p>
            <a:endParaRPr lang="en-US" dirty="0">
              <a:ea typeface="ＭＳ Ｐゴシック"/>
            </a:endParaRPr>
          </a:p>
          <a:p>
            <a:r>
              <a:rPr lang="en-US" sz="2000" dirty="0">
                <a:ea typeface="ＭＳ Ｐゴシック"/>
              </a:rPr>
              <a:t>Presented By:</a:t>
            </a:r>
          </a:p>
          <a:p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Adrienne Weede, LCSW </a:t>
            </a:r>
          </a:p>
          <a:p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National Program Manager, Post-9/11 Military2VA Case Management Program</a:t>
            </a:r>
          </a:p>
          <a:p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Care Management and Social Work Services </a:t>
            </a:r>
          </a:p>
        </p:txBody>
      </p:sp>
    </p:spTree>
    <p:extLst>
      <p:ext uri="{BB962C8B-B14F-4D97-AF65-F5344CB8AC3E}">
        <p14:creationId xmlns:p14="http://schemas.microsoft.com/office/powerpoint/2010/main" val="32166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1196773-D558-DD23-B0AB-05160DA8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B6C-D810-440D-AE97-2BA368F75C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700" y="892629"/>
            <a:ext cx="7848600" cy="4829175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i="1" dirty="0"/>
              <a:t>Service Members Who Could Benefit from Assistance with Health Care Transition: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Severely ill/injured service members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Integrated Disability Evaluation System (IDES)/Medical Evaluation Board (MEB)  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Release From Active Duty (REFRADS)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Transitioning service members with health care needs (e.g., mental health, chronic pain, toxic exposures)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Administrative separations (regardless of type) who need care coordination or education regarding VA </a:t>
            </a:r>
          </a:p>
          <a:p>
            <a:pPr marL="146209" lvl="1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Expiration Term of Service (ETS) who will need ongoing care upon discharge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Any transitioning service member who requests assistance with post-military separation plans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2B2816-DE04-1CBD-C768-ED47C2D0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772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0" dirty="0"/>
              <a:t>Connecting with a VA Liaison for Healthcare</a:t>
            </a:r>
          </a:p>
        </p:txBody>
      </p:sp>
    </p:spTree>
    <p:extLst>
      <p:ext uri="{BB962C8B-B14F-4D97-AF65-F5344CB8AC3E}">
        <p14:creationId xmlns:p14="http://schemas.microsoft.com/office/powerpoint/2010/main" val="353402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91D9-1B38-4CC2-B354-51C8FD4D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Liaisons for Healthcare Onsite at MTFs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D41F0-C99C-46AB-82DA-00AF4E6F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35FCD-11B5-4E8B-906F-A217D3566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3" r="4838"/>
          <a:stretch/>
        </p:blipFill>
        <p:spPr>
          <a:xfrm>
            <a:off x="152399" y="990599"/>
            <a:ext cx="8991601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353E-95D2-4E11-83E2-D7EECB02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772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/>
              <a:t>Virtual Liaisons for Healthcare (Regional Map)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A951D-C1D7-4861-AC21-B7A64CDB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10492903-3873-4425-B412-3A4CD8044812}"/>
              </a:ext>
            </a:extLst>
          </p:cNvPr>
          <p:cNvSpPr>
            <a:spLocks/>
          </p:cNvSpPr>
          <p:nvPr/>
        </p:nvSpPr>
        <p:spPr bwMode="auto">
          <a:xfrm>
            <a:off x="6274818" y="2366701"/>
            <a:ext cx="726772" cy="486119"/>
          </a:xfrm>
          <a:custGeom>
            <a:avLst/>
            <a:gdLst>
              <a:gd name="T0" fmla="*/ 432 w 491"/>
              <a:gd name="T1" fmla="*/ 165 h 328"/>
              <a:gd name="T2" fmla="*/ 430 w 491"/>
              <a:gd name="T3" fmla="*/ 112 h 328"/>
              <a:gd name="T4" fmla="*/ 416 w 491"/>
              <a:gd name="T5" fmla="*/ 53 h 328"/>
              <a:gd name="T6" fmla="*/ 365 w 491"/>
              <a:gd name="T7" fmla="*/ 27 h 328"/>
              <a:gd name="T8" fmla="*/ 314 w 491"/>
              <a:gd name="T9" fmla="*/ 0 h 328"/>
              <a:gd name="T10" fmla="*/ 286 w 491"/>
              <a:gd name="T11" fmla="*/ 11 h 328"/>
              <a:gd name="T12" fmla="*/ 259 w 491"/>
              <a:gd name="T13" fmla="*/ 45 h 328"/>
              <a:gd name="T14" fmla="*/ 229 w 491"/>
              <a:gd name="T15" fmla="*/ 95 h 328"/>
              <a:gd name="T16" fmla="*/ 186 w 491"/>
              <a:gd name="T17" fmla="*/ 69 h 328"/>
              <a:gd name="T18" fmla="*/ 126 w 491"/>
              <a:gd name="T19" fmla="*/ 68 h 328"/>
              <a:gd name="T20" fmla="*/ 96 w 491"/>
              <a:gd name="T21" fmla="*/ 1 h 328"/>
              <a:gd name="T22" fmla="*/ 92 w 491"/>
              <a:gd name="T23" fmla="*/ 3 h 328"/>
              <a:gd name="T24" fmla="*/ 63 w 491"/>
              <a:gd name="T25" fmla="*/ 36 h 328"/>
              <a:gd name="T26" fmla="*/ 41 w 491"/>
              <a:gd name="T27" fmla="*/ 49 h 328"/>
              <a:gd name="T28" fmla="*/ 17 w 491"/>
              <a:gd name="T29" fmla="*/ 71 h 328"/>
              <a:gd name="T30" fmla="*/ 0 w 491"/>
              <a:gd name="T31" fmla="*/ 77 h 328"/>
              <a:gd name="T32" fmla="*/ 22 w 491"/>
              <a:gd name="T33" fmla="*/ 104 h 328"/>
              <a:gd name="T34" fmla="*/ 11 w 491"/>
              <a:gd name="T35" fmla="*/ 219 h 328"/>
              <a:gd name="T36" fmla="*/ 0 w 491"/>
              <a:gd name="T37" fmla="*/ 259 h 328"/>
              <a:gd name="T38" fmla="*/ 4 w 491"/>
              <a:gd name="T39" fmla="*/ 304 h 328"/>
              <a:gd name="T40" fmla="*/ 49 w 491"/>
              <a:gd name="T41" fmla="*/ 263 h 328"/>
              <a:gd name="T42" fmla="*/ 180 w 491"/>
              <a:gd name="T43" fmla="*/ 224 h 328"/>
              <a:gd name="T44" fmla="*/ 204 w 491"/>
              <a:gd name="T45" fmla="*/ 208 h 328"/>
              <a:gd name="T46" fmla="*/ 269 w 491"/>
              <a:gd name="T47" fmla="*/ 237 h 328"/>
              <a:gd name="T48" fmla="*/ 367 w 491"/>
              <a:gd name="T49" fmla="*/ 190 h 328"/>
              <a:gd name="T50" fmla="*/ 433 w 491"/>
              <a:gd name="T51" fmla="*/ 328 h 328"/>
              <a:gd name="T52" fmla="*/ 458 w 491"/>
              <a:gd name="T53" fmla="*/ 314 h 328"/>
              <a:gd name="T54" fmla="*/ 402 w 491"/>
              <a:gd name="T55" fmla="*/ 231 h 328"/>
              <a:gd name="T56" fmla="*/ 424 w 491"/>
              <a:gd name="T57" fmla="*/ 238 h 328"/>
              <a:gd name="T58" fmla="*/ 444 w 491"/>
              <a:gd name="T59" fmla="*/ 244 h 328"/>
              <a:gd name="T60" fmla="*/ 461 w 491"/>
              <a:gd name="T61" fmla="*/ 259 h 328"/>
              <a:gd name="T62" fmla="*/ 488 w 491"/>
              <a:gd name="T63" fmla="*/ 204 h 328"/>
              <a:gd name="T64" fmla="*/ 491 w 491"/>
              <a:gd name="T65" fmla="*/ 19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1" h="328">
                <a:moveTo>
                  <a:pt x="471" y="196"/>
                </a:moveTo>
                <a:cubicBezTo>
                  <a:pt x="432" y="165"/>
                  <a:pt x="432" y="165"/>
                  <a:pt x="432" y="165"/>
                </a:cubicBezTo>
                <a:cubicBezTo>
                  <a:pt x="412" y="138"/>
                  <a:pt x="412" y="138"/>
                  <a:pt x="412" y="138"/>
                </a:cubicBezTo>
                <a:cubicBezTo>
                  <a:pt x="430" y="112"/>
                  <a:pt x="430" y="112"/>
                  <a:pt x="430" y="112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16" y="53"/>
                  <a:pt x="416" y="53"/>
                  <a:pt x="416" y="53"/>
                </a:cubicBezTo>
                <a:cubicBezTo>
                  <a:pt x="411" y="49"/>
                  <a:pt x="394" y="37"/>
                  <a:pt x="388" y="32"/>
                </a:cubicBezTo>
                <a:cubicBezTo>
                  <a:pt x="384" y="29"/>
                  <a:pt x="373" y="27"/>
                  <a:pt x="365" y="27"/>
                </a:cubicBezTo>
                <a:cubicBezTo>
                  <a:pt x="326" y="34"/>
                  <a:pt x="326" y="34"/>
                  <a:pt x="326" y="34"/>
                </a:cubicBezTo>
                <a:cubicBezTo>
                  <a:pt x="314" y="0"/>
                  <a:pt x="314" y="0"/>
                  <a:pt x="314" y="0"/>
                </a:cubicBezTo>
                <a:cubicBezTo>
                  <a:pt x="306" y="3"/>
                  <a:pt x="306" y="3"/>
                  <a:pt x="306" y="3"/>
                </a:cubicBezTo>
                <a:cubicBezTo>
                  <a:pt x="286" y="11"/>
                  <a:pt x="286" y="11"/>
                  <a:pt x="286" y="11"/>
                </a:cubicBezTo>
                <a:cubicBezTo>
                  <a:pt x="278" y="40"/>
                  <a:pt x="278" y="40"/>
                  <a:pt x="278" y="40"/>
                </a:cubicBezTo>
                <a:cubicBezTo>
                  <a:pt x="259" y="45"/>
                  <a:pt x="259" y="45"/>
                  <a:pt x="259" y="45"/>
                </a:cubicBezTo>
                <a:cubicBezTo>
                  <a:pt x="259" y="80"/>
                  <a:pt x="259" y="80"/>
                  <a:pt x="259" y="80"/>
                </a:cubicBezTo>
                <a:cubicBezTo>
                  <a:pt x="229" y="95"/>
                  <a:pt x="229" y="95"/>
                  <a:pt x="229" y="95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96" y="1"/>
                  <a:pt x="96" y="1"/>
                  <a:pt x="96" y="1"/>
                </a:cubicBezTo>
                <a:cubicBezTo>
                  <a:pt x="96" y="2"/>
                  <a:pt x="96" y="2"/>
                  <a:pt x="96" y="2"/>
                </a:cubicBezTo>
                <a:cubicBezTo>
                  <a:pt x="92" y="3"/>
                  <a:pt x="92" y="3"/>
                  <a:pt x="92" y="3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6"/>
                  <a:pt x="63" y="36"/>
                  <a:pt x="63" y="36"/>
                </a:cubicBezTo>
                <a:cubicBezTo>
                  <a:pt x="54" y="45"/>
                  <a:pt x="54" y="45"/>
                  <a:pt x="54" y="45"/>
                </a:cubicBezTo>
                <a:cubicBezTo>
                  <a:pt x="41" y="49"/>
                  <a:pt x="41" y="49"/>
                  <a:pt x="41" y="49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04"/>
                  <a:pt x="0" y="104"/>
                  <a:pt x="0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206"/>
                  <a:pt x="22" y="206"/>
                  <a:pt x="22" y="206"/>
                </a:cubicBezTo>
                <a:cubicBezTo>
                  <a:pt x="11" y="219"/>
                  <a:pt x="11" y="219"/>
                  <a:pt x="11" y="219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300"/>
                  <a:pt x="0" y="300"/>
                  <a:pt x="0" y="300"/>
                </a:cubicBezTo>
                <a:cubicBezTo>
                  <a:pt x="4" y="304"/>
                  <a:pt x="4" y="304"/>
                  <a:pt x="4" y="304"/>
                </a:cubicBezTo>
                <a:cubicBezTo>
                  <a:pt x="34" y="285"/>
                  <a:pt x="34" y="285"/>
                  <a:pt x="34" y="285"/>
                </a:cubicBezTo>
                <a:cubicBezTo>
                  <a:pt x="49" y="263"/>
                  <a:pt x="49" y="263"/>
                  <a:pt x="49" y="263"/>
                </a:cubicBezTo>
                <a:cubicBezTo>
                  <a:pt x="172" y="263"/>
                  <a:pt x="172" y="263"/>
                  <a:pt x="172" y="263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204" y="221"/>
                  <a:pt x="204" y="221"/>
                  <a:pt x="204" y="221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39" y="193"/>
                  <a:pt x="239" y="193"/>
                  <a:pt x="239" y="193"/>
                </a:cubicBezTo>
                <a:cubicBezTo>
                  <a:pt x="269" y="237"/>
                  <a:pt x="269" y="237"/>
                  <a:pt x="269" y="237"/>
                </a:cubicBezTo>
                <a:cubicBezTo>
                  <a:pt x="344" y="228"/>
                  <a:pt x="344" y="228"/>
                  <a:pt x="344" y="228"/>
                </a:cubicBezTo>
                <a:cubicBezTo>
                  <a:pt x="367" y="190"/>
                  <a:pt x="367" y="190"/>
                  <a:pt x="367" y="190"/>
                </a:cubicBezTo>
                <a:cubicBezTo>
                  <a:pt x="394" y="219"/>
                  <a:pt x="394" y="219"/>
                  <a:pt x="394" y="219"/>
                </a:cubicBezTo>
                <a:cubicBezTo>
                  <a:pt x="433" y="328"/>
                  <a:pt x="433" y="328"/>
                  <a:pt x="433" y="328"/>
                </a:cubicBezTo>
                <a:cubicBezTo>
                  <a:pt x="442" y="325"/>
                  <a:pt x="451" y="322"/>
                  <a:pt x="458" y="320"/>
                </a:cubicBezTo>
                <a:cubicBezTo>
                  <a:pt x="458" y="314"/>
                  <a:pt x="458" y="314"/>
                  <a:pt x="458" y="314"/>
                </a:cubicBezTo>
                <a:cubicBezTo>
                  <a:pt x="460" y="305"/>
                  <a:pt x="460" y="305"/>
                  <a:pt x="460" y="305"/>
                </a:cubicBezTo>
                <a:cubicBezTo>
                  <a:pt x="402" y="231"/>
                  <a:pt x="402" y="231"/>
                  <a:pt x="402" y="231"/>
                </a:cubicBezTo>
                <a:cubicBezTo>
                  <a:pt x="402" y="221"/>
                  <a:pt x="402" y="221"/>
                  <a:pt x="402" y="221"/>
                </a:cubicBezTo>
                <a:cubicBezTo>
                  <a:pt x="424" y="238"/>
                  <a:pt x="424" y="238"/>
                  <a:pt x="424" y="238"/>
                </a:cubicBezTo>
                <a:cubicBezTo>
                  <a:pt x="435" y="238"/>
                  <a:pt x="435" y="238"/>
                  <a:pt x="435" y="238"/>
                </a:cubicBezTo>
                <a:cubicBezTo>
                  <a:pt x="444" y="244"/>
                  <a:pt x="444" y="244"/>
                  <a:pt x="444" y="244"/>
                </a:cubicBezTo>
                <a:cubicBezTo>
                  <a:pt x="457" y="242"/>
                  <a:pt x="457" y="242"/>
                  <a:pt x="457" y="242"/>
                </a:cubicBezTo>
                <a:cubicBezTo>
                  <a:pt x="461" y="259"/>
                  <a:pt x="461" y="259"/>
                  <a:pt x="461" y="259"/>
                </a:cubicBezTo>
                <a:cubicBezTo>
                  <a:pt x="463" y="262"/>
                  <a:pt x="463" y="262"/>
                  <a:pt x="463" y="262"/>
                </a:cubicBezTo>
                <a:cubicBezTo>
                  <a:pt x="488" y="204"/>
                  <a:pt x="488" y="204"/>
                  <a:pt x="488" y="204"/>
                </a:cubicBezTo>
                <a:cubicBezTo>
                  <a:pt x="487" y="199"/>
                  <a:pt x="487" y="199"/>
                  <a:pt x="487" y="199"/>
                </a:cubicBezTo>
                <a:cubicBezTo>
                  <a:pt x="491" y="196"/>
                  <a:pt x="491" y="196"/>
                  <a:pt x="491" y="196"/>
                </a:cubicBezTo>
                <a:lnTo>
                  <a:pt x="471" y="196"/>
                </a:lnTo>
                <a:close/>
              </a:path>
            </a:pathLst>
          </a:custGeom>
          <a:solidFill>
            <a:srgbClr val="F89E58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DA16DFCB-CF02-4C87-AFE0-285A14A584A9}"/>
              </a:ext>
            </a:extLst>
          </p:cNvPr>
          <p:cNvSpPr>
            <a:spLocks/>
          </p:cNvSpPr>
          <p:nvPr/>
        </p:nvSpPr>
        <p:spPr bwMode="auto">
          <a:xfrm>
            <a:off x="4129797" y="2830359"/>
            <a:ext cx="1607562" cy="604040"/>
          </a:xfrm>
          <a:custGeom>
            <a:avLst/>
            <a:gdLst>
              <a:gd name="T0" fmla="*/ 797 w 1086"/>
              <a:gd name="T1" fmla="*/ 408 h 408"/>
              <a:gd name="T2" fmla="*/ 891 w 1086"/>
              <a:gd name="T3" fmla="*/ 386 h 408"/>
              <a:gd name="T4" fmla="*/ 882 w 1086"/>
              <a:gd name="T5" fmla="*/ 354 h 408"/>
              <a:gd name="T6" fmla="*/ 955 w 1086"/>
              <a:gd name="T7" fmla="*/ 325 h 408"/>
              <a:gd name="T8" fmla="*/ 1009 w 1086"/>
              <a:gd name="T9" fmla="*/ 301 h 408"/>
              <a:gd name="T10" fmla="*/ 1038 w 1086"/>
              <a:gd name="T11" fmla="*/ 287 h 408"/>
              <a:gd name="T12" fmla="*/ 1065 w 1086"/>
              <a:gd name="T13" fmla="*/ 261 h 408"/>
              <a:gd name="T14" fmla="*/ 1086 w 1086"/>
              <a:gd name="T15" fmla="*/ 221 h 408"/>
              <a:gd name="T16" fmla="*/ 1075 w 1086"/>
              <a:gd name="T17" fmla="*/ 224 h 408"/>
              <a:gd name="T18" fmla="*/ 1032 w 1086"/>
              <a:gd name="T19" fmla="*/ 222 h 408"/>
              <a:gd name="T20" fmla="*/ 989 w 1086"/>
              <a:gd name="T21" fmla="*/ 241 h 408"/>
              <a:gd name="T22" fmla="*/ 1007 w 1086"/>
              <a:gd name="T23" fmla="*/ 167 h 408"/>
              <a:gd name="T24" fmla="*/ 1008 w 1086"/>
              <a:gd name="T25" fmla="*/ 160 h 408"/>
              <a:gd name="T26" fmla="*/ 983 w 1086"/>
              <a:gd name="T27" fmla="*/ 159 h 408"/>
              <a:gd name="T28" fmla="*/ 961 w 1086"/>
              <a:gd name="T29" fmla="*/ 130 h 408"/>
              <a:gd name="T30" fmla="*/ 958 w 1086"/>
              <a:gd name="T31" fmla="*/ 127 h 408"/>
              <a:gd name="T32" fmla="*/ 904 w 1086"/>
              <a:gd name="T33" fmla="*/ 127 h 408"/>
              <a:gd name="T34" fmla="*/ 882 w 1086"/>
              <a:gd name="T35" fmla="*/ 110 h 408"/>
              <a:gd name="T36" fmla="*/ 848 w 1086"/>
              <a:gd name="T37" fmla="*/ 91 h 408"/>
              <a:gd name="T38" fmla="*/ 811 w 1086"/>
              <a:gd name="T39" fmla="*/ 67 h 408"/>
              <a:gd name="T40" fmla="*/ 737 w 1086"/>
              <a:gd name="T41" fmla="*/ 38 h 408"/>
              <a:gd name="T42" fmla="*/ 702 w 1086"/>
              <a:gd name="T43" fmla="*/ 33 h 408"/>
              <a:gd name="T44" fmla="*/ 613 w 1086"/>
              <a:gd name="T45" fmla="*/ 8 h 408"/>
              <a:gd name="T46" fmla="*/ 595 w 1086"/>
              <a:gd name="T47" fmla="*/ 33 h 408"/>
              <a:gd name="T48" fmla="*/ 545 w 1086"/>
              <a:gd name="T49" fmla="*/ 49 h 408"/>
              <a:gd name="T50" fmla="*/ 496 w 1086"/>
              <a:gd name="T51" fmla="*/ 9 h 408"/>
              <a:gd name="T52" fmla="*/ 476 w 1086"/>
              <a:gd name="T53" fmla="*/ 35 h 408"/>
              <a:gd name="T54" fmla="*/ 389 w 1086"/>
              <a:gd name="T55" fmla="*/ 53 h 408"/>
              <a:gd name="T56" fmla="*/ 335 w 1086"/>
              <a:gd name="T57" fmla="*/ 95 h 408"/>
              <a:gd name="T58" fmla="*/ 307 w 1086"/>
              <a:gd name="T59" fmla="*/ 51 h 408"/>
              <a:gd name="T60" fmla="*/ 278 w 1086"/>
              <a:gd name="T61" fmla="*/ 95 h 408"/>
              <a:gd name="T62" fmla="*/ 224 w 1086"/>
              <a:gd name="T63" fmla="*/ 127 h 408"/>
              <a:gd name="T64" fmla="*/ 139 w 1086"/>
              <a:gd name="T65" fmla="*/ 95 h 408"/>
              <a:gd name="T66" fmla="*/ 63 w 1086"/>
              <a:gd name="T67" fmla="*/ 53 h 408"/>
              <a:gd name="T68" fmla="*/ 101 w 1086"/>
              <a:gd name="T69" fmla="*/ 114 h 408"/>
              <a:gd name="T70" fmla="*/ 44 w 1086"/>
              <a:gd name="T71" fmla="*/ 162 h 408"/>
              <a:gd name="T72" fmla="*/ 0 w 1086"/>
              <a:gd name="T73" fmla="*/ 279 h 408"/>
              <a:gd name="T74" fmla="*/ 56 w 1086"/>
              <a:gd name="T75" fmla="*/ 307 h 408"/>
              <a:gd name="T76" fmla="*/ 519 w 1086"/>
              <a:gd name="T77" fmla="*/ 277 h 408"/>
              <a:gd name="T78" fmla="*/ 561 w 1086"/>
              <a:gd name="T79" fmla="*/ 259 h 408"/>
              <a:gd name="T80" fmla="*/ 609 w 1086"/>
              <a:gd name="T81" fmla="*/ 273 h 408"/>
              <a:gd name="T82" fmla="*/ 634 w 1086"/>
              <a:gd name="T83" fmla="*/ 302 h 408"/>
              <a:gd name="T84" fmla="*/ 646 w 1086"/>
              <a:gd name="T85" fmla="*/ 326 h 408"/>
              <a:gd name="T86" fmla="*/ 660 w 1086"/>
              <a:gd name="T87" fmla="*/ 336 h 408"/>
              <a:gd name="T88" fmla="*/ 706 w 1086"/>
              <a:gd name="T89" fmla="*/ 350 h 408"/>
              <a:gd name="T90" fmla="*/ 729 w 1086"/>
              <a:gd name="T91" fmla="*/ 368 h 408"/>
              <a:gd name="T92" fmla="*/ 759 w 1086"/>
              <a:gd name="T93" fmla="*/ 347 h 408"/>
              <a:gd name="T94" fmla="*/ 775 w 1086"/>
              <a:gd name="T95" fmla="*/ 368 h 408"/>
              <a:gd name="T96" fmla="*/ 767 w 1086"/>
              <a:gd name="T97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6" h="408">
                <a:moveTo>
                  <a:pt x="767" y="408"/>
                </a:moveTo>
                <a:cubicBezTo>
                  <a:pt x="797" y="408"/>
                  <a:pt x="797" y="408"/>
                  <a:pt x="797" y="408"/>
                </a:cubicBezTo>
                <a:cubicBezTo>
                  <a:pt x="856" y="400"/>
                  <a:pt x="856" y="400"/>
                  <a:pt x="856" y="400"/>
                </a:cubicBezTo>
                <a:cubicBezTo>
                  <a:pt x="862" y="397"/>
                  <a:pt x="880" y="389"/>
                  <a:pt x="891" y="386"/>
                </a:cubicBezTo>
                <a:cubicBezTo>
                  <a:pt x="892" y="383"/>
                  <a:pt x="890" y="373"/>
                  <a:pt x="886" y="365"/>
                </a:cubicBezTo>
                <a:cubicBezTo>
                  <a:pt x="882" y="354"/>
                  <a:pt x="882" y="354"/>
                  <a:pt x="882" y="354"/>
                </a:cubicBezTo>
                <a:cubicBezTo>
                  <a:pt x="955" y="354"/>
                  <a:pt x="955" y="354"/>
                  <a:pt x="955" y="354"/>
                </a:cubicBezTo>
                <a:cubicBezTo>
                  <a:pt x="955" y="325"/>
                  <a:pt x="955" y="325"/>
                  <a:pt x="955" y="325"/>
                </a:cubicBezTo>
                <a:cubicBezTo>
                  <a:pt x="978" y="315"/>
                  <a:pt x="978" y="315"/>
                  <a:pt x="978" y="315"/>
                </a:cubicBezTo>
                <a:cubicBezTo>
                  <a:pt x="1009" y="301"/>
                  <a:pt x="1009" y="301"/>
                  <a:pt x="1009" y="301"/>
                </a:cubicBezTo>
                <a:cubicBezTo>
                  <a:pt x="1018" y="287"/>
                  <a:pt x="1018" y="287"/>
                  <a:pt x="1018" y="287"/>
                </a:cubicBezTo>
                <a:cubicBezTo>
                  <a:pt x="1038" y="287"/>
                  <a:pt x="1038" y="287"/>
                  <a:pt x="1038" y="287"/>
                </a:cubicBezTo>
                <a:cubicBezTo>
                  <a:pt x="1038" y="276"/>
                  <a:pt x="1038" y="276"/>
                  <a:pt x="1038" y="276"/>
                </a:cubicBezTo>
                <a:cubicBezTo>
                  <a:pt x="1065" y="261"/>
                  <a:pt x="1065" y="261"/>
                  <a:pt x="1065" y="261"/>
                </a:cubicBezTo>
                <a:cubicBezTo>
                  <a:pt x="1086" y="240"/>
                  <a:pt x="1086" y="240"/>
                  <a:pt x="1086" y="240"/>
                </a:cubicBezTo>
                <a:cubicBezTo>
                  <a:pt x="1086" y="221"/>
                  <a:pt x="1086" y="221"/>
                  <a:pt x="1086" y="221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75" y="224"/>
                  <a:pt x="1075" y="224"/>
                  <a:pt x="1075" y="224"/>
                </a:cubicBezTo>
                <a:cubicBezTo>
                  <a:pt x="1052" y="240"/>
                  <a:pt x="1052" y="240"/>
                  <a:pt x="1052" y="240"/>
                </a:cubicBezTo>
                <a:cubicBezTo>
                  <a:pt x="1032" y="222"/>
                  <a:pt x="1032" y="222"/>
                  <a:pt x="1032" y="222"/>
                </a:cubicBezTo>
                <a:cubicBezTo>
                  <a:pt x="1026" y="227"/>
                  <a:pt x="1026" y="227"/>
                  <a:pt x="1026" y="227"/>
                </a:cubicBezTo>
                <a:cubicBezTo>
                  <a:pt x="989" y="241"/>
                  <a:pt x="989" y="241"/>
                  <a:pt x="989" y="241"/>
                </a:cubicBezTo>
                <a:cubicBezTo>
                  <a:pt x="989" y="198"/>
                  <a:pt x="989" y="198"/>
                  <a:pt x="989" y="198"/>
                </a:cubicBezTo>
                <a:cubicBezTo>
                  <a:pt x="1007" y="167"/>
                  <a:pt x="1007" y="167"/>
                  <a:pt x="1007" y="167"/>
                </a:cubicBezTo>
                <a:cubicBezTo>
                  <a:pt x="1009" y="160"/>
                  <a:pt x="1009" y="160"/>
                  <a:pt x="1009" y="160"/>
                </a:cubicBezTo>
                <a:cubicBezTo>
                  <a:pt x="1008" y="160"/>
                  <a:pt x="1008" y="160"/>
                  <a:pt x="1008" y="160"/>
                </a:cubicBezTo>
                <a:cubicBezTo>
                  <a:pt x="985" y="160"/>
                  <a:pt x="985" y="160"/>
                  <a:pt x="985" y="160"/>
                </a:cubicBezTo>
                <a:cubicBezTo>
                  <a:pt x="983" y="159"/>
                  <a:pt x="983" y="159"/>
                  <a:pt x="983" y="159"/>
                </a:cubicBezTo>
                <a:cubicBezTo>
                  <a:pt x="977" y="156"/>
                  <a:pt x="964" y="147"/>
                  <a:pt x="962" y="139"/>
                </a:cubicBezTo>
                <a:cubicBezTo>
                  <a:pt x="961" y="136"/>
                  <a:pt x="961" y="133"/>
                  <a:pt x="961" y="130"/>
                </a:cubicBezTo>
                <a:cubicBezTo>
                  <a:pt x="961" y="129"/>
                  <a:pt x="961" y="128"/>
                  <a:pt x="961" y="127"/>
                </a:cubicBezTo>
                <a:cubicBezTo>
                  <a:pt x="961" y="127"/>
                  <a:pt x="960" y="127"/>
                  <a:pt x="958" y="127"/>
                </a:cubicBezTo>
                <a:cubicBezTo>
                  <a:pt x="946" y="125"/>
                  <a:pt x="911" y="126"/>
                  <a:pt x="906" y="127"/>
                </a:cubicBezTo>
                <a:cubicBezTo>
                  <a:pt x="904" y="127"/>
                  <a:pt x="904" y="127"/>
                  <a:pt x="904" y="127"/>
                </a:cubicBezTo>
                <a:cubicBezTo>
                  <a:pt x="901" y="125"/>
                  <a:pt x="901" y="125"/>
                  <a:pt x="901" y="125"/>
                </a:cubicBezTo>
                <a:cubicBezTo>
                  <a:pt x="899" y="123"/>
                  <a:pt x="890" y="115"/>
                  <a:pt x="882" y="110"/>
                </a:cubicBezTo>
                <a:cubicBezTo>
                  <a:pt x="878" y="108"/>
                  <a:pt x="873" y="106"/>
                  <a:pt x="868" y="104"/>
                </a:cubicBezTo>
                <a:cubicBezTo>
                  <a:pt x="859" y="100"/>
                  <a:pt x="851" y="97"/>
                  <a:pt x="848" y="91"/>
                </a:cubicBezTo>
                <a:cubicBezTo>
                  <a:pt x="845" y="88"/>
                  <a:pt x="839" y="80"/>
                  <a:pt x="834" y="74"/>
                </a:cubicBezTo>
                <a:cubicBezTo>
                  <a:pt x="811" y="67"/>
                  <a:pt x="811" y="67"/>
                  <a:pt x="811" y="67"/>
                </a:cubicBezTo>
                <a:cubicBezTo>
                  <a:pt x="737" y="67"/>
                  <a:pt x="737" y="67"/>
                  <a:pt x="737" y="67"/>
                </a:cubicBezTo>
                <a:cubicBezTo>
                  <a:pt x="737" y="38"/>
                  <a:pt x="737" y="38"/>
                  <a:pt x="737" y="38"/>
                </a:cubicBezTo>
                <a:cubicBezTo>
                  <a:pt x="728" y="34"/>
                  <a:pt x="715" y="33"/>
                  <a:pt x="710" y="33"/>
                </a:cubicBezTo>
                <a:cubicBezTo>
                  <a:pt x="702" y="33"/>
                  <a:pt x="702" y="33"/>
                  <a:pt x="702" y="33"/>
                </a:cubicBezTo>
                <a:cubicBezTo>
                  <a:pt x="700" y="0"/>
                  <a:pt x="700" y="0"/>
                  <a:pt x="700" y="0"/>
                </a:cubicBezTo>
                <a:cubicBezTo>
                  <a:pt x="613" y="8"/>
                  <a:pt x="613" y="8"/>
                  <a:pt x="613" y="8"/>
                </a:cubicBezTo>
                <a:cubicBezTo>
                  <a:pt x="613" y="33"/>
                  <a:pt x="613" y="33"/>
                  <a:pt x="613" y="33"/>
                </a:cubicBezTo>
                <a:cubicBezTo>
                  <a:pt x="595" y="33"/>
                  <a:pt x="595" y="33"/>
                  <a:pt x="595" y="33"/>
                </a:cubicBezTo>
                <a:cubicBezTo>
                  <a:pt x="595" y="49"/>
                  <a:pt x="595" y="49"/>
                  <a:pt x="595" y="49"/>
                </a:cubicBezTo>
                <a:cubicBezTo>
                  <a:pt x="545" y="49"/>
                  <a:pt x="545" y="49"/>
                  <a:pt x="545" y="49"/>
                </a:cubicBezTo>
                <a:cubicBezTo>
                  <a:pt x="545" y="9"/>
                  <a:pt x="545" y="9"/>
                  <a:pt x="545" y="9"/>
                </a:cubicBezTo>
                <a:cubicBezTo>
                  <a:pt x="496" y="9"/>
                  <a:pt x="496" y="9"/>
                  <a:pt x="496" y="9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76" y="35"/>
                  <a:pt x="476" y="35"/>
                  <a:pt x="476" y="35"/>
                </a:cubicBezTo>
                <a:cubicBezTo>
                  <a:pt x="476" y="53"/>
                  <a:pt x="476" y="53"/>
                  <a:pt x="476" y="53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95"/>
                  <a:pt x="389" y="95"/>
                  <a:pt x="389" y="95"/>
                </a:cubicBezTo>
                <a:cubicBezTo>
                  <a:pt x="335" y="95"/>
                  <a:pt x="335" y="95"/>
                  <a:pt x="335" y="95"/>
                </a:cubicBezTo>
                <a:cubicBezTo>
                  <a:pt x="335" y="51"/>
                  <a:pt x="335" y="51"/>
                  <a:pt x="335" y="51"/>
                </a:cubicBezTo>
                <a:cubicBezTo>
                  <a:pt x="307" y="51"/>
                  <a:pt x="307" y="51"/>
                  <a:pt x="307" y="51"/>
                </a:cubicBezTo>
                <a:cubicBezTo>
                  <a:pt x="307" y="95"/>
                  <a:pt x="307" y="95"/>
                  <a:pt x="307" y="95"/>
                </a:cubicBezTo>
                <a:cubicBezTo>
                  <a:pt x="278" y="95"/>
                  <a:pt x="278" y="95"/>
                  <a:pt x="278" y="95"/>
                </a:cubicBezTo>
                <a:cubicBezTo>
                  <a:pt x="278" y="127"/>
                  <a:pt x="278" y="127"/>
                  <a:pt x="278" y="127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1" y="162"/>
                  <a:pt x="101" y="162"/>
                  <a:pt x="101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279"/>
                  <a:pt x="44" y="279"/>
                  <a:pt x="44" y="279"/>
                </a:cubicBezTo>
                <a:cubicBezTo>
                  <a:pt x="0" y="279"/>
                  <a:pt x="0" y="279"/>
                  <a:pt x="0" y="279"/>
                </a:cubicBezTo>
                <a:cubicBezTo>
                  <a:pt x="0" y="300"/>
                  <a:pt x="0" y="300"/>
                  <a:pt x="0" y="300"/>
                </a:cubicBezTo>
                <a:cubicBezTo>
                  <a:pt x="56" y="307"/>
                  <a:pt x="56" y="307"/>
                  <a:pt x="56" y="307"/>
                </a:cubicBezTo>
                <a:cubicBezTo>
                  <a:pt x="519" y="307"/>
                  <a:pt x="519" y="307"/>
                  <a:pt x="519" y="307"/>
                </a:cubicBezTo>
                <a:cubicBezTo>
                  <a:pt x="519" y="277"/>
                  <a:pt x="519" y="277"/>
                  <a:pt x="519" y="277"/>
                </a:cubicBezTo>
                <a:cubicBezTo>
                  <a:pt x="561" y="277"/>
                  <a:pt x="561" y="277"/>
                  <a:pt x="561" y="277"/>
                </a:cubicBezTo>
                <a:cubicBezTo>
                  <a:pt x="561" y="259"/>
                  <a:pt x="561" y="259"/>
                  <a:pt x="561" y="259"/>
                </a:cubicBezTo>
                <a:cubicBezTo>
                  <a:pt x="609" y="259"/>
                  <a:pt x="609" y="259"/>
                  <a:pt x="609" y="259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34" y="273"/>
                  <a:pt x="634" y="273"/>
                  <a:pt x="634" y="273"/>
                </a:cubicBezTo>
                <a:cubicBezTo>
                  <a:pt x="634" y="302"/>
                  <a:pt x="634" y="302"/>
                  <a:pt x="634" y="302"/>
                </a:cubicBezTo>
                <a:cubicBezTo>
                  <a:pt x="642" y="306"/>
                  <a:pt x="646" y="313"/>
                  <a:pt x="646" y="321"/>
                </a:cubicBezTo>
                <a:cubicBezTo>
                  <a:pt x="646" y="326"/>
                  <a:pt x="646" y="326"/>
                  <a:pt x="646" y="326"/>
                </a:cubicBezTo>
                <a:cubicBezTo>
                  <a:pt x="647" y="327"/>
                  <a:pt x="651" y="331"/>
                  <a:pt x="656" y="334"/>
                </a:cubicBezTo>
                <a:cubicBezTo>
                  <a:pt x="660" y="336"/>
                  <a:pt x="660" y="336"/>
                  <a:pt x="660" y="336"/>
                </a:cubicBezTo>
                <a:cubicBezTo>
                  <a:pt x="660" y="350"/>
                  <a:pt x="660" y="350"/>
                  <a:pt x="660" y="350"/>
                </a:cubicBezTo>
                <a:cubicBezTo>
                  <a:pt x="706" y="350"/>
                  <a:pt x="706" y="350"/>
                  <a:pt x="706" y="350"/>
                </a:cubicBezTo>
                <a:cubicBezTo>
                  <a:pt x="706" y="367"/>
                  <a:pt x="706" y="367"/>
                  <a:pt x="706" y="367"/>
                </a:cubicBezTo>
                <a:cubicBezTo>
                  <a:pt x="713" y="367"/>
                  <a:pt x="723" y="368"/>
                  <a:pt x="729" y="368"/>
                </a:cubicBezTo>
                <a:cubicBezTo>
                  <a:pt x="733" y="368"/>
                  <a:pt x="745" y="361"/>
                  <a:pt x="754" y="352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65" y="353"/>
                  <a:pt x="765" y="353"/>
                  <a:pt x="765" y="353"/>
                </a:cubicBezTo>
                <a:cubicBezTo>
                  <a:pt x="765" y="353"/>
                  <a:pt x="772" y="360"/>
                  <a:pt x="775" y="368"/>
                </a:cubicBezTo>
                <a:cubicBezTo>
                  <a:pt x="777" y="376"/>
                  <a:pt x="771" y="384"/>
                  <a:pt x="767" y="388"/>
                </a:cubicBezTo>
                <a:lnTo>
                  <a:pt x="767" y="408"/>
                </a:lnTo>
                <a:close/>
              </a:path>
            </a:pathLst>
          </a:custGeom>
          <a:solidFill>
            <a:srgbClr val="BCD8F0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2562EF41-375B-4470-8DDA-1B0E3BBCBC6E}"/>
              </a:ext>
            </a:extLst>
          </p:cNvPr>
          <p:cNvSpPr>
            <a:spLocks/>
          </p:cNvSpPr>
          <p:nvPr/>
        </p:nvSpPr>
        <p:spPr bwMode="auto">
          <a:xfrm>
            <a:off x="6416804" y="1919888"/>
            <a:ext cx="596018" cy="713937"/>
          </a:xfrm>
          <a:custGeom>
            <a:avLst/>
            <a:gdLst>
              <a:gd name="T0" fmla="*/ 391 w 403"/>
              <a:gd name="T1" fmla="*/ 423 h 482"/>
              <a:gd name="T2" fmla="*/ 379 w 403"/>
              <a:gd name="T3" fmla="*/ 418 h 482"/>
              <a:gd name="T4" fmla="*/ 380 w 403"/>
              <a:gd name="T5" fmla="*/ 401 h 482"/>
              <a:gd name="T6" fmla="*/ 384 w 403"/>
              <a:gd name="T7" fmla="*/ 388 h 482"/>
              <a:gd name="T8" fmla="*/ 395 w 403"/>
              <a:gd name="T9" fmla="*/ 319 h 482"/>
              <a:gd name="T10" fmla="*/ 384 w 403"/>
              <a:gd name="T11" fmla="*/ 187 h 482"/>
              <a:gd name="T12" fmla="*/ 356 w 403"/>
              <a:gd name="T13" fmla="*/ 127 h 482"/>
              <a:gd name="T14" fmla="*/ 338 w 403"/>
              <a:gd name="T15" fmla="*/ 44 h 482"/>
              <a:gd name="T16" fmla="*/ 331 w 403"/>
              <a:gd name="T17" fmla="*/ 2 h 482"/>
              <a:gd name="T18" fmla="*/ 192 w 403"/>
              <a:gd name="T19" fmla="*/ 67 h 482"/>
              <a:gd name="T20" fmla="*/ 165 w 403"/>
              <a:gd name="T21" fmla="*/ 118 h 482"/>
              <a:gd name="T22" fmla="*/ 165 w 403"/>
              <a:gd name="T23" fmla="*/ 130 h 482"/>
              <a:gd name="T24" fmla="*/ 178 w 403"/>
              <a:gd name="T25" fmla="*/ 132 h 482"/>
              <a:gd name="T26" fmla="*/ 175 w 403"/>
              <a:gd name="T27" fmla="*/ 141 h 482"/>
              <a:gd name="T28" fmla="*/ 170 w 403"/>
              <a:gd name="T29" fmla="*/ 144 h 482"/>
              <a:gd name="T30" fmla="*/ 178 w 403"/>
              <a:gd name="T31" fmla="*/ 154 h 482"/>
              <a:gd name="T32" fmla="*/ 183 w 403"/>
              <a:gd name="T33" fmla="*/ 173 h 482"/>
              <a:gd name="T34" fmla="*/ 147 w 403"/>
              <a:gd name="T35" fmla="*/ 201 h 482"/>
              <a:gd name="T36" fmla="*/ 114 w 403"/>
              <a:gd name="T37" fmla="*/ 212 h 482"/>
              <a:gd name="T38" fmla="*/ 97 w 403"/>
              <a:gd name="T39" fmla="*/ 219 h 482"/>
              <a:gd name="T40" fmla="*/ 64 w 403"/>
              <a:gd name="T41" fmla="*/ 214 h 482"/>
              <a:gd name="T42" fmla="*/ 19 w 403"/>
              <a:gd name="T43" fmla="*/ 275 h 482"/>
              <a:gd name="T44" fmla="*/ 22 w 403"/>
              <a:gd name="T45" fmla="*/ 345 h 482"/>
              <a:gd name="T46" fmla="*/ 78 w 403"/>
              <a:gd name="T47" fmla="*/ 354 h 482"/>
              <a:gd name="T48" fmla="*/ 106 w 403"/>
              <a:gd name="T49" fmla="*/ 381 h 482"/>
              <a:gd name="T50" fmla="*/ 147 w 403"/>
              <a:gd name="T51" fmla="*/ 372 h 482"/>
              <a:gd name="T52" fmla="*/ 169 w 403"/>
              <a:gd name="T53" fmla="*/ 329 h 482"/>
              <a:gd name="T54" fmla="*/ 204 w 403"/>
              <a:gd name="T55" fmla="*/ 290 h 482"/>
              <a:gd name="T56" fmla="*/ 240 w 403"/>
              <a:gd name="T57" fmla="*/ 318 h 482"/>
              <a:gd name="T58" fmla="*/ 301 w 403"/>
              <a:gd name="T59" fmla="*/ 321 h 482"/>
              <a:gd name="T60" fmla="*/ 333 w 403"/>
              <a:gd name="T61" fmla="*/ 345 h 482"/>
              <a:gd name="T62" fmla="*/ 350 w 403"/>
              <a:gd name="T63" fmla="*/ 419 h 482"/>
              <a:gd name="T64" fmla="*/ 348 w 403"/>
              <a:gd name="T65" fmla="*/ 456 h 482"/>
              <a:gd name="T66" fmla="*/ 397 w 403"/>
              <a:gd name="T67" fmla="*/ 482 h 482"/>
              <a:gd name="T68" fmla="*/ 398 w 403"/>
              <a:gd name="T69" fmla="*/ 463 h 482"/>
              <a:gd name="T70" fmla="*/ 403 w 403"/>
              <a:gd name="T71" fmla="*/ 462 h 482"/>
              <a:gd name="T72" fmla="*/ 399 w 403"/>
              <a:gd name="T73" fmla="*/ 43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3" h="482">
                <a:moveTo>
                  <a:pt x="399" y="430"/>
                </a:moveTo>
                <a:cubicBezTo>
                  <a:pt x="391" y="423"/>
                  <a:pt x="391" y="423"/>
                  <a:pt x="391" y="423"/>
                </a:cubicBezTo>
                <a:cubicBezTo>
                  <a:pt x="381" y="420"/>
                  <a:pt x="381" y="420"/>
                  <a:pt x="381" y="420"/>
                </a:cubicBezTo>
                <a:cubicBezTo>
                  <a:pt x="379" y="418"/>
                  <a:pt x="379" y="418"/>
                  <a:pt x="379" y="418"/>
                </a:cubicBezTo>
                <a:cubicBezTo>
                  <a:pt x="378" y="413"/>
                  <a:pt x="378" y="413"/>
                  <a:pt x="378" y="413"/>
                </a:cubicBezTo>
                <a:cubicBezTo>
                  <a:pt x="380" y="401"/>
                  <a:pt x="380" y="401"/>
                  <a:pt x="380" y="401"/>
                </a:cubicBezTo>
                <a:cubicBezTo>
                  <a:pt x="383" y="397"/>
                  <a:pt x="383" y="397"/>
                  <a:pt x="383" y="397"/>
                </a:cubicBezTo>
                <a:cubicBezTo>
                  <a:pt x="384" y="388"/>
                  <a:pt x="384" y="388"/>
                  <a:pt x="384" y="388"/>
                </a:cubicBezTo>
                <a:cubicBezTo>
                  <a:pt x="384" y="346"/>
                  <a:pt x="384" y="346"/>
                  <a:pt x="384" y="346"/>
                </a:cubicBezTo>
                <a:cubicBezTo>
                  <a:pt x="395" y="319"/>
                  <a:pt x="395" y="319"/>
                  <a:pt x="395" y="319"/>
                </a:cubicBezTo>
                <a:cubicBezTo>
                  <a:pt x="395" y="246"/>
                  <a:pt x="395" y="246"/>
                  <a:pt x="395" y="246"/>
                </a:cubicBezTo>
                <a:cubicBezTo>
                  <a:pt x="384" y="187"/>
                  <a:pt x="384" y="187"/>
                  <a:pt x="384" y="187"/>
                </a:cubicBezTo>
                <a:cubicBezTo>
                  <a:pt x="369" y="156"/>
                  <a:pt x="369" y="156"/>
                  <a:pt x="369" y="156"/>
                </a:cubicBezTo>
                <a:cubicBezTo>
                  <a:pt x="356" y="127"/>
                  <a:pt x="356" y="127"/>
                  <a:pt x="356" y="127"/>
                </a:cubicBezTo>
                <a:cubicBezTo>
                  <a:pt x="356" y="91"/>
                  <a:pt x="356" y="91"/>
                  <a:pt x="356" y="91"/>
                </a:cubicBezTo>
                <a:cubicBezTo>
                  <a:pt x="338" y="44"/>
                  <a:pt x="338" y="44"/>
                  <a:pt x="338" y="44"/>
                </a:cubicBezTo>
                <a:cubicBezTo>
                  <a:pt x="338" y="0"/>
                  <a:pt x="338" y="0"/>
                  <a:pt x="338" y="0"/>
                </a:cubicBezTo>
                <a:cubicBezTo>
                  <a:pt x="331" y="2"/>
                  <a:pt x="331" y="2"/>
                  <a:pt x="331" y="2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5" y="118"/>
                  <a:pt x="165" y="118"/>
                  <a:pt x="165" y="118"/>
                </a:cubicBezTo>
                <a:cubicBezTo>
                  <a:pt x="162" y="124"/>
                  <a:pt x="162" y="124"/>
                  <a:pt x="162" y="124"/>
                </a:cubicBezTo>
                <a:cubicBezTo>
                  <a:pt x="165" y="130"/>
                  <a:pt x="165" y="130"/>
                  <a:pt x="165" y="130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8" y="132"/>
                  <a:pt x="178" y="132"/>
                  <a:pt x="178" y="132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8" y="154"/>
                  <a:pt x="178" y="154"/>
                  <a:pt x="178" y="154"/>
                </a:cubicBezTo>
                <a:cubicBezTo>
                  <a:pt x="183" y="165"/>
                  <a:pt x="183" y="165"/>
                  <a:pt x="183" y="165"/>
                </a:cubicBezTo>
                <a:cubicBezTo>
                  <a:pt x="183" y="173"/>
                  <a:pt x="183" y="173"/>
                  <a:pt x="183" y="173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47" y="201"/>
                  <a:pt x="147" y="201"/>
                  <a:pt x="147" y="201"/>
                </a:cubicBezTo>
                <a:cubicBezTo>
                  <a:pt x="137" y="206"/>
                  <a:pt x="137" y="206"/>
                  <a:pt x="137" y="206"/>
                </a:cubicBezTo>
                <a:cubicBezTo>
                  <a:pt x="114" y="212"/>
                  <a:pt x="114" y="212"/>
                  <a:pt x="114" y="212"/>
                </a:cubicBezTo>
                <a:cubicBezTo>
                  <a:pt x="109" y="212"/>
                  <a:pt x="109" y="212"/>
                  <a:pt x="109" y="212"/>
                </a:cubicBezTo>
                <a:cubicBezTo>
                  <a:pt x="97" y="219"/>
                  <a:pt x="97" y="219"/>
                  <a:pt x="97" y="219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64" y="214"/>
                  <a:pt x="64" y="214"/>
                  <a:pt x="64" y="214"/>
                </a:cubicBezTo>
                <a:cubicBezTo>
                  <a:pt x="0" y="241"/>
                  <a:pt x="0" y="241"/>
                  <a:pt x="0" y="241"/>
                </a:cubicBezTo>
                <a:cubicBezTo>
                  <a:pt x="19" y="275"/>
                  <a:pt x="19" y="275"/>
                  <a:pt x="19" y="275"/>
                </a:cubicBezTo>
                <a:cubicBezTo>
                  <a:pt x="14" y="282"/>
                  <a:pt x="14" y="282"/>
                  <a:pt x="14" y="282"/>
                </a:cubicBezTo>
                <a:cubicBezTo>
                  <a:pt x="22" y="345"/>
                  <a:pt x="22" y="345"/>
                  <a:pt x="22" y="345"/>
                </a:cubicBezTo>
                <a:cubicBezTo>
                  <a:pt x="35" y="354"/>
                  <a:pt x="35" y="354"/>
                  <a:pt x="35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106" y="356"/>
                  <a:pt x="106" y="356"/>
                  <a:pt x="106" y="356"/>
                </a:cubicBezTo>
                <a:cubicBezTo>
                  <a:pt x="106" y="381"/>
                  <a:pt x="106" y="381"/>
                  <a:pt x="106" y="381"/>
                </a:cubicBezTo>
                <a:cubicBezTo>
                  <a:pt x="130" y="381"/>
                  <a:pt x="130" y="381"/>
                  <a:pt x="130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35"/>
                  <a:pt x="147" y="335"/>
                  <a:pt x="147" y="335"/>
                </a:cubicBezTo>
                <a:cubicBezTo>
                  <a:pt x="169" y="329"/>
                  <a:pt x="169" y="329"/>
                  <a:pt x="169" y="329"/>
                </a:cubicBezTo>
                <a:cubicBezTo>
                  <a:pt x="177" y="301"/>
                  <a:pt x="177" y="301"/>
                  <a:pt x="177" y="301"/>
                </a:cubicBezTo>
                <a:cubicBezTo>
                  <a:pt x="204" y="290"/>
                  <a:pt x="204" y="290"/>
                  <a:pt x="204" y="290"/>
                </a:cubicBezTo>
                <a:cubicBezTo>
                  <a:pt x="228" y="281"/>
                  <a:pt x="228" y="281"/>
                  <a:pt x="228" y="281"/>
                </a:cubicBezTo>
                <a:cubicBezTo>
                  <a:pt x="240" y="318"/>
                  <a:pt x="240" y="318"/>
                  <a:pt x="240" y="318"/>
                </a:cubicBezTo>
                <a:cubicBezTo>
                  <a:pt x="267" y="313"/>
                  <a:pt x="267" y="313"/>
                  <a:pt x="267" y="313"/>
                </a:cubicBezTo>
                <a:cubicBezTo>
                  <a:pt x="269" y="313"/>
                  <a:pt x="291" y="313"/>
                  <a:pt x="301" y="321"/>
                </a:cubicBezTo>
                <a:cubicBezTo>
                  <a:pt x="309" y="327"/>
                  <a:pt x="330" y="342"/>
                  <a:pt x="331" y="343"/>
                </a:cubicBezTo>
                <a:cubicBezTo>
                  <a:pt x="333" y="345"/>
                  <a:pt x="333" y="345"/>
                  <a:pt x="333" y="345"/>
                </a:cubicBezTo>
                <a:cubicBezTo>
                  <a:pt x="350" y="375"/>
                  <a:pt x="350" y="375"/>
                  <a:pt x="350" y="375"/>
                </a:cubicBezTo>
                <a:cubicBezTo>
                  <a:pt x="350" y="419"/>
                  <a:pt x="350" y="419"/>
                  <a:pt x="350" y="419"/>
                </a:cubicBezTo>
                <a:cubicBezTo>
                  <a:pt x="336" y="440"/>
                  <a:pt x="336" y="440"/>
                  <a:pt x="336" y="440"/>
                </a:cubicBezTo>
                <a:cubicBezTo>
                  <a:pt x="348" y="456"/>
                  <a:pt x="348" y="456"/>
                  <a:pt x="348" y="456"/>
                </a:cubicBezTo>
                <a:cubicBezTo>
                  <a:pt x="380" y="482"/>
                  <a:pt x="380" y="482"/>
                  <a:pt x="380" y="482"/>
                </a:cubicBezTo>
                <a:cubicBezTo>
                  <a:pt x="397" y="482"/>
                  <a:pt x="397" y="482"/>
                  <a:pt x="397" y="482"/>
                </a:cubicBezTo>
                <a:cubicBezTo>
                  <a:pt x="396" y="467"/>
                  <a:pt x="396" y="467"/>
                  <a:pt x="396" y="467"/>
                </a:cubicBezTo>
                <a:cubicBezTo>
                  <a:pt x="398" y="463"/>
                  <a:pt x="398" y="463"/>
                  <a:pt x="398" y="463"/>
                </a:cubicBezTo>
                <a:cubicBezTo>
                  <a:pt x="401" y="463"/>
                  <a:pt x="401" y="463"/>
                  <a:pt x="401" y="463"/>
                </a:cubicBezTo>
                <a:cubicBezTo>
                  <a:pt x="403" y="462"/>
                  <a:pt x="403" y="462"/>
                  <a:pt x="403" y="462"/>
                </a:cubicBezTo>
                <a:cubicBezTo>
                  <a:pt x="403" y="435"/>
                  <a:pt x="403" y="435"/>
                  <a:pt x="403" y="435"/>
                </a:cubicBezTo>
                <a:lnTo>
                  <a:pt x="399" y="430"/>
                </a:lnTo>
                <a:close/>
              </a:path>
            </a:pathLst>
          </a:custGeom>
          <a:solidFill>
            <a:srgbClr val="F89E58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Freeform 34">
            <a:extLst>
              <a:ext uri="{FF2B5EF4-FFF2-40B4-BE49-F238E27FC236}">
                <a16:creationId xmlns:a16="http://schemas.microsoft.com/office/drawing/2014/main" id="{C8D145A5-55B7-4A25-BD92-BD660292756D}"/>
              </a:ext>
            </a:extLst>
          </p:cNvPr>
          <p:cNvSpPr>
            <a:spLocks/>
          </p:cNvSpPr>
          <p:nvPr/>
        </p:nvSpPr>
        <p:spPr bwMode="auto">
          <a:xfrm>
            <a:off x="6064648" y="2914588"/>
            <a:ext cx="910471" cy="631314"/>
          </a:xfrm>
          <a:custGeom>
            <a:avLst/>
            <a:gdLst>
              <a:gd name="T0" fmla="*/ 596 w 615"/>
              <a:gd name="T1" fmla="*/ 192 h 426"/>
              <a:gd name="T2" fmla="*/ 592 w 615"/>
              <a:gd name="T3" fmla="*/ 208 h 426"/>
              <a:gd name="T4" fmla="*/ 583 w 615"/>
              <a:gd name="T5" fmla="*/ 186 h 426"/>
              <a:gd name="T6" fmla="*/ 542 w 615"/>
              <a:gd name="T7" fmla="*/ 199 h 426"/>
              <a:gd name="T8" fmla="*/ 536 w 615"/>
              <a:gd name="T9" fmla="*/ 165 h 426"/>
              <a:gd name="T10" fmla="*/ 549 w 615"/>
              <a:gd name="T11" fmla="*/ 185 h 426"/>
              <a:gd name="T12" fmla="*/ 573 w 615"/>
              <a:gd name="T13" fmla="*/ 168 h 426"/>
              <a:gd name="T14" fmla="*/ 578 w 615"/>
              <a:gd name="T15" fmla="*/ 162 h 426"/>
              <a:gd name="T16" fmla="*/ 594 w 615"/>
              <a:gd name="T17" fmla="*/ 162 h 426"/>
              <a:gd name="T18" fmla="*/ 601 w 615"/>
              <a:gd name="T19" fmla="*/ 170 h 426"/>
              <a:gd name="T20" fmla="*/ 590 w 615"/>
              <a:gd name="T21" fmla="*/ 154 h 426"/>
              <a:gd name="T22" fmla="*/ 582 w 615"/>
              <a:gd name="T23" fmla="*/ 139 h 426"/>
              <a:gd name="T24" fmla="*/ 575 w 615"/>
              <a:gd name="T25" fmla="*/ 99 h 426"/>
              <a:gd name="T26" fmla="*/ 549 w 615"/>
              <a:gd name="T27" fmla="*/ 100 h 426"/>
              <a:gd name="T28" fmla="*/ 539 w 615"/>
              <a:gd name="T29" fmla="*/ 103 h 426"/>
              <a:gd name="T30" fmla="*/ 530 w 615"/>
              <a:gd name="T31" fmla="*/ 93 h 426"/>
              <a:gd name="T32" fmla="*/ 548 w 615"/>
              <a:gd name="T33" fmla="*/ 86 h 426"/>
              <a:gd name="T34" fmla="*/ 538 w 615"/>
              <a:gd name="T35" fmla="*/ 79 h 426"/>
              <a:gd name="T36" fmla="*/ 533 w 615"/>
              <a:gd name="T37" fmla="*/ 67 h 426"/>
              <a:gd name="T38" fmla="*/ 542 w 615"/>
              <a:gd name="T39" fmla="*/ 62 h 426"/>
              <a:gd name="T40" fmla="*/ 528 w 615"/>
              <a:gd name="T41" fmla="*/ 49 h 426"/>
              <a:gd name="T42" fmla="*/ 506 w 615"/>
              <a:gd name="T43" fmla="*/ 49 h 426"/>
              <a:gd name="T44" fmla="*/ 330 w 615"/>
              <a:gd name="T45" fmla="*/ 0 h 426"/>
              <a:gd name="T46" fmla="*/ 275 w 615"/>
              <a:gd name="T47" fmla="*/ 25 h 426"/>
              <a:gd name="T48" fmla="*/ 250 w 615"/>
              <a:gd name="T49" fmla="*/ 65 h 426"/>
              <a:gd name="T50" fmla="*/ 219 w 615"/>
              <a:gd name="T51" fmla="*/ 134 h 426"/>
              <a:gd name="T52" fmla="*/ 177 w 615"/>
              <a:gd name="T53" fmla="*/ 146 h 426"/>
              <a:gd name="T54" fmla="*/ 153 w 615"/>
              <a:gd name="T55" fmla="*/ 170 h 426"/>
              <a:gd name="T56" fmla="*/ 173 w 615"/>
              <a:gd name="T57" fmla="*/ 235 h 426"/>
              <a:gd name="T58" fmla="*/ 173 w 615"/>
              <a:gd name="T59" fmla="*/ 241 h 426"/>
              <a:gd name="T60" fmla="*/ 108 w 615"/>
              <a:gd name="T61" fmla="*/ 309 h 426"/>
              <a:gd name="T62" fmla="*/ 67 w 615"/>
              <a:gd name="T63" fmla="*/ 337 h 426"/>
              <a:gd name="T64" fmla="*/ 24 w 615"/>
              <a:gd name="T65" fmla="*/ 359 h 426"/>
              <a:gd name="T66" fmla="*/ 0 w 615"/>
              <a:gd name="T67" fmla="*/ 392 h 426"/>
              <a:gd name="T68" fmla="*/ 110 w 615"/>
              <a:gd name="T69" fmla="*/ 359 h 426"/>
              <a:gd name="T70" fmla="*/ 261 w 615"/>
              <a:gd name="T71" fmla="*/ 361 h 426"/>
              <a:gd name="T72" fmla="*/ 378 w 615"/>
              <a:gd name="T73" fmla="*/ 384 h 426"/>
              <a:gd name="T74" fmla="*/ 436 w 615"/>
              <a:gd name="T75" fmla="*/ 420 h 426"/>
              <a:gd name="T76" fmla="*/ 467 w 615"/>
              <a:gd name="T77" fmla="*/ 402 h 426"/>
              <a:gd name="T78" fmla="*/ 491 w 615"/>
              <a:gd name="T79" fmla="*/ 376 h 426"/>
              <a:gd name="T80" fmla="*/ 535 w 615"/>
              <a:gd name="T81" fmla="*/ 321 h 426"/>
              <a:gd name="T82" fmla="*/ 581 w 615"/>
              <a:gd name="T83" fmla="*/ 297 h 426"/>
              <a:gd name="T84" fmla="*/ 579 w 615"/>
              <a:gd name="T85" fmla="*/ 279 h 426"/>
              <a:gd name="T86" fmla="*/ 561 w 615"/>
              <a:gd name="T87" fmla="*/ 283 h 426"/>
              <a:gd name="T88" fmla="*/ 559 w 615"/>
              <a:gd name="T89" fmla="*/ 283 h 426"/>
              <a:gd name="T90" fmla="*/ 563 w 615"/>
              <a:gd name="T91" fmla="*/ 268 h 426"/>
              <a:gd name="T92" fmla="*/ 569 w 615"/>
              <a:gd name="T93" fmla="*/ 254 h 426"/>
              <a:gd name="T94" fmla="*/ 540 w 615"/>
              <a:gd name="T95" fmla="*/ 245 h 426"/>
              <a:gd name="T96" fmla="*/ 564 w 615"/>
              <a:gd name="T97" fmla="*/ 233 h 426"/>
              <a:gd name="T98" fmla="*/ 574 w 615"/>
              <a:gd name="T99" fmla="*/ 240 h 426"/>
              <a:gd name="T100" fmla="*/ 593 w 615"/>
              <a:gd name="T101" fmla="*/ 242 h 426"/>
              <a:gd name="T102" fmla="*/ 609 w 615"/>
              <a:gd name="T103" fmla="*/ 217 h 426"/>
              <a:gd name="T104" fmla="*/ 609 w 615"/>
              <a:gd name="T105" fmla="*/ 1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15" h="426">
                <a:moveTo>
                  <a:pt x="601" y="183"/>
                </a:moveTo>
                <a:cubicBezTo>
                  <a:pt x="596" y="192"/>
                  <a:pt x="596" y="192"/>
                  <a:pt x="596" y="192"/>
                </a:cubicBezTo>
                <a:cubicBezTo>
                  <a:pt x="593" y="207"/>
                  <a:pt x="593" y="207"/>
                  <a:pt x="593" y="207"/>
                </a:cubicBezTo>
                <a:cubicBezTo>
                  <a:pt x="592" y="208"/>
                  <a:pt x="592" y="208"/>
                  <a:pt x="592" y="208"/>
                </a:cubicBezTo>
                <a:cubicBezTo>
                  <a:pt x="588" y="203"/>
                  <a:pt x="588" y="203"/>
                  <a:pt x="588" y="203"/>
                </a:cubicBezTo>
                <a:cubicBezTo>
                  <a:pt x="583" y="186"/>
                  <a:pt x="583" y="186"/>
                  <a:pt x="583" y="186"/>
                </a:cubicBezTo>
                <a:cubicBezTo>
                  <a:pt x="551" y="199"/>
                  <a:pt x="551" y="199"/>
                  <a:pt x="551" y="199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34" y="169"/>
                  <a:pt x="534" y="169"/>
                  <a:pt x="534" y="169"/>
                </a:cubicBezTo>
                <a:cubicBezTo>
                  <a:pt x="536" y="165"/>
                  <a:pt x="536" y="165"/>
                  <a:pt x="536" y="165"/>
                </a:cubicBezTo>
                <a:cubicBezTo>
                  <a:pt x="544" y="183"/>
                  <a:pt x="544" y="183"/>
                  <a:pt x="544" y="183"/>
                </a:cubicBezTo>
                <a:cubicBezTo>
                  <a:pt x="549" y="185"/>
                  <a:pt x="549" y="185"/>
                  <a:pt x="549" y="185"/>
                </a:cubicBezTo>
                <a:cubicBezTo>
                  <a:pt x="557" y="184"/>
                  <a:pt x="557" y="184"/>
                  <a:pt x="557" y="184"/>
                </a:cubicBezTo>
                <a:cubicBezTo>
                  <a:pt x="573" y="168"/>
                  <a:pt x="573" y="168"/>
                  <a:pt x="573" y="168"/>
                </a:cubicBezTo>
                <a:cubicBezTo>
                  <a:pt x="578" y="167"/>
                  <a:pt x="578" y="167"/>
                  <a:pt x="578" y="167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86" y="164"/>
                  <a:pt x="586" y="164"/>
                  <a:pt x="586" y="164"/>
                </a:cubicBezTo>
                <a:cubicBezTo>
                  <a:pt x="594" y="162"/>
                  <a:pt x="594" y="162"/>
                  <a:pt x="594" y="162"/>
                </a:cubicBezTo>
                <a:cubicBezTo>
                  <a:pt x="601" y="171"/>
                  <a:pt x="601" y="171"/>
                  <a:pt x="601" y="171"/>
                </a:cubicBezTo>
                <a:cubicBezTo>
                  <a:pt x="601" y="170"/>
                  <a:pt x="601" y="170"/>
                  <a:pt x="601" y="170"/>
                </a:cubicBezTo>
                <a:cubicBezTo>
                  <a:pt x="596" y="161"/>
                  <a:pt x="596" y="161"/>
                  <a:pt x="596" y="161"/>
                </a:cubicBezTo>
                <a:cubicBezTo>
                  <a:pt x="590" y="154"/>
                  <a:pt x="590" y="154"/>
                  <a:pt x="590" y="154"/>
                </a:cubicBezTo>
                <a:cubicBezTo>
                  <a:pt x="585" y="143"/>
                  <a:pt x="585" y="143"/>
                  <a:pt x="585" y="143"/>
                </a:cubicBezTo>
                <a:cubicBezTo>
                  <a:pt x="582" y="139"/>
                  <a:pt x="582" y="139"/>
                  <a:pt x="582" y="139"/>
                </a:cubicBezTo>
                <a:cubicBezTo>
                  <a:pt x="581" y="117"/>
                  <a:pt x="581" y="117"/>
                  <a:pt x="581" y="117"/>
                </a:cubicBezTo>
                <a:cubicBezTo>
                  <a:pt x="575" y="99"/>
                  <a:pt x="575" y="99"/>
                  <a:pt x="575" y="99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549" y="100"/>
                  <a:pt x="549" y="100"/>
                  <a:pt x="549" y="100"/>
                </a:cubicBezTo>
                <a:cubicBezTo>
                  <a:pt x="547" y="104"/>
                  <a:pt x="547" y="104"/>
                  <a:pt x="547" y="104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30" y="100"/>
                  <a:pt x="530" y="100"/>
                  <a:pt x="530" y="100"/>
                </a:cubicBezTo>
                <a:cubicBezTo>
                  <a:pt x="530" y="93"/>
                  <a:pt x="530" y="93"/>
                  <a:pt x="530" y="93"/>
                </a:cubicBezTo>
                <a:cubicBezTo>
                  <a:pt x="543" y="90"/>
                  <a:pt x="543" y="90"/>
                  <a:pt x="543" y="90"/>
                </a:cubicBezTo>
                <a:cubicBezTo>
                  <a:pt x="548" y="86"/>
                  <a:pt x="548" y="86"/>
                  <a:pt x="548" y="86"/>
                </a:cubicBezTo>
                <a:cubicBezTo>
                  <a:pt x="545" y="81"/>
                  <a:pt x="545" y="81"/>
                  <a:pt x="545" y="81"/>
                </a:cubicBezTo>
                <a:cubicBezTo>
                  <a:pt x="538" y="79"/>
                  <a:pt x="538" y="79"/>
                  <a:pt x="538" y="79"/>
                </a:cubicBezTo>
                <a:cubicBezTo>
                  <a:pt x="534" y="72"/>
                  <a:pt x="534" y="72"/>
                  <a:pt x="534" y="72"/>
                </a:cubicBezTo>
                <a:cubicBezTo>
                  <a:pt x="533" y="67"/>
                  <a:pt x="533" y="67"/>
                  <a:pt x="533" y="67"/>
                </a:cubicBezTo>
                <a:cubicBezTo>
                  <a:pt x="537" y="63"/>
                  <a:pt x="537" y="63"/>
                  <a:pt x="537" y="63"/>
                </a:cubicBezTo>
                <a:cubicBezTo>
                  <a:pt x="542" y="62"/>
                  <a:pt x="542" y="62"/>
                  <a:pt x="542" y="62"/>
                </a:cubicBezTo>
                <a:cubicBezTo>
                  <a:pt x="535" y="52"/>
                  <a:pt x="535" y="52"/>
                  <a:pt x="535" y="52"/>
                </a:cubicBezTo>
                <a:cubicBezTo>
                  <a:pt x="528" y="49"/>
                  <a:pt x="528" y="49"/>
                  <a:pt x="528" y="49"/>
                </a:cubicBezTo>
                <a:cubicBezTo>
                  <a:pt x="525" y="41"/>
                  <a:pt x="525" y="41"/>
                  <a:pt x="525" y="41"/>
                </a:cubicBezTo>
                <a:cubicBezTo>
                  <a:pt x="506" y="49"/>
                  <a:pt x="506" y="49"/>
                  <a:pt x="506" y="49"/>
                </a:cubicBezTo>
                <a:cubicBezTo>
                  <a:pt x="435" y="0"/>
                  <a:pt x="435" y="0"/>
                  <a:pt x="435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0" y="33"/>
                  <a:pt x="330" y="33"/>
                  <a:pt x="330" y="33"/>
                </a:cubicBezTo>
                <a:cubicBezTo>
                  <a:pt x="275" y="25"/>
                  <a:pt x="275" y="25"/>
                  <a:pt x="275" y="2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0" y="65"/>
                  <a:pt x="250" y="65"/>
                  <a:pt x="250" y="65"/>
                </a:cubicBezTo>
                <a:cubicBezTo>
                  <a:pt x="241" y="97"/>
                  <a:pt x="241" y="97"/>
                  <a:pt x="241" y="97"/>
                </a:cubicBezTo>
                <a:cubicBezTo>
                  <a:pt x="240" y="100"/>
                  <a:pt x="234" y="127"/>
                  <a:pt x="219" y="134"/>
                </a:cubicBezTo>
                <a:cubicBezTo>
                  <a:pt x="211" y="138"/>
                  <a:pt x="201" y="140"/>
                  <a:pt x="192" y="142"/>
                </a:cubicBezTo>
                <a:cubicBezTo>
                  <a:pt x="187" y="143"/>
                  <a:pt x="180" y="145"/>
                  <a:pt x="177" y="146"/>
                </a:cubicBezTo>
                <a:cubicBezTo>
                  <a:pt x="173" y="148"/>
                  <a:pt x="167" y="148"/>
                  <a:pt x="153" y="144"/>
                </a:cubicBezTo>
                <a:cubicBezTo>
                  <a:pt x="153" y="170"/>
                  <a:pt x="153" y="170"/>
                  <a:pt x="153" y="170"/>
                </a:cubicBezTo>
                <a:cubicBezTo>
                  <a:pt x="158" y="179"/>
                  <a:pt x="166" y="193"/>
                  <a:pt x="164" y="202"/>
                </a:cubicBezTo>
                <a:cubicBezTo>
                  <a:pt x="163" y="205"/>
                  <a:pt x="167" y="220"/>
                  <a:pt x="173" y="235"/>
                </a:cubicBezTo>
                <a:cubicBezTo>
                  <a:pt x="174" y="238"/>
                  <a:pt x="174" y="238"/>
                  <a:pt x="174" y="238"/>
                </a:cubicBezTo>
                <a:cubicBezTo>
                  <a:pt x="173" y="241"/>
                  <a:pt x="173" y="241"/>
                  <a:pt x="173" y="241"/>
                </a:cubicBezTo>
                <a:cubicBezTo>
                  <a:pt x="151" y="283"/>
                  <a:pt x="151" y="283"/>
                  <a:pt x="151" y="283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86" y="309"/>
                  <a:pt x="86" y="309"/>
                  <a:pt x="86" y="309"/>
                </a:cubicBezTo>
                <a:cubicBezTo>
                  <a:pt x="76" y="334"/>
                  <a:pt x="70" y="336"/>
                  <a:pt x="67" y="337"/>
                </a:cubicBezTo>
                <a:cubicBezTo>
                  <a:pt x="66" y="337"/>
                  <a:pt x="60" y="341"/>
                  <a:pt x="56" y="344"/>
                </a:cubicBezTo>
                <a:cubicBezTo>
                  <a:pt x="39" y="354"/>
                  <a:pt x="30" y="360"/>
                  <a:pt x="24" y="359"/>
                </a:cubicBezTo>
                <a:cubicBezTo>
                  <a:pt x="21" y="362"/>
                  <a:pt x="15" y="370"/>
                  <a:pt x="8" y="383"/>
                </a:cubicBezTo>
                <a:cubicBezTo>
                  <a:pt x="0" y="392"/>
                  <a:pt x="0" y="392"/>
                  <a:pt x="0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110" y="359"/>
                  <a:pt x="110" y="359"/>
                  <a:pt x="110" y="359"/>
                </a:cubicBezTo>
                <a:cubicBezTo>
                  <a:pt x="229" y="343"/>
                  <a:pt x="229" y="343"/>
                  <a:pt x="229" y="343"/>
                </a:cubicBezTo>
                <a:cubicBezTo>
                  <a:pt x="261" y="361"/>
                  <a:pt x="261" y="361"/>
                  <a:pt x="261" y="361"/>
                </a:cubicBezTo>
                <a:cubicBezTo>
                  <a:pt x="338" y="361"/>
                  <a:pt x="338" y="361"/>
                  <a:pt x="338" y="361"/>
                </a:cubicBezTo>
                <a:cubicBezTo>
                  <a:pt x="378" y="384"/>
                  <a:pt x="378" y="384"/>
                  <a:pt x="378" y="384"/>
                </a:cubicBezTo>
                <a:cubicBezTo>
                  <a:pt x="428" y="426"/>
                  <a:pt x="428" y="426"/>
                  <a:pt x="428" y="426"/>
                </a:cubicBezTo>
                <a:cubicBezTo>
                  <a:pt x="436" y="420"/>
                  <a:pt x="436" y="420"/>
                  <a:pt x="436" y="420"/>
                </a:cubicBezTo>
                <a:cubicBezTo>
                  <a:pt x="437" y="414"/>
                  <a:pt x="437" y="414"/>
                  <a:pt x="437" y="41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90" y="385"/>
                  <a:pt x="490" y="385"/>
                  <a:pt x="490" y="385"/>
                </a:cubicBezTo>
                <a:cubicBezTo>
                  <a:pt x="491" y="376"/>
                  <a:pt x="491" y="376"/>
                  <a:pt x="491" y="376"/>
                </a:cubicBezTo>
                <a:cubicBezTo>
                  <a:pt x="504" y="349"/>
                  <a:pt x="504" y="349"/>
                  <a:pt x="504" y="349"/>
                </a:cubicBezTo>
                <a:cubicBezTo>
                  <a:pt x="535" y="321"/>
                  <a:pt x="535" y="321"/>
                  <a:pt x="535" y="321"/>
                </a:cubicBezTo>
                <a:cubicBezTo>
                  <a:pt x="563" y="314"/>
                  <a:pt x="563" y="314"/>
                  <a:pt x="563" y="314"/>
                </a:cubicBezTo>
                <a:cubicBezTo>
                  <a:pt x="581" y="297"/>
                  <a:pt x="581" y="297"/>
                  <a:pt x="581" y="297"/>
                </a:cubicBezTo>
                <a:cubicBezTo>
                  <a:pt x="581" y="288"/>
                  <a:pt x="581" y="288"/>
                  <a:pt x="581" y="288"/>
                </a:cubicBezTo>
                <a:cubicBezTo>
                  <a:pt x="579" y="279"/>
                  <a:pt x="579" y="279"/>
                  <a:pt x="579" y="279"/>
                </a:cubicBezTo>
                <a:cubicBezTo>
                  <a:pt x="567" y="279"/>
                  <a:pt x="567" y="279"/>
                  <a:pt x="567" y="279"/>
                </a:cubicBezTo>
                <a:cubicBezTo>
                  <a:pt x="561" y="283"/>
                  <a:pt x="561" y="283"/>
                  <a:pt x="561" y="283"/>
                </a:cubicBezTo>
                <a:cubicBezTo>
                  <a:pt x="560" y="286"/>
                  <a:pt x="560" y="286"/>
                  <a:pt x="560" y="286"/>
                </a:cubicBezTo>
                <a:cubicBezTo>
                  <a:pt x="559" y="283"/>
                  <a:pt x="559" y="283"/>
                  <a:pt x="559" y="283"/>
                </a:cubicBezTo>
                <a:cubicBezTo>
                  <a:pt x="558" y="275"/>
                  <a:pt x="558" y="275"/>
                  <a:pt x="558" y="275"/>
                </a:cubicBezTo>
                <a:cubicBezTo>
                  <a:pt x="563" y="268"/>
                  <a:pt x="563" y="268"/>
                  <a:pt x="563" y="268"/>
                </a:cubicBezTo>
                <a:cubicBezTo>
                  <a:pt x="564" y="262"/>
                  <a:pt x="564" y="262"/>
                  <a:pt x="564" y="262"/>
                </a:cubicBezTo>
                <a:cubicBezTo>
                  <a:pt x="569" y="254"/>
                  <a:pt x="569" y="254"/>
                  <a:pt x="569" y="254"/>
                </a:cubicBezTo>
                <a:cubicBezTo>
                  <a:pt x="563" y="250"/>
                  <a:pt x="563" y="250"/>
                  <a:pt x="563" y="250"/>
                </a:cubicBezTo>
                <a:cubicBezTo>
                  <a:pt x="540" y="245"/>
                  <a:pt x="540" y="245"/>
                  <a:pt x="540" y="245"/>
                </a:cubicBezTo>
                <a:cubicBezTo>
                  <a:pt x="557" y="242"/>
                  <a:pt x="557" y="242"/>
                  <a:pt x="557" y="242"/>
                </a:cubicBezTo>
                <a:cubicBezTo>
                  <a:pt x="564" y="233"/>
                  <a:pt x="564" y="233"/>
                  <a:pt x="564" y="233"/>
                </a:cubicBezTo>
                <a:cubicBezTo>
                  <a:pt x="569" y="241"/>
                  <a:pt x="569" y="241"/>
                  <a:pt x="569" y="241"/>
                </a:cubicBezTo>
                <a:cubicBezTo>
                  <a:pt x="574" y="240"/>
                  <a:pt x="574" y="240"/>
                  <a:pt x="574" y="240"/>
                </a:cubicBezTo>
                <a:cubicBezTo>
                  <a:pt x="580" y="245"/>
                  <a:pt x="580" y="245"/>
                  <a:pt x="580" y="245"/>
                </a:cubicBezTo>
                <a:cubicBezTo>
                  <a:pt x="593" y="242"/>
                  <a:pt x="593" y="242"/>
                  <a:pt x="593" y="242"/>
                </a:cubicBezTo>
                <a:cubicBezTo>
                  <a:pt x="600" y="236"/>
                  <a:pt x="600" y="236"/>
                  <a:pt x="600" y="236"/>
                </a:cubicBezTo>
                <a:cubicBezTo>
                  <a:pt x="609" y="217"/>
                  <a:pt x="609" y="217"/>
                  <a:pt x="609" y="217"/>
                </a:cubicBezTo>
                <a:cubicBezTo>
                  <a:pt x="615" y="210"/>
                  <a:pt x="615" y="210"/>
                  <a:pt x="615" y="210"/>
                </a:cubicBezTo>
                <a:cubicBezTo>
                  <a:pt x="609" y="190"/>
                  <a:pt x="609" y="190"/>
                  <a:pt x="609" y="190"/>
                </a:cubicBezTo>
                <a:lnTo>
                  <a:pt x="601" y="183"/>
                </a:lnTo>
                <a:close/>
              </a:path>
            </a:pathLst>
          </a:custGeom>
          <a:solidFill>
            <a:srgbClr val="F89E58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Freeform 38">
            <a:extLst>
              <a:ext uri="{FF2B5EF4-FFF2-40B4-BE49-F238E27FC236}">
                <a16:creationId xmlns:a16="http://schemas.microsoft.com/office/drawing/2014/main" id="{51818BD2-B658-494F-BA9E-B1B77EB38168}"/>
              </a:ext>
            </a:extLst>
          </p:cNvPr>
          <p:cNvSpPr>
            <a:spLocks/>
          </p:cNvSpPr>
          <p:nvPr/>
        </p:nvSpPr>
        <p:spPr bwMode="auto">
          <a:xfrm>
            <a:off x="5954749" y="3975066"/>
            <a:ext cx="768485" cy="771695"/>
          </a:xfrm>
          <a:custGeom>
            <a:avLst/>
            <a:gdLst>
              <a:gd name="T0" fmla="*/ 505 w 519"/>
              <a:gd name="T1" fmla="*/ 345 h 521"/>
              <a:gd name="T2" fmla="*/ 437 w 519"/>
              <a:gd name="T3" fmla="*/ 206 h 521"/>
              <a:gd name="T4" fmla="*/ 340 w 519"/>
              <a:gd name="T5" fmla="*/ 46 h 521"/>
              <a:gd name="T6" fmla="*/ 287 w 519"/>
              <a:gd name="T7" fmla="*/ 15 h 521"/>
              <a:gd name="T8" fmla="*/ 266 w 519"/>
              <a:gd name="T9" fmla="*/ 0 h 521"/>
              <a:gd name="T10" fmla="*/ 229 w 519"/>
              <a:gd name="T11" fmla="*/ 17 h 521"/>
              <a:gd name="T12" fmla="*/ 186 w 519"/>
              <a:gd name="T13" fmla="*/ 23 h 521"/>
              <a:gd name="T14" fmla="*/ 141 w 519"/>
              <a:gd name="T15" fmla="*/ 36 h 521"/>
              <a:gd name="T16" fmla="*/ 123 w 519"/>
              <a:gd name="T17" fmla="*/ 40 h 521"/>
              <a:gd name="T18" fmla="*/ 89 w 519"/>
              <a:gd name="T19" fmla="*/ 49 h 521"/>
              <a:gd name="T20" fmla="*/ 104 w 519"/>
              <a:gd name="T21" fmla="*/ 68 h 521"/>
              <a:gd name="T22" fmla="*/ 83 w 519"/>
              <a:gd name="T23" fmla="*/ 87 h 521"/>
              <a:gd name="T24" fmla="*/ 50 w 519"/>
              <a:gd name="T25" fmla="*/ 65 h 521"/>
              <a:gd name="T26" fmla="*/ 0 w 519"/>
              <a:gd name="T27" fmla="*/ 67 h 521"/>
              <a:gd name="T28" fmla="*/ 20 w 519"/>
              <a:gd name="T29" fmla="*/ 129 h 521"/>
              <a:gd name="T30" fmla="*/ 44 w 519"/>
              <a:gd name="T31" fmla="*/ 151 h 521"/>
              <a:gd name="T32" fmla="*/ 90 w 519"/>
              <a:gd name="T33" fmla="*/ 142 h 521"/>
              <a:gd name="T34" fmla="*/ 118 w 519"/>
              <a:gd name="T35" fmla="*/ 128 h 521"/>
              <a:gd name="T36" fmla="*/ 119 w 519"/>
              <a:gd name="T37" fmla="*/ 119 h 521"/>
              <a:gd name="T38" fmla="*/ 146 w 519"/>
              <a:gd name="T39" fmla="*/ 110 h 521"/>
              <a:gd name="T40" fmla="*/ 189 w 519"/>
              <a:gd name="T41" fmla="*/ 136 h 521"/>
              <a:gd name="T42" fmla="*/ 200 w 519"/>
              <a:gd name="T43" fmla="*/ 153 h 521"/>
              <a:gd name="T44" fmla="*/ 226 w 519"/>
              <a:gd name="T45" fmla="*/ 172 h 521"/>
              <a:gd name="T46" fmla="*/ 259 w 519"/>
              <a:gd name="T47" fmla="*/ 186 h 521"/>
              <a:gd name="T48" fmla="*/ 276 w 519"/>
              <a:gd name="T49" fmla="*/ 300 h 521"/>
              <a:gd name="T50" fmla="*/ 282 w 519"/>
              <a:gd name="T51" fmla="*/ 285 h 521"/>
              <a:gd name="T52" fmla="*/ 295 w 519"/>
              <a:gd name="T53" fmla="*/ 291 h 521"/>
              <a:gd name="T54" fmla="*/ 296 w 519"/>
              <a:gd name="T55" fmla="*/ 339 h 521"/>
              <a:gd name="T56" fmla="*/ 334 w 519"/>
              <a:gd name="T57" fmla="*/ 380 h 521"/>
              <a:gd name="T58" fmla="*/ 352 w 519"/>
              <a:gd name="T59" fmla="*/ 399 h 521"/>
              <a:gd name="T60" fmla="*/ 360 w 519"/>
              <a:gd name="T61" fmla="*/ 396 h 521"/>
              <a:gd name="T62" fmla="*/ 357 w 519"/>
              <a:gd name="T63" fmla="*/ 410 h 521"/>
              <a:gd name="T64" fmla="*/ 387 w 519"/>
              <a:gd name="T65" fmla="*/ 453 h 521"/>
              <a:gd name="T66" fmla="*/ 409 w 519"/>
              <a:gd name="T67" fmla="*/ 459 h 521"/>
              <a:gd name="T68" fmla="*/ 439 w 519"/>
              <a:gd name="T69" fmla="*/ 495 h 521"/>
              <a:gd name="T70" fmla="*/ 444 w 519"/>
              <a:gd name="T71" fmla="*/ 517 h 521"/>
              <a:gd name="T72" fmla="*/ 484 w 519"/>
              <a:gd name="T73" fmla="*/ 511 h 521"/>
              <a:gd name="T74" fmla="*/ 514 w 519"/>
              <a:gd name="T75" fmla="*/ 502 h 521"/>
              <a:gd name="T76" fmla="*/ 511 w 519"/>
              <a:gd name="T77" fmla="*/ 486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9" h="521">
                <a:moveTo>
                  <a:pt x="519" y="423"/>
                </a:moveTo>
                <a:cubicBezTo>
                  <a:pt x="505" y="345"/>
                  <a:pt x="505" y="345"/>
                  <a:pt x="505" y="345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37" y="206"/>
                  <a:pt x="437" y="206"/>
                  <a:pt x="437" y="206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40" y="46"/>
                  <a:pt x="340" y="46"/>
                  <a:pt x="340" y="46"/>
                </a:cubicBezTo>
                <a:cubicBezTo>
                  <a:pt x="325" y="44"/>
                  <a:pt x="310" y="41"/>
                  <a:pt x="304" y="36"/>
                </a:cubicBezTo>
                <a:cubicBezTo>
                  <a:pt x="296" y="29"/>
                  <a:pt x="290" y="20"/>
                  <a:pt x="287" y="15"/>
                </a:cubicBezTo>
                <a:cubicBezTo>
                  <a:pt x="273" y="6"/>
                  <a:pt x="273" y="6"/>
                  <a:pt x="273" y="6"/>
                </a:cubicBezTo>
                <a:cubicBezTo>
                  <a:pt x="271" y="3"/>
                  <a:pt x="268" y="1"/>
                  <a:pt x="266" y="0"/>
                </a:cubicBezTo>
                <a:cubicBezTo>
                  <a:pt x="266" y="0"/>
                  <a:pt x="265" y="1"/>
                  <a:pt x="264" y="2"/>
                </a:cubicBezTo>
                <a:cubicBezTo>
                  <a:pt x="246" y="14"/>
                  <a:pt x="237" y="20"/>
                  <a:pt x="229" y="17"/>
                </a:cubicBezTo>
                <a:cubicBezTo>
                  <a:pt x="225" y="16"/>
                  <a:pt x="207" y="16"/>
                  <a:pt x="203" y="17"/>
                </a:cubicBezTo>
                <a:cubicBezTo>
                  <a:pt x="198" y="19"/>
                  <a:pt x="189" y="22"/>
                  <a:pt x="186" y="23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92" y="53"/>
                  <a:pt x="96" y="58"/>
                  <a:pt x="99" y="6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90" y="82"/>
                  <a:pt x="90" y="82"/>
                  <a:pt x="90" y="82"/>
                </a:cubicBezTo>
                <a:cubicBezTo>
                  <a:pt x="88" y="84"/>
                  <a:pt x="86" y="86"/>
                  <a:pt x="83" y="87"/>
                </a:cubicBezTo>
                <a:cubicBezTo>
                  <a:pt x="78" y="89"/>
                  <a:pt x="73" y="87"/>
                  <a:pt x="68" y="83"/>
                </a:cubicBezTo>
                <a:cubicBezTo>
                  <a:pt x="62" y="79"/>
                  <a:pt x="54" y="70"/>
                  <a:pt x="50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0" y="67"/>
                  <a:pt x="0" y="67"/>
                  <a:pt x="0" y="67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26" y="172"/>
                  <a:pt x="226" y="172"/>
                  <a:pt x="226" y="172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59" y="186"/>
                  <a:pt x="259" y="186"/>
                  <a:pt x="259" y="186"/>
                </a:cubicBezTo>
                <a:cubicBezTo>
                  <a:pt x="275" y="298"/>
                  <a:pt x="275" y="298"/>
                  <a:pt x="275" y="298"/>
                </a:cubicBezTo>
                <a:cubicBezTo>
                  <a:pt x="276" y="300"/>
                  <a:pt x="276" y="300"/>
                  <a:pt x="276" y="300"/>
                </a:cubicBezTo>
                <a:cubicBezTo>
                  <a:pt x="282" y="299"/>
                  <a:pt x="282" y="299"/>
                  <a:pt x="282" y="299"/>
                </a:cubicBezTo>
                <a:cubicBezTo>
                  <a:pt x="282" y="285"/>
                  <a:pt x="282" y="285"/>
                  <a:pt x="282" y="285"/>
                </a:cubicBezTo>
                <a:cubicBezTo>
                  <a:pt x="288" y="286"/>
                  <a:pt x="288" y="286"/>
                  <a:pt x="288" y="286"/>
                </a:cubicBezTo>
                <a:cubicBezTo>
                  <a:pt x="295" y="291"/>
                  <a:pt x="295" y="291"/>
                  <a:pt x="295" y="291"/>
                </a:cubicBezTo>
                <a:cubicBezTo>
                  <a:pt x="291" y="324"/>
                  <a:pt x="291" y="324"/>
                  <a:pt x="291" y="3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331" y="379"/>
                  <a:pt x="331" y="379"/>
                  <a:pt x="331" y="379"/>
                </a:cubicBezTo>
                <a:cubicBezTo>
                  <a:pt x="334" y="380"/>
                  <a:pt x="334" y="380"/>
                  <a:pt x="334" y="380"/>
                </a:cubicBezTo>
                <a:cubicBezTo>
                  <a:pt x="344" y="374"/>
                  <a:pt x="344" y="374"/>
                  <a:pt x="344" y="374"/>
                </a:cubicBezTo>
                <a:cubicBezTo>
                  <a:pt x="352" y="399"/>
                  <a:pt x="352" y="399"/>
                  <a:pt x="352" y="399"/>
                </a:cubicBezTo>
                <a:cubicBezTo>
                  <a:pt x="359" y="396"/>
                  <a:pt x="359" y="396"/>
                  <a:pt x="359" y="396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57" y="404"/>
                  <a:pt x="357" y="404"/>
                  <a:pt x="357" y="404"/>
                </a:cubicBezTo>
                <a:cubicBezTo>
                  <a:pt x="357" y="410"/>
                  <a:pt x="357" y="410"/>
                  <a:pt x="357" y="410"/>
                </a:cubicBezTo>
                <a:cubicBezTo>
                  <a:pt x="373" y="426"/>
                  <a:pt x="373" y="426"/>
                  <a:pt x="373" y="426"/>
                </a:cubicBezTo>
                <a:cubicBezTo>
                  <a:pt x="387" y="453"/>
                  <a:pt x="387" y="453"/>
                  <a:pt x="387" y="453"/>
                </a:cubicBezTo>
                <a:cubicBezTo>
                  <a:pt x="396" y="460"/>
                  <a:pt x="396" y="460"/>
                  <a:pt x="396" y="460"/>
                </a:cubicBezTo>
                <a:cubicBezTo>
                  <a:pt x="409" y="459"/>
                  <a:pt x="409" y="459"/>
                  <a:pt x="409" y="459"/>
                </a:cubicBezTo>
                <a:cubicBezTo>
                  <a:pt x="419" y="465"/>
                  <a:pt x="419" y="465"/>
                  <a:pt x="419" y="465"/>
                </a:cubicBezTo>
                <a:cubicBezTo>
                  <a:pt x="439" y="495"/>
                  <a:pt x="439" y="495"/>
                  <a:pt x="439" y="495"/>
                </a:cubicBezTo>
                <a:cubicBezTo>
                  <a:pt x="442" y="514"/>
                  <a:pt x="442" y="514"/>
                  <a:pt x="442" y="514"/>
                </a:cubicBezTo>
                <a:cubicBezTo>
                  <a:pt x="444" y="517"/>
                  <a:pt x="444" y="517"/>
                  <a:pt x="444" y="517"/>
                </a:cubicBezTo>
                <a:cubicBezTo>
                  <a:pt x="451" y="521"/>
                  <a:pt x="451" y="521"/>
                  <a:pt x="451" y="521"/>
                </a:cubicBezTo>
                <a:cubicBezTo>
                  <a:pt x="484" y="511"/>
                  <a:pt x="484" y="511"/>
                  <a:pt x="484" y="511"/>
                </a:cubicBezTo>
                <a:cubicBezTo>
                  <a:pt x="502" y="499"/>
                  <a:pt x="502" y="499"/>
                  <a:pt x="502" y="499"/>
                </a:cubicBezTo>
                <a:cubicBezTo>
                  <a:pt x="514" y="502"/>
                  <a:pt x="514" y="502"/>
                  <a:pt x="514" y="502"/>
                </a:cubicBezTo>
                <a:cubicBezTo>
                  <a:pt x="519" y="490"/>
                  <a:pt x="519" y="490"/>
                  <a:pt x="519" y="490"/>
                </a:cubicBezTo>
                <a:cubicBezTo>
                  <a:pt x="511" y="486"/>
                  <a:pt x="511" y="486"/>
                  <a:pt x="511" y="486"/>
                </a:cubicBezTo>
                <a:lnTo>
                  <a:pt x="519" y="423"/>
                </a:lnTo>
                <a:close/>
              </a:path>
            </a:pathLst>
          </a:custGeom>
          <a:solidFill>
            <a:srgbClr val="FFE09B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F4EFE399-14C9-48E0-A7CF-9BEBD04C3F78}"/>
              </a:ext>
            </a:extLst>
          </p:cNvPr>
          <p:cNvSpPr>
            <a:spLocks/>
          </p:cNvSpPr>
          <p:nvPr/>
        </p:nvSpPr>
        <p:spPr bwMode="auto">
          <a:xfrm>
            <a:off x="4875821" y="3237864"/>
            <a:ext cx="1085346" cy="1111818"/>
          </a:xfrm>
          <a:custGeom>
            <a:avLst/>
            <a:gdLst>
              <a:gd name="T0" fmla="*/ 636 w 733"/>
              <a:gd name="T1" fmla="*/ 562 h 751"/>
              <a:gd name="T2" fmla="*/ 551 w 733"/>
              <a:gd name="T3" fmla="*/ 580 h 751"/>
              <a:gd name="T4" fmla="*/ 545 w 733"/>
              <a:gd name="T5" fmla="*/ 543 h 751"/>
              <a:gd name="T6" fmla="*/ 503 w 733"/>
              <a:gd name="T7" fmla="*/ 330 h 751"/>
              <a:gd name="T8" fmla="*/ 433 w 733"/>
              <a:gd name="T9" fmla="*/ 317 h 751"/>
              <a:gd name="T10" fmla="*/ 372 w 733"/>
              <a:gd name="T11" fmla="*/ 322 h 751"/>
              <a:gd name="T12" fmla="*/ 314 w 733"/>
              <a:gd name="T13" fmla="*/ 354 h 751"/>
              <a:gd name="T14" fmla="*/ 301 w 733"/>
              <a:gd name="T15" fmla="*/ 210 h 751"/>
              <a:gd name="T16" fmla="*/ 247 w 733"/>
              <a:gd name="T17" fmla="*/ 149 h 751"/>
              <a:gd name="T18" fmla="*/ 255 w 733"/>
              <a:gd name="T19" fmla="*/ 97 h 751"/>
              <a:gd name="T20" fmla="*/ 193 w 733"/>
              <a:gd name="T21" fmla="*/ 107 h 751"/>
              <a:gd name="T22" fmla="*/ 140 w 733"/>
              <a:gd name="T23" fmla="*/ 91 h 751"/>
              <a:gd name="T24" fmla="*/ 108 w 733"/>
              <a:gd name="T25" fmla="*/ 45 h 751"/>
              <a:gd name="T26" fmla="*/ 114 w 733"/>
              <a:gd name="T27" fmla="*/ 38 h 751"/>
              <a:gd name="T28" fmla="*/ 89 w 733"/>
              <a:gd name="T29" fmla="*/ 0 h 751"/>
              <a:gd name="T30" fmla="*/ 31 w 733"/>
              <a:gd name="T31" fmla="*/ 18 h 751"/>
              <a:gd name="T32" fmla="*/ 3 w 733"/>
              <a:gd name="T33" fmla="*/ 103 h 751"/>
              <a:gd name="T34" fmla="*/ 20 w 733"/>
              <a:gd name="T35" fmla="*/ 149 h 751"/>
              <a:gd name="T36" fmla="*/ 47 w 733"/>
              <a:gd name="T37" fmla="*/ 157 h 751"/>
              <a:gd name="T38" fmla="*/ 21 w 733"/>
              <a:gd name="T39" fmla="*/ 422 h 751"/>
              <a:gd name="T40" fmla="*/ 14 w 733"/>
              <a:gd name="T41" fmla="*/ 453 h 751"/>
              <a:gd name="T42" fmla="*/ 17 w 733"/>
              <a:gd name="T43" fmla="*/ 500 h 751"/>
              <a:gd name="T44" fmla="*/ 103 w 733"/>
              <a:gd name="T45" fmla="*/ 510 h 751"/>
              <a:gd name="T46" fmla="*/ 115 w 733"/>
              <a:gd name="T47" fmla="*/ 563 h 751"/>
              <a:gd name="T48" fmla="*/ 116 w 733"/>
              <a:gd name="T49" fmla="*/ 635 h 751"/>
              <a:gd name="T50" fmla="*/ 105 w 733"/>
              <a:gd name="T51" fmla="*/ 708 h 751"/>
              <a:gd name="T52" fmla="*/ 233 w 733"/>
              <a:gd name="T53" fmla="*/ 708 h 751"/>
              <a:gd name="T54" fmla="*/ 250 w 733"/>
              <a:gd name="T55" fmla="*/ 695 h 751"/>
              <a:gd name="T56" fmla="*/ 294 w 733"/>
              <a:gd name="T57" fmla="*/ 716 h 751"/>
              <a:gd name="T58" fmla="*/ 333 w 733"/>
              <a:gd name="T59" fmla="*/ 744 h 751"/>
              <a:gd name="T60" fmla="*/ 365 w 733"/>
              <a:gd name="T61" fmla="*/ 744 h 751"/>
              <a:gd name="T62" fmla="*/ 403 w 733"/>
              <a:gd name="T63" fmla="*/ 729 h 751"/>
              <a:gd name="T64" fmla="*/ 406 w 733"/>
              <a:gd name="T65" fmla="*/ 717 h 751"/>
              <a:gd name="T66" fmla="*/ 442 w 733"/>
              <a:gd name="T67" fmla="*/ 732 h 751"/>
              <a:gd name="T68" fmla="*/ 477 w 733"/>
              <a:gd name="T69" fmla="*/ 736 h 751"/>
              <a:gd name="T70" fmla="*/ 433 w 733"/>
              <a:gd name="T71" fmla="*/ 704 h 751"/>
              <a:gd name="T72" fmla="*/ 454 w 733"/>
              <a:gd name="T73" fmla="*/ 675 h 751"/>
              <a:gd name="T74" fmla="*/ 449 w 733"/>
              <a:gd name="T75" fmla="*/ 650 h 751"/>
              <a:gd name="T76" fmla="*/ 419 w 733"/>
              <a:gd name="T77" fmla="*/ 667 h 751"/>
              <a:gd name="T78" fmla="*/ 405 w 733"/>
              <a:gd name="T79" fmla="*/ 651 h 751"/>
              <a:gd name="T80" fmla="*/ 367 w 733"/>
              <a:gd name="T81" fmla="*/ 653 h 751"/>
              <a:gd name="T82" fmla="*/ 433 w 733"/>
              <a:gd name="T83" fmla="*/ 641 h 751"/>
              <a:gd name="T84" fmla="*/ 478 w 733"/>
              <a:gd name="T85" fmla="*/ 621 h 751"/>
              <a:gd name="T86" fmla="*/ 544 w 733"/>
              <a:gd name="T87" fmla="*/ 617 h 751"/>
              <a:gd name="T88" fmla="*/ 560 w 733"/>
              <a:gd name="T89" fmla="*/ 625 h 751"/>
              <a:gd name="T90" fmla="*/ 615 w 733"/>
              <a:gd name="T91" fmla="*/ 601 h 751"/>
              <a:gd name="T92" fmla="*/ 632 w 733"/>
              <a:gd name="T93" fmla="*/ 593 h 751"/>
              <a:gd name="T94" fmla="*/ 686 w 733"/>
              <a:gd name="T95" fmla="*/ 593 h 751"/>
              <a:gd name="T96" fmla="*/ 689 w 733"/>
              <a:gd name="T97" fmla="*/ 603 h 751"/>
              <a:gd name="T98" fmla="*/ 733 w 733"/>
              <a:gd name="T99" fmla="*/ 605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3" h="751">
                <a:moveTo>
                  <a:pt x="712" y="567"/>
                </a:moveTo>
                <a:cubicBezTo>
                  <a:pt x="638" y="567"/>
                  <a:pt x="638" y="567"/>
                  <a:pt x="638" y="567"/>
                </a:cubicBezTo>
                <a:cubicBezTo>
                  <a:pt x="636" y="562"/>
                  <a:pt x="636" y="562"/>
                  <a:pt x="636" y="562"/>
                </a:cubicBezTo>
                <a:cubicBezTo>
                  <a:pt x="635" y="558"/>
                  <a:pt x="632" y="555"/>
                  <a:pt x="631" y="553"/>
                </a:cubicBezTo>
                <a:cubicBezTo>
                  <a:pt x="625" y="554"/>
                  <a:pt x="602" y="560"/>
                  <a:pt x="576" y="567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44" y="581"/>
                  <a:pt x="544" y="581"/>
                  <a:pt x="544" y="581"/>
                </a:cubicBezTo>
                <a:cubicBezTo>
                  <a:pt x="544" y="568"/>
                  <a:pt x="544" y="568"/>
                  <a:pt x="544" y="568"/>
                </a:cubicBezTo>
                <a:cubicBezTo>
                  <a:pt x="545" y="556"/>
                  <a:pt x="545" y="547"/>
                  <a:pt x="545" y="543"/>
                </a:cubicBezTo>
                <a:cubicBezTo>
                  <a:pt x="540" y="540"/>
                  <a:pt x="526" y="535"/>
                  <a:pt x="508" y="529"/>
                </a:cubicBezTo>
                <a:cubicBezTo>
                  <a:pt x="503" y="527"/>
                  <a:pt x="503" y="527"/>
                  <a:pt x="503" y="527"/>
                </a:cubicBezTo>
                <a:cubicBezTo>
                  <a:pt x="503" y="330"/>
                  <a:pt x="503" y="330"/>
                  <a:pt x="503" y="330"/>
                </a:cubicBezTo>
                <a:cubicBezTo>
                  <a:pt x="455" y="327"/>
                  <a:pt x="455" y="327"/>
                  <a:pt x="455" y="327"/>
                </a:cubicBezTo>
                <a:cubicBezTo>
                  <a:pt x="455" y="314"/>
                  <a:pt x="455" y="314"/>
                  <a:pt x="455" y="314"/>
                </a:cubicBezTo>
                <a:cubicBezTo>
                  <a:pt x="446" y="315"/>
                  <a:pt x="437" y="316"/>
                  <a:pt x="433" y="317"/>
                </a:cubicBezTo>
                <a:cubicBezTo>
                  <a:pt x="430" y="318"/>
                  <a:pt x="417" y="327"/>
                  <a:pt x="407" y="335"/>
                </a:cubicBezTo>
                <a:cubicBezTo>
                  <a:pt x="403" y="339"/>
                  <a:pt x="403" y="339"/>
                  <a:pt x="403" y="339"/>
                </a:cubicBezTo>
                <a:cubicBezTo>
                  <a:pt x="372" y="322"/>
                  <a:pt x="372" y="322"/>
                  <a:pt x="372" y="322"/>
                </a:cubicBezTo>
                <a:cubicBezTo>
                  <a:pt x="372" y="338"/>
                  <a:pt x="368" y="342"/>
                  <a:pt x="364" y="344"/>
                </a:cubicBezTo>
                <a:cubicBezTo>
                  <a:pt x="355" y="349"/>
                  <a:pt x="327" y="353"/>
                  <a:pt x="324" y="353"/>
                </a:cubicBezTo>
                <a:cubicBezTo>
                  <a:pt x="314" y="354"/>
                  <a:pt x="314" y="354"/>
                  <a:pt x="314" y="354"/>
                </a:cubicBezTo>
                <a:cubicBezTo>
                  <a:pt x="314" y="272"/>
                  <a:pt x="314" y="272"/>
                  <a:pt x="314" y="272"/>
                </a:cubicBezTo>
                <a:cubicBezTo>
                  <a:pt x="301" y="250"/>
                  <a:pt x="301" y="250"/>
                  <a:pt x="301" y="250"/>
                </a:cubicBezTo>
                <a:cubicBezTo>
                  <a:pt x="301" y="210"/>
                  <a:pt x="301" y="210"/>
                  <a:pt x="301" y="210"/>
                </a:cubicBezTo>
                <a:cubicBezTo>
                  <a:pt x="294" y="195"/>
                  <a:pt x="285" y="171"/>
                  <a:pt x="285" y="165"/>
                </a:cubicBezTo>
                <a:cubicBezTo>
                  <a:pt x="285" y="149"/>
                  <a:pt x="285" y="149"/>
                  <a:pt x="285" y="149"/>
                </a:cubicBezTo>
                <a:cubicBezTo>
                  <a:pt x="247" y="149"/>
                  <a:pt x="247" y="149"/>
                  <a:pt x="247" y="149"/>
                </a:cubicBezTo>
                <a:cubicBezTo>
                  <a:pt x="247" y="105"/>
                  <a:pt x="247" y="105"/>
                  <a:pt x="247" y="105"/>
                </a:cubicBezTo>
                <a:cubicBezTo>
                  <a:pt x="249" y="104"/>
                  <a:pt x="249" y="104"/>
                  <a:pt x="249" y="104"/>
                </a:cubicBezTo>
                <a:cubicBezTo>
                  <a:pt x="252" y="101"/>
                  <a:pt x="255" y="98"/>
                  <a:pt x="255" y="97"/>
                </a:cubicBezTo>
                <a:cubicBezTo>
                  <a:pt x="255" y="96"/>
                  <a:pt x="255" y="96"/>
                  <a:pt x="254" y="95"/>
                </a:cubicBezTo>
                <a:cubicBezTo>
                  <a:pt x="245" y="102"/>
                  <a:pt x="234" y="109"/>
                  <a:pt x="225" y="109"/>
                </a:cubicBezTo>
                <a:cubicBezTo>
                  <a:pt x="215" y="109"/>
                  <a:pt x="194" y="107"/>
                  <a:pt x="193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91"/>
                  <a:pt x="186" y="91"/>
                  <a:pt x="186" y="91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4" y="66"/>
                  <a:pt x="127" y="60"/>
                  <a:pt x="126" y="53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25" y="41"/>
                  <a:pt x="120" y="40"/>
                  <a:pt x="120" y="40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0"/>
                  <a:pt x="89" y="0"/>
                  <a:pt x="8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8"/>
                  <a:pt x="73" y="18"/>
                  <a:pt x="73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80"/>
                  <a:pt x="31" y="80"/>
                  <a:pt x="31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3" y="103"/>
                  <a:pt x="3" y="103"/>
                  <a:pt x="3" y="103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1" y="128"/>
                  <a:pt x="19" y="143"/>
                  <a:pt x="20" y="149"/>
                </a:cubicBezTo>
                <a:cubicBezTo>
                  <a:pt x="23" y="148"/>
                  <a:pt x="26" y="148"/>
                  <a:pt x="28" y="147"/>
                </a:cubicBezTo>
                <a:cubicBezTo>
                  <a:pt x="34" y="146"/>
                  <a:pt x="39" y="145"/>
                  <a:pt x="43" y="149"/>
                </a:cubicBezTo>
                <a:cubicBezTo>
                  <a:pt x="46" y="150"/>
                  <a:pt x="47" y="153"/>
                  <a:pt x="47" y="157"/>
                </a:cubicBezTo>
                <a:cubicBezTo>
                  <a:pt x="47" y="363"/>
                  <a:pt x="47" y="363"/>
                  <a:pt x="47" y="363"/>
                </a:cubicBezTo>
                <a:cubicBezTo>
                  <a:pt x="28" y="369"/>
                  <a:pt x="28" y="369"/>
                  <a:pt x="28" y="369"/>
                </a:cubicBezTo>
                <a:cubicBezTo>
                  <a:pt x="21" y="422"/>
                  <a:pt x="21" y="422"/>
                  <a:pt x="21" y="422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1"/>
                  <a:pt x="0" y="441"/>
                  <a:pt x="0" y="441"/>
                </a:cubicBezTo>
                <a:cubicBezTo>
                  <a:pt x="1" y="443"/>
                  <a:pt x="7" y="449"/>
                  <a:pt x="14" y="45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17" y="459"/>
                  <a:pt x="17" y="459"/>
                  <a:pt x="17" y="459"/>
                </a:cubicBezTo>
                <a:cubicBezTo>
                  <a:pt x="17" y="500"/>
                  <a:pt x="17" y="500"/>
                  <a:pt x="17" y="500"/>
                </a:cubicBezTo>
                <a:cubicBezTo>
                  <a:pt x="38" y="500"/>
                  <a:pt x="38" y="500"/>
                  <a:pt x="38" y="500"/>
                </a:cubicBezTo>
                <a:cubicBezTo>
                  <a:pt x="59" y="510"/>
                  <a:pt x="59" y="510"/>
                  <a:pt x="59" y="510"/>
                </a:cubicBezTo>
                <a:cubicBezTo>
                  <a:pt x="103" y="510"/>
                  <a:pt x="103" y="510"/>
                  <a:pt x="103" y="510"/>
                </a:cubicBezTo>
                <a:cubicBezTo>
                  <a:pt x="102" y="519"/>
                  <a:pt x="102" y="519"/>
                  <a:pt x="102" y="519"/>
                </a:cubicBezTo>
                <a:cubicBezTo>
                  <a:pt x="102" y="521"/>
                  <a:pt x="101" y="529"/>
                  <a:pt x="102" y="534"/>
                </a:cubicBezTo>
                <a:cubicBezTo>
                  <a:pt x="103" y="538"/>
                  <a:pt x="109" y="552"/>
                  <a:pt x="115" y="563"/>
                </a:cubicBezTo>
                <a:cubicBezTo>
                  <a:pt x="116" y="566"/>
                  <a:pt x="130" y="605"/>
                  <a:pt x="130" y="613"/>
                </a:cubicBezTo>
                <a:cubicBezTo>
                  <a:pt x="130" y="619"/>
                  <a:pt x="126" y="624"/>
                  <a:pt x="121" y="629"/>
                </a:cubicBezTo>
                <a:cubicBezTo>
                  <a:pt x="119" y="631"/>
                  <a:pt x="116" y="634"/>
                  <a:pt x="116" y="635"/>
                </a:cubicBezTo>
                <a:cubicBezTo>
                  <a:pt x="116" y="637"/>
                  <a:pt x="115" y="640"/>
                  <a:pt x="114" y="644"/>
                </a:cubicBezTo>
                <a:cubicBezTo>
                  <a:pt x="110" y="662"/>
                  <a:pt x="107" y="673"/>
                  <a:pt x="102" y="678"/>
                </a:cubicBezTo>
                <a:cubicBezTo>
                  <a:pt x="101" y="680"/>
                  <a:pt x="102" y="694"/>
                  <a:pt x="105" y="708"/>
                </a:cubicBezTo>
                <a:cubicBezTo>
                  <a:pt x="141" y="701"/>
                  <a:pt x="141" y="701"/>
                  <a:pt x="141" y="701"/>
                </a:cubicBezTo>
                <a:cubicBezTo>
                  <a:pt x="224" y="717"/>
                  <a:pt x="224" y="717"/>
                  <a:pt x="224" y="717"/>
                </a:cubicBezTo>
                <a:cubicBezTo>
                  <a:pt x="233" y="708"/>
                  <a:pt x="233" y="708"/>
                  <a:pt x="233" y="708"/>
                </a:cubicBezTo>
                <a:cubicBezTo>
                  <a:pt x="232" y="700"/>
                  <a:pt x="232" y="700"/>
                  <a:pt x="232" y="700"/>
                </a:cubicBezTo>
                <a:cubicBezTo>
                  <a:pt x="236" y="695"/>
                  <a:pt x="236" y="695"/>
                  <a:pt x="236" y="695"/>
                </a:cubicBezTo>
                <a:cubicBezTo>
                  <a:pt x="250" y="695"/>
                  <a:pt x="250" y="695"/>
                  <a:pt x="250" y="695"/>
                </a:cubicBezTo>
                <a:cubicBezTo>
                  <a:pt x="274" y="705"/>
                  <a:pt x="274" y="705"/>
                  <a:pt x="274" y="705"/>
                </a:cubicBezTo>
                <a:cubicBezTo>
                  <a:pt x="284" y="715"/>
                  <a:pt x="284" y="715"/>
                  <a:pt x="284" y="715"/>
                </a:cubicBezTo>
                <a:cubicBezTo>
                  <a:pt x="294" y="716"/>
                  <a:pt x="294" y="716"/>
                  <a:pt x="294" y="716"/>
                </a:cubicBezTo>
                <a:cubicBezTo>
                  <a:pt x="311" y="740"/>
                  <a:pt x="311" y="740"/>
                  <a:pt x="311" y="740"/>
                </a:cubicBezTo>
                <a:cubicBezTo>
                  <a:pt x="328" y="740"/>
                  <a:pt x="328" y="740"/>
                  <a:pt x="328" y="740"/>
                </a:cubicBezTo>
                <a:cubicBezTo>
                  <a:pt x="333" y="744"/>
                  <a:pt x="333" y="744"/>
                  <a:pt x="333" y="744"/>
                </a:cubicBezTo>
                <a:cubicBezTo>
                  <a:pt x="345" y="747"/>
                  <a:pt x="345" y="747"/>
                  <a:pt x="345" y="747"/>
                </a:cubicBezTo>
                <a:cubicBezTo>
                  <a:pt x="357" y="740"/>
                  <a:pt x="357" y="740"/>
                  <a:pt x="357" y="740"/>
                </a:cubicBezTo>
                <a:cubicBezTo>
                  <a:pt x="365" y="744"/>
                  <a:pt x="365" y="744"/>
                  <a:pt x="365" y="744"/>
                </a:cubicBezTo>
                <a:cubicBezTo>
                  <a:pt x="372" y="740"/>
                  <a:pt x="372" y="740"/>
                  <a:pt x="372" y="740"/>
                </a:cubicBezTo>
                <a:cubicBezTo>
                  <a:pt x="394" y="742"/>
                  <a:pt x="394" y="742"/>
                  <a:pt x="394" y="742"/>
                </a:cubicBezTo>
                <a:cubicBezTo>
                  <a:pt x="403" y="729"/>
                  <a:pt x="403" y="729"/>
                  <a:pt x="403" y="729"/>
                </a:cubicBezTo>
                <a:cubicBezTo>
                  <a:pt x="405" y="724"/>
                  <a:pt x="405" y="724"/>
                  <a:pt x="405" y="724"/>
                </a:cubicBezTo>
                <a:cubicBezTo>
                  <a:pt x="404" y="719"/>
                  <a:pt x="404" y="719"/>
                  <a:pt x="404" y="719"/>
                </a:cubicBezTo>
                <a:cubicBezTo>
                  <a:pt x="406" y="717"/>
                  <a:pt x="406" y="717"/>
                  <a:pt x="406" y="717"/>
                </a:cubicBezTo>
                <a:cubicBezTo>
                  <a:pt x="414" y="716"/>
                  <a:pt x="414" y="716"/>
                  <a:pt x="414" y="716"/>
                </a:cubicBezTo>
                <a:cubicBezTo>
                  <a:pt x="425" y="725"/>
                  <a:pt x="425" y="725"/>
                  <a:pt x="425" y="725"/>
                </a:cubicBezTo>
                <a:cubicBezTo>
                  <a:pt x="442" y="732"/>
                  <a:pt x="442" y="732"/>
                  <a:pt x="442" y="732"/>
                </a:cubicBezTo>
                <a:cubicBezTo>
                  <a:pt x="459" y="751"/>
                  <a:pt x="459" y="751"/>
                  <a:pt x="459" y="751"/>
                </a:cubicBezTo>
                <a:cubicBezTo>
                  <a:pt x="475" y="743"/>
                  <a:pt x="475" y="743"/>
                  <a:pt x="475" y="743"/>
                </a:cubicBezTo>
                <a:cubicBezTo>
                  <a:pt x="477" y="736"/>
                  <a:pt x="477" y="736"/>
                  <a:pt x="477" y="736"/>
                </a:cubicBezTo>
                <a:cubicBezTo>
                  <a:pt x="469" y="727"/>
                  <a:pt x="469" y="727"/>
                  <a:pt x="469" y="727"/>
                </a:cubicBezTo>
                <a:cubicBezTo>
                  <a:pt x="445" y="717"/>
                  <a:pt x="445" y="717"/>
                  <a:pt x="445" y="717"/>
                </a:cubicBezTo>
                <a:cubicBezTo>
                  <a:pt x="433" y="704"/>
                  <a:pt x="433" y="704"/>
                  <a:pt x="433" y="704"/>
                </a:cubicBezTo>
                <a:cubicBezTo>
                  <a:pt x="433" y="700"/>
                  <a:pt x="433" y="700"/>
                  <a:pt x="433" y="700"/>
                </a:cubicBezTo>
                <a:cubicBezTo>
                  <a:pt x="438" y="688"/>
                  <a:pt x="438" y="688"/>
                  <a:pt x="438" y="688"/>
                </a:cubicBezTo>
                <a:cubicBezTo>
                  <a:pt x="454" y="675"/>
                  <a:pt x="454" y="675"/>
                  <a:pt x="454" y="675"/>
                </a:cubicBezTo>
                <a:cubicBezTo>
                  <a:pt x="456" y="654"/>
                  <a:pt x="456" y="654"/>
                  <a:pt x="456" y="654"/>
                </a:cubicBezTo>
                <a:cubicBezTo>
                  <a:pt x="453" y="651"/>
                  <a:pt x="453" y="651"/>
                  <a:pt x="453" y="651"/>
                </a:cubicBezTo>
                <a:cubicBezTo>
                  <a:pt x="449" y="650"/>
                  <a:pt x="449" y="650"/>
                  <a:pt x="449" y="650"/>
                </a:cubicBezTo>
                <a:cubicBezTo>
                  <a:pt x="433" y="659"/>
                  <a:pt x="433" y="659"/>
                  <a:pt x="433" y="659"/>
                </a:cubicBezTo>
                <a:cubicBezTo>
                  <a:pt x="425" y="667"/>
                  <a:pt x="425" y="667"/>
                  <a:pt x="425" y="667"/>
                </a:cubicBezTo>
                <a:cubicBezTo>
                  <a:pt x="419" y="667"/>
                  <a:pt x="419" y="667"/>
                  <a:pt x="419" y="667"/>
                </a:cubicBezTo>
                <a:cubicBezTo>
                  <a:pt x="414" y="651"/>
                  <a:pt x="414" y="651"/>
                  <a:pt x="414" y="651"/>
                </a:cubicBezTo>
                <a:cubicBezTo>
                  <a:pt x="411" y="650"/>
                  <a:pt x="411" y="650"/>
                  <a:pt x="411" y="650"/>
                </a:cubicBezTo>
                <a:cubicBezTo>
                  <a:pt x="405" y="651"/>
                  <a:pt x="405" y="651"/>
                  <a:pt x="405" y="651"/>
                </a:cubicBezTo>
                <a:cubicBezTo>
                  <a:pt x="394" y="660"/>
                  <a:pt x="394" y="660"/>
                  <a:pt x="394" y="660"/>
                </a:cubicBezTo>
                <a:cubicBezTo>
                  <a:pt x="380" y="662"/>
                  <a:pt x="380" y="662"/>
                  <a:pt x="380" y="662"/>
                </a:cubicBezTo>
                <a:cubicBezTo>
                  <a:pt x="367" y="653"/>
                  <a:pt x="367" y="653"/>
                  <a:pt x="367" y="653"/>
                </a:cubicBezTo>
                <a:cubicBezTo>
                  <a:pt x="370" y="637"/>
                  <a:pt x="370" y="637"/>
                  <a:pt x="370" y="637"/>
                </a:cubicBezTo>
                <a:cubicBezTo>
                  <a:pt x="388" y="630"/>
                  <a:pt x="388" y="630"/>
                  <a:pt x="388" y="630"/>
                </a:cubicBezTo>
                <a:cubicBezTo>
                  <a:pt x="433" y="641"/>
                  <a:pt x="433" y="641"/>
                  <a:pt x="433" y="641"/>
                </a:cubicBezTo>
                <a:cubicBezTo>
                  <a:pt x="450" y="630"/>
                  <a:pt x="450" y="630"/>
                  <a:pt x="450" y="630"/>
                </a:cubicBezTo>
                <a:cubicBezTo>
                  <a:pt x="462" y="633"/>
                  <a:pt x="462" y="633"/>
                  <a:pt x="462" y="633"/>
                </a:cubicBezTo>
                <a:cubicBezTo>
                  <a:pt x="478" y="621"/>
                  <a:pt x="478" y="621"/>
                  <a:pt x="478" y="621"/>
                </a:cubicBezTo>
                <a:cubicBezTo>
                  <a:pt x="526" y="620"/>
                  <a:pt x="526" y="620"/>
                  <a:pt x="526" y="620"/>
                </a:cubicBezTo>
                <a:cubicBezTo>
                  <a:pt x="539" y="621"/>
                  <a:pt x="539" y="621"/>
                  <a:pt x="539" y="621"/>
                </a:cubicBezTo>
                <a:cubicBezTo>
                  <a:pt x="544" y="617"/>
                  <a:pt x="544" y="617"/>
                  <a:pt x="544" y="617"/>
                </a:cubicBezTo>
                <a:cubicBezTo>
                  <a:pt x="546" y="604"/>
                  <a:pt x="546" y="604"/>
                  <a:pt x="546" y="604"/>
                </a:cubicBezTo>
                <a:cubicBezTo>
                  <a:pt x="563" y="615"/>
                  <a:pt x="563" y="615"/>
                  <a:pt x="563" y="615"/>
                </a:cubicBezTo>
                <a:cubicBezTo>
                  <a:pt x="560" y="625"/>
                  <a:pt x="560" y="625"/>
                  <a:pt x="560" y="625"/>
                </a:cubicBezTo>
                <a:cubicBezTo>
                  <a:pt x="562" y="629"/>
                  <a:pt x="562" y="629"/>
                  <a:pt x="562" y="629"/>
                </a:cubicBezTo>
                <a:cubicBezTo>
                  <a:pt x="605" y="614"/>
                  <a:pt x="605" y="614"/>
                  <a:pt x="605" y="614"/>
                </a:cubicBezTo>
                <a:cubicBezTo>
                  <a:pt x="615" y="601"/>
                  <a:pt x="615" y="601"/>
                  <a:pt x="615" y="601"/>
                </a:cubicBezTo>
                <a:cubicBezTo>
                  <a:pt x="623" y="599"/>
                  <a:pt x="623" y="599"/>
                  <a:pt x="623" y="599"/>
                </a:cubicBezTo>
                <a:cubicBezTo>
                  <a:pt x="630" y="592"/>
                  <a:pt x="630" y="592"/>
                  <a:pt x="630" y="592"/>
                </a:cubicBezTo>
                <a:cubicBezTo>
                  <a:pt x="632" y="593"/>
                  <a:pt x="632" y="593"/>
                  <a:pt x="632" y="593"/>
                </a:cubicBezTo>
                <a:cubicBezTo>
                  <a:pt x="632" y="596"/>
                  <a:pt x="632" y="596"/>
                  <a:pt x="632" y="596"/>
                </a:cubicBezTo>
                <a:cubicBezTo>
                  <a:pt x="629" y="607"/>
                  <a:pt x="629" y="607"/>
                  <a:pt x="629" y="607"/>
                </a:cubicBezTo>
                <a:cubicBezTo>
                  <a:pt x="686" y="593"/>
                  <a:pt x="686" y="593"/>
                  <a:pt x="686" y="593"/>
                </a:cubicBezTo>
                <a:cubicBezTo>
                  <a:pt x="693" y="595"/>
                  <a:pt x="693" y="595"/>
                  <a:pt x="693" y="595"/>
                </a:cubicBezTo>
                <a:cubicBezTo>
                  <a:pt x="693" y="600"/>
                  <a:pt x="693" y="600"/>
                  <a:pt x="693" y="600"/>
                </a:cubicBezTo>
                <a:cubicBezTo>
                  <a:pt x="689" y="603"/>
                  <a:pt x="689" y="603"/>
                  <a:pt x="689" y="603"/>
                </a:cubicBezTo>
                <a:cubicBezTo>
                  <a:pt x="690" y="605"/>
                  <a:pt x="690" y="605"/>
                  <a:pt x="690" y="605"/>
                </a:cubicBezTo>
                <a:cubicBezTo>
                  <a:pt x="733" y="621"/>
                  <a:pt x="733" y="621"/>
                  <a:pt x="733" y="621"/>
                </a:cubicBezTo>
                <a:cubicBezTo>
                  <a:pt x="733" y="605"/>
                  <a:pt x="733" y="605"/>
                  <a:pt x="733" y="605"/>
                </a:cubicBezTo>
                <a:lnTo>
                  <a:pt x="712" y="567"/>
                </a:lnTo>
                <a:close/>
              </a:path>
            </a:pathLst>
          </a:custGeom>
          <a:solidFill>
            <a:srgbClr val="DBC893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49B21EF-BE94-4C48-960E-00BF17894C52}"/>
              </a:ext>
            </a:extLst>
          </p:cNvPr>
          <p:cNvSpPr>
            <a:spLocks/>
          </p:cNvSpPr>
          <p:nvPr/>
        </p:nvSpPr>
        <p:spPr bwMode="auto">
          <a:xfrm>
            <a:off x="2634539" y="1519602"/>
            <a:ext cx="1621200" cy="1753559"/>
          </a:xfrm>
          <a:custGeom>
            <a:avLst/>
            <a:gdLst>
              <a:gd name="T0" fmla="*/ 277 w 1095"/>
              <a:gd name="T1" fmla="*/ 59 h 1184"/>
              <a:gd name="T2" fmla="*/ 259 w 1095"/>
              <a:gd name="T3" fmla="*/ 68 h 1184"/>
              <a:gd name="T4" fmla="*/ 229 w 1095"/>
              <a:gd name="T5" fmla="*/ 90 h 1184"/>
              <a:gd name="T6" fmla="*/ 224 w 1095"/>
              <a:gd name="T7" fmla="*/ 90 h 1184"/>
              <a:gd name="T8" fmla="*/ 202 w 1095"/>
              <a:gd name="T9" fmla="*/ 59 h 1184"/>
              <a:gd name="T10" fmla="*/ 211 w 1095"/>
              <a:gd name="T11" fmla="*/ 92 h 1184"/>
              <a:gd name="T12" fmla="*/ 229 w 1095"/>
              <a:gd name="T13" fmla="*/ 136 h 1184"/>
              <a:gd name="T14" fmla="*/ 249 w 1095"/>
              <a:gd name="T15" fmla="*/ 190 h 1184"/>
              <a:gd name="T16" fmla="*/ 275 w 1095"/>
              <a:gd name="T17" fmla="*/ 216 h 1184"/>
              <a:gd name="T18" fmla="*/ 265 w 1095"/>
              <a:gd name="T19" fmla="*/ 276 h 1184"/>
              <a:gd name="T20" fmla="*/ 251 w 1095"/>
              <a:gd name="T21" fmla="*/ 295 h 1184"/>
              <a:gd name="T22" fmla="*/ 262 w 1095"/>
              <a:gd name="T23" fmla="*/ 311 h 1184"/>
              <a:gd name="T24" fmla="*/ 287 w 1095"/>
              <a:gd name="T25" fmla="*/ 297 h 1184"/>
              <a:gd name="T26" fmla="*/ 298 w 1095"/>
              <a:gd name="T27" fmla="*/ 328 h 1184"/>
              <a:gd name="T28" fmla="*/ 310 w 1095"/>
              <a:gd name="T29" fmla="*/ 351 h 1184"/>
              <a:gd name="T30" fmla="*/ 315 w 1095"/>
              <a:gd name="T31" fmla="*/ 383 h 1184"/>
              <a:gd name="T32" fmla="*/ 332 w 1095"/>
              <a:gd name="T33" fmla="*/ 411 h 1184"/>
              <a:gd name="T34" fmla="*/ 331 w 1095"/>
              <a:gd name="T35" fmla="*/ 468 h 1184"/>
              <a:gd name="T36" fmla="*/ 322 w 1095"/>
              <a:gd name="T37" fmla="*/ 469 h 1184"/>
              <a:gd name="T38" fmla="*/ 335 w 1095"/>
              <a:gd name="T39" fmla="*/ 482 h 1184"/>
              <a:gd name="T40" fmla="*/ 326 w 1095"/>
              <a:gd name="T41" fmla="*/ 526 h 1184"/>
              <a:gd name="T42" fmla="*/ 312 w 1095"/>
              <a:gd name="T43" fmla="*/ 542 h 1184"/>
              <a:gd name="T44" fmla="*/ 285 w 1095"/>
              <a:gd name="T45" fmla="*/ 571 h 1184"/>
              <a:gd name="T46" fmla="*/ 283 w 1095"/>
              <a:gd name="T47" fmla="*/ 590 h 1184"/>
              <a:gd name="T48" fmla="*/ 294 w 1095"/>
              <a:gd name="T49" fmla="*/ 609 h 1184"/>
              <a:gd name="T50" fmla="*/ 287 w 1095"/>
              <a:gd name="T51" fmla="*/ 653 h 1184"/>
              <a:gd name="T52" fmla="*/ 19 w 1095"/>
              <a:gd name="T53" fmla="*/ 600 h 1184"/>
              <a:gd name="T54" fmla="*/ 6 w 1095"/>
              <a:gd name="T55" fmla="*/ 640 h 1184"/>
              <a:gd name="T56" fmla="*/ 16 w 1095"/>
              <a:gd name="T57" fmla="*/ 668 h 1184"/>
              <a:gd name="T58" fmla="*/ 58 w 1095"/>
              <a:gd name="T59" fmla="*/ 742 h 1184"/>
              <a:gd name="T60" fmla="*/ 74 w 1095"/>
              <a:gd name="T61" fmla="*/ 784 h 1184"/>
              <a:gd name="T62" fmla="*/ 55 w 1095"/>
              <a:gd name="T63" fmla="*/ 834 h 1184"/>
              <a:gd name="T64" fmla="*/ 96 w 1095"/>
              <a:gd name="T65" fmla="*/ 891 h 1184"/>
              <a:gd name="T66" fmla="*/ 168 w 1095"/>
              <a:gd name="T67" fmla="*/ 905 h 1184"/>
              <a:gd name="T68" fmla="*/ 152 w 1095"/>
              <a:gd name="T69" fmla="*/ 1020 h 1184"/>
              <a:gd name="T70" fmla="*/ 225 w 1095"/>
              <a:gd name="T71" fmla="*/ 1093 h 1184"/>
              <a:gd name="T72" fmla="*/ 518 w 1095"/>
              <a:gd name="T73" fmla="*/ 1093 h 1184"/>
              <a:gd name="T74" fmla="*/ 639 w 1095"/>
              <a:gd name="T75" fmla="*/ 1118 h 1184"/>
              <a:gd name="T76" fmla="*/ 700 w 1095"/>
              <a:gd name="T77" fmla="*/ 1166 h 1184"/>
              <a:gd name="T78" fmla="*/ 782 w 1095"/>
              <a:gd name="T79" fmla="*/ 1139 h 1184"/>
              <a:gd name="T80" fmla="*/ 817 w 1095"/>
              <a:gd name="T81" fmla="*/ 1124 h 1184"/>
              <a:gd name="T82" fmla="*/ 875 w 1095"/>
              <a:gd name="T83" fmla="*/ 1127 h 1184"/>
              <a:gd name="T84" fmla="*/ 927 w 1095"/>
              <a:gd name="T85" fmla="*/ 1184 h 1184"/>
              <a:gd name="T86" fmla="*/ 994 w 1095"/>
              <a:gd name="T87" fmla="*/ 1148 h 1184"/>
              <a:gd name="T88" fmla="*/ 1038 w 1095"/>
              <a:gd name="T89" fmla="*/ 1031 h 1184"/>
              <a:gd name="T90" fmla="*/ 1095 w 1095"/>
              <a:gd name="T91" fmla="*/ 1012 h 1184"/>
              <a:gd name="T92" fmla="*/ 1057 w 1095"/>
              <a:gd name="T93" fmla="*/ 930 h 1184"/>
              <a:gd name="T94" fmla="*/ 999 w 1095"/>
              <a:gd name="T95" fmla="*/ 797 h 1184"/>
              <a:gd name="T96" fmla="*/ 1020 w 1095"/>
              <a:gd name="T97" fmla="*/ 790 h 1184"/>
              <a:gd name="T98" fmla="*/ 1006 w 1095"/>
              <a:gd name="T99" fmla="*/ 766 h 1184"/>
              <a:gd name="T100" fmla="*/ 988 w 1095"/>
              <a:gd name="T101" fmla="*/ 813 h 1184"/>
              <a:gd name="T102" fmla="*/ 927 w 1095"/>
              <a:gd name="T103" fmla="*/ 809 h 1184"/>
              <a:gd name="T104" fmla="*/ 883 w 1095"/>
              <a:gd name="T105" fmla="*/ 782 h 1184"/>
              <a:gd name="T106" fmla="*/ 849 w 1095"/>
              <a:gd name="T107" fmla="*/ 682 h 1184"/>
              <a:gd name="T108" fmla="*/ 839 w 1095"/>
              <a:gd name="T109" fmla="*/ 599 h 1184"/>
              <a:gd name="T110" fmla="*/ 853 w 1095"/>
              <a:gd name="T111" fmla="*/ 443 h 1184"/>
              <a:gd name="T112" fmla="*/ 901 w 1095"/>
              <a:gd name="T113" fmla="*/ 395 h 1184"/>
              <a:gd name="T114" fmla="*/ 930 w 1095"/>
              <a:gd name="T115" fmla="*/ 83 h 1184"/>
              <a:gd name="T116" fmla="*/ 562 w 1095"/>
              <a:gd name="T117" fmla="*/ 43 h 1184"/>
              <a:gd name="T118" fmla="*/ 296 w 1095"/>
              <a:gd name="T119" fmla="*/ 0 h 1184"/>
              <a:gd name="T120" fmla="*/ 276 w 1095"/>
              <a:gd name="T121" fmla="*/ 26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5" h="1184">
                <a:moveTo>
                  <a:pt x="276" y="40"/>
                </a:moveTo>
                <a:cubicBezTo>
                  <a:pt x="278" y="46"/>
                  <a:pt x="280" y="53"/>
                  <a:pt x="277" y="59"/>
                </a:cubicBezTo>
                <a:cubicBezTo>
                  <a:pt x="276" y="61"/>
                  <a:pt x="273" y="63"/>
                  <a:pt x="270" y="64"/>
                </a:cubicBezTo>
                <a:cubicBezTo>
                  <a:pt x="267" y="65"/>
                  <a:pt x="263" y="67"/>
                  <a:pt x="259" y="68"/>
                </a:cubicBezTo>
                <a:cubicBezTo>
                  <a:pt x="258" y="72"/>
                  <a:pt x="257" y="78"/>
                  <a:pt x="252" y="81"/>
                </a:cubicBezTo>
                <a:cubicBezTo>
                  <a:pt x="247" y="86"/>
                  <a:pt x="234" y="89"/>
                  <a:pt x="229" y="90"/>
                </a:cubicBezTo>
                <a:cubicBezTo>
                  <a:pt x="227" y="91"/>
                  <a:pt x="227" y="91"/>
                  <a:pt x="227" y="91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06" y="79"/>
                  <a:pt x="206" y="79"/>
                  <a:pt x="206" y="79"/>
                </a:cubicBezTo>
                <a:cubicBezTo>
                  <a:pt x="202" y="59"/>
                  <a:pt x="202" y="59"/>
                  <a:pt x="202" y="59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11" y="92"/>
                  <a:pt x="211" y="92"/>
                  <a:pt x="211" y="92"/>
                </a:cubicBezTo>
                <a:cubicBezTo>
                  <a:pt x="213" y="118"/>
                  <a:pt x="213" y="118"/>
                  <a:pt x="213" y="118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41" y="163"/>
                  <a:pt x="241" y="167"/>
                  <a:pt x="241" y="169"/>
                </a:cubicBezTo>
                <a:cubicBezTo>
                  <a:pt x="241" y="170"/>
                  <a:pt x="244" y="178"/>
                  <a:pt x="249" y="190"/>
                </a:cubicBezTo>
                <a:cubicBezTo>
                  <a:pt x="272" y="202"/>
                  <a:pt x="272" y="202"/>
                  <a:pt x="272" y="202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65" y="276"/>
                  <a:pt x="265" y="276"/>
                  <a:pt x="265" y="276"/>
                </a:cubicBezTo>
                <a:cubicBezTo>
                  <a:pt x="254" y="290"/>
                  <a:pt x="254" y="290"/>
                  <a:pt x="254" y="29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61" y="310"/>
                  <a:pt x="261" y="310"/>
                  <a:pt x="261" y="310"/>
                </a:cubicBezTo>
                <a:cubicBezTo>
                  <a:pt x="262" y="311"/>
                  <a:pt x="262" y="311"/>
                  <a:pt x="262" y="311"/>
                </a:cubicBezTo>
                <a:cubicBezTo>
                  <a:pt x="275" y="301"/>
                  <a:pt x="275" y="301"/>
                  <a:pt x="275" y="301"/>
                </a:cubicBezTo>
                <a:cubicBezTo>
                  <a:pt x="287" y="297"/>
                  <a:pt x="287" y="297"/>
                  <a:pt x="287" y="297"/>
                </a:cubicBezTo>
                <a:cubicBezTo>
                  <a:pt x="298" y="310"/>
                  <a:pt x="298" y="310"/>
                  <a:pt x="298" y="310"/>
                </a:cubicBezTo>
                <a:cubicBezTo>
                  <a:pt x="298" y="328"/>
                  <a:pt x="298" y="328"/>
                  <a:pt x="298" y="328"/>
                </a:cubicBezTo>
                <a:cubicBezTo>
                  <a:pt x="301" y="341"/>
                  <a:pt x="301" y="341"/>
                  <a:pt x="301" y="341"/>
                </a:cubicBezTo>
                <a:cubicBezTo>
                  <a:pt x="310" y="351"/>
                  <a:pt x="310" y="351"/>
                  <a:pt x="310" y="351"/>
                </a:cubicBezTo>
                <a:cubicBezTo>
                  <a:pt x="310" y="375"/>
                  <a:pt x="310" y="375"/>
                  <a:pt x="310" y="375"/>
                </a:cubicBezTo>
                <a:cubicBezTo>
                  <a:pt x="315" y="383"/>
                  <a:pt x="315" y="383"/>
                  <a:pt x="315" y="383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32" y="411"/>
                  <a:pt x="332" y="411"/>
                  <a:pt x="332" y="411"/>
                </a:cubicBezTo>
                <a:cubicBezTo>
                  <a:pt x="341" y="442"/>
                  <a:pt x="341" y="442"/>
                  <a:pt x="341" y="442"/>
                </a:cubicBezTo>
                <a:cubicBezTo>
                  <a:pt x="331" y="468"/>
                  <a:pt x="331" y="468"/>
                  <a:pt x="331" y="468"/>
                </a:cubicBezTo>
                <a:cubicBezTo>
                  <a:pt x="326" y="468"/>
                  <a:pt x="326" y="468"/>
                  <a:pt x="326" y="468"/>
                </a:cubicBezTo>
                <a:cubicBezTo>
                  <a:pt x="325" y="468"/>
                  <a:pt x="323" y="469"/>
                  <a:pt x="322" y="469"/>
                </a:cubicBezTo>
                <a:cubicBezTo>
                  <a:pt x="322" y="470"/>
                  <a:pt x="322" y="471"/>
                  <a:pt x="322" y="473"/>
                </a:cubicBezTo>
                <a:cubicBezTo>
                  <a:pt x="335" y="482"/>
                  <a:pt x="335" y="482"/>
                  <a:pt x="335" y="482"/>
                </a:cubicBezTo>
                <a:cubicBezTo>
                  <a:pt x="335" y="503"/>
                  <a:pt x="335" y="503"/>
                  <a:pt x="335" y="503"/>
                </a:cubicBezTo>
                <a:cubicBezTo>
                  <a:pt x="335" y="504"/>
                  <a:pt x="335" y="507"/>
                  <a:pt x="326" y="526"/>
                </a:cubicBezTo>
                <a:cubicBezTo>
                  <a:pt x="325" y="527"/>
                  <a:pt x="325" y="527"/>
                  <a:pt x="325" y="527"/>
                </a:cubicBezTo>
                <a:cubicBezTo>
                  <a:pt x="322" y="530"/>
                  <a:pt x="314" y="539"/>
                  <a:pt x="312" y="542"/>
                </a:cubicBezTo>
                <a:cubicBezTo>
                  <a:pt x="310" y="545"/>
                  <a:pt x="297" y="560"/>
                  <a:pt x="296" y="561"/>
                </a:cubicBezTo>
                <a:cubicBezTo>
                  <a:pt x="291" y="566"/>
                  <a:pt x="286" y="570"/>
                  <a:pt x="285" y="571"/>
                </a:cubicBezTo>
                <a:cubicBezTo>
                  <a:pt x="285" y="572"/>
                  <a:pt x="284" y="574"/>
                  <a:pt x="284" y="576"/>
                </a:cubicBezTo>
                <a:cubicBezTo>
                  <a:pt x="283" y="583"/>
                  <a:pt x="283" y="588"/>
                  <a:pt x="283" y="590"/>
                </a:cubicBezTo>
                <a:cubicBezTo>
                  <a:pt x="284" y="591"/>
                  <a:pt x="285" y="594"/>
                  <a:pt x="287" y="595"/>
                </a:cubicBezTo>
                <a:cubicBezTo>
                  <a:pt x="292" y="602"/>
                  <a:pt x="294" y="605"/>
                  <a:pt x="294" y="609"/>
                </a:cubicBezTo>
                <a:cubicBezTo>
                  <a:pt x="294" y="632"/>
                  <a:pt x="294" y="632"/>
                  <a:pt x="294" y="632"/>
                </a:cubicBezTo>
                <a:cubicBezTo>
                  <a:pt x="287" y="653"/>
                  <a:pt x="287" y="653"/>
                  <a:pt x="287" y="653"/>
                </a:cubicBezTo>
                <a:cubicBezTo>
                  <a:pt x="114" y="620"/>
                  <a:pt x="114" y="620"/>
                  <a:pt x="114" y="620"/>
                </a:cubicBezTo>
                <a:cubicBezTo>
                  <a:pt x="19" y="600"/>
                  <a:pt x="19" y="600"/>
                  <a:pt x="19" y="600"/>
                </a:cubicBezTo>
                <a:cubicBezTo>
                  <a:pt x="18" y="606"/>
                  <a:pt x="18" y="606"/>
                  <a:pt x="18" y="606"/>
                </a:cubicBezTo>
                <a:cubicBezTo>
                  <a:pt x="17" y="608"/>
                  <a:pt x="8" y="636"/>
                  <a:pt x="6" y="640"/>
                </a:cubicBezTo>
                <a:cubicBezTo>
                  <a:pt x="5" y="643"/>
                  <a:pt x="1" y="657"/>
                  <a:pt x="0" y="663"/>
                </a:cubicBezTo>
                <a:cubicBezTo>
                  <a:pt x="3" y="664"/>
                  <a:pt x="9" y="666"/>
                  <a:pt x="16" y="668"/>
                </a:cubicBezTo>
                <a:cubicBezTo>
                  <a:pt x="64" y="677"/>
                  <a:pt x="64" y="677"/>
                  <a:pt x="64" y="677"/>
                </a:cubicBezTo>
                <a:cubicBezTo>
                  <a:pt x="58" y="742"/>
                  <a:pt x="58" y="742"/>
                  <a:pt x="58" y="742"/>
                </a:cubicBezTo>
                <a:cubicBezTo>
                  <a:pt x="66" y="762"/>
                  <a:pt x="66" y="762"/>
                  <a:pt x="66" y="762"/>
                </a:cubicBezTo>
                <a:cubicBezTo>
                  <a:pt x="68" y="765"/>
                  <a:pt x="74" y="777"/>
                  <a:pt x="74" y="784"/>
                </a:cubicBezTo>
                <a:cubicBezTo>
                  <a:pt x="74" y="789"/>
                  <a:pt x="68" y="806"/>
                  <a:pt x="65" y="812"/>
                </a:cubicBezTo>
                <a:cubicBezTo>
                  <a:pt x="55" y="834"/>
                  <a:pt x="55" y="834"/>
                  <a:pt x="55" y="834"/>
                </a:cubicBezTo>
                <a:cubicBezTo>
                  <a:pt x="60" y="854"/>
                  <a:pt x="60" y="854"/>
                  <a:pt x="60" y="854"/>
                </a:cubicBezTo>
                <a:cubicBezTo>
                  <a:pt x="96" y="891"/>
                  <a:pt x="96" y="891"/>
                  <a:pt x="96" y="891"/>
                </a:cubicBezTo>
                <a:cubicBezTo>
                  <a:pt x="125" y="898"/>
                  <a:pt x="125" y="898"/>
                  <a:pt x="125" y="898"/>
                </a:cubicBezTo>
                <a:cubicBezTo>
                  <a:pt x="168" y="905"/>
                  <a:pt x="168" y="905"/>
                  <a:pt x="168" y="905"/>
                </a:cubicBezTo>
                <a:cubicBezTo>
                  <a:pt x="168" y="945"/>
                  <a:pt x="168" y="945"/>
                  <a:pt x="168" y="945"/>
                </a:cubicBezTo>
                <a:cubicBezTo>
                  <a:pt x="158" y="989"/>
                  <a:pt x="152" y="1017"/>
                  <a:pt x="152" y="1020"/>
                </a:cubicBezTo>
                <a:cubicBezTo>
                  <a:pt x="152" y="1020"/>
                  <a:pt x="152" y="1022"/>
                  <a:pt x="141" y="1076"/>
                </a:cubicBezTo>
                <a:cubicBezTo>
                  <a:pt x="225" y="1093"/>
                  <a:pt x="225" y="1093"/>
                  <a:pt x="225" y="1093"/>
                </a:cubicBezTo>
                <a:cubicBezTo>
                  <a:pt x="518" y="1143"/>
                  <a:pt x="518" y="1143"/>
                  <a:pt x="518" y="1143"/>
                </a:cubicBezTo>
                <a:cubicBezTo>
                  <a:pt x="518" y="1093"/>
                  <a:pt x="518" y="1093"/>
                  <a:pt x="518" y="1093"/>
                </a:cubicBezTo>
                <a:cubicBezTo>
                  <a:pt x="639" y="1095"/>
                  <a:pt x="639" y="1095"/>
                  <a:pt x="639" y="1095"/>
                </a:cubicBezTo>
                <a:cubicBezTo>
                  <a:pt x="639" y="1118"/>
                  <a:pt x="639" y="1118"/>
                  <a:pt x="639" y="1118"/>
                </a:cubicBezTo>
                <a:cubicBezTo>
                  <a:pt x="687" y="1130"/>
                  <a:pt x="687" y="1130"/>
                  <a:pt x="687" y="1130"/>
                </a:cubicBezTo>
                <a:cubicBezTo>
                  <a:pt x="700" y="1166"/>
                  <a:pt x="700" y="1166"/>
                  <a:pt x="700" y="1166"/>
                </a:cubicBezTo>
                <a:cubicBezTo>
                  <a:pt x="782" y="1168"/>
                  <a:pt x="782" y="1168"/>
                  <a:pt x="782" y="1168"/>
                </a:cubicBezTo>
                <a:cubicBezTo>
                  <a:pt x="782" y="1139"/>
                  <a:pt x="782" y="1139"/>
                  <a:pt x="782" y="1139"/>
                </a:cubicBezTo>
                <a:cubicBezTo>
                  <a:pt x="802" y="1142"/>
                  <a:pt x="802" y="1142"/>
                  <a:pt x="802" y="1142"/>
                </a:cubicBezTo>
                <a:cubicBezTo>
                  <a:pt x="817" y="1124"/>
                  <a:pt x="817" y="1124"/>
                  <a:pt x="817" y="1124"/>
                </a:cubicBezTo>
                <a:cubicBezTo>
                  <a:pt x="850" y="1102"/>
                  <a:pt x="850" y="1102"/>
                  <a:pt x="850" y="1102"/>
                </a:cubicBezTo>
                <a:cubicBezTo>
                  <a:pt x="875" y="1127"/>
                  <a:pt x="875" y="1127"/>
                  <a:pt x="875" y="1127"/>
                </a:cubicBezTo>
                <a:cubicBezTo>
                  <a:pt x="931" y="1133"/>
                  <a:pt x="931" y="1133"/>
                  <a:pt x="931" y="1133"/>
                </a:cubicBezTo>
                <a:cubicBezTo>
                  <a:pt x="927" y="1184"/>
                  <a:pt x="927" y="1184"/>
                  <a:pt x="927" y="1184"/>
                </a:cubicBezTo>
                <a:cubicBezTo>
                  <a:pt x="994" y="1184"/>
                  <a:pt x="994" y="1184"/>
                  <a:pt x="994" y="1184"/>
                </a:cubicBezTo>
                <a:cubicBezTo>
                  <a:pt x="994" y="1148"/>
                  <a:pt x="994" y="1148"/>
                  <a:pt x="994" y="1148"/>
                </a:cubicBezTo>
                <a:cubicBezTo>
                  <a:pt x="1038" y="1148"/>
                  <a:pt x="1038" y="1148"/>
                  <a:pt x="1038" y="1148"/>
                </a:cubicBezTo>
                <a:cubicBezTo>
                  <a:pt x="1038" y="1031"/>
                  <a:pt x="1038" y="1031"/>
                  <a:pt x="1038" y="1031"/>
                </a:cubicBezTo>
                <a:cubicBezTo>
                  <a:pt x="1095" y="1031"/>
                  <a:pt x="1095" y="1031"/>
                  <a:pt x="1095" y="1031"/>
                </a:cubicBezTo>
                <a:cubicBezTo>
                  <a:pt x="1095" y="1012"/>
                  <a:pt x="1095" y="1012"/>
                  <a:pt x="1095" y="1012"/>
                </a:cubicBezTo>
                <a:cubicBezTo>
                  <a:pt x="1057" y="1004"/>
                  <a:pt x="1057" y="1004"/>
                  <a:pt x="1057" y="1004"/>
                </a:cubicBezTo>
                <a:cubicBezTo>
                  <a:pt x="1057" y="930"/>
                  <a:pt x="1057" y="930"/>
                  <a:pt x="1057" y="930"/>
                </a:cubicBezTo>
                <a:cubicBezTo>
                  <a:pt x="1013" y="930"/>
                  <a:pt x="1013" y="930"/>
                  <a:pt x="1013" y="930"/>
                </a:cubicBezTo>
                <a:cubicBezTo>
                  <a:pt x="999" y="797"/>
                  <a:pt x="999" y="797"/>
                  <a:pt x="999" y="797"/>
                </a:cubicBezTo>
                <a:cubicBezTo>
                  <a:pt x="1020" y="797"/>
                  <a:pt x="1020" y="797"/>
                  <a:pt x="1020" y="797"/>
                </a:cubicBezTo>
                <a:cubicBezTo>
                  <a:pt x="1020" y="790"/>
                  <a:pt x="1020" y="790"/>
                  <a:pt x="1020" y="790"/>
                </a:cubicBezTo>
                <a:cubicBezTo>
                  <a:pt x="1006" y="779"/>
                  <a:pt x="1006" y="779"/>
                  <a:pt x="1006" y="779"/>
                </a:cubicBezTo>
                <a:cubicBezTo>
                  <a:pt x="1006" y="766"/>
                  <a:pt x="1006" y="766"/>
                  <a:pt x="1006" y="766"/>
                </a:cubicBezTo>
                <a:cubicBezTo>
                  <a:pt x="988" y="767"/>
                  <a:pt x="988" y="767"/>
                  <a:pt x="988" y="767"/>
                </a:cubicBezTo>
                <a:cubicBezTo>
                  <a:pt x="988" y="813"/>
                  <a:pt x="988" y="813"/>
                  <a:pt x="988" y="813"/>
                </a:cubicBezTo>
                <a:cubicBezTo>
                  <a:pt x="935" y="813"/>
                  <a:pt x="935" y="813"/>
                  <a:pt x="935" y="813"/>
                </a:cubicBezTo>
                <a:cubicBezTo>
                  <a:pt x="931" y="813"/>
                  <a:pt x="929" y="812"/>
                  <a:pt x="927" y="809"/>
                </a:cubicBezTo>
                <a:cubicBezTo>
                  <a:pt x="925" y="807"/>
                  <a:pt x="923" y="802"/>
                  <a:pt x="925" y="791"/>
                </a:cubicBezTo>
                <a:cubicBezTo>
                  <a:pt x="908" y="789"/>
                  <a:pt x="890" y="786"/>
                  <a:pt x="883" y="782"/>
                </a:cubicBezTo>
                <a:cubicBezTo>
                  <a:pt x="878" y="779"/>
                  <a:pt x="871" y="775"/>
                  <a:pt x="887" y="682"/>
                </a:cubicBezTo>
                <a:cubicBezTo>
                  <a:pt x="849" y="682"/>
                  <a:pt x="849" y="682"/>
                  <a:pt x="849" y="682"/>
                </a:cubicBezTo>
                <a:cubicBezTo>
                  <a:pt x="855" y="599"/>
                  <a:pt x="855" y="599"/>
                  <a:pt x="855" y="599"/>
                </a:cubicBezTo>
                <a:cubicBezTo>
                  <a:pt x="839" y="599"/>
                  <a:pt x="839" y="599"/>
                  <a:pt x="839" y="599"/>
                </a:cubicBezTo>
                <a:cubicBezTo>
                  <a:pt x="853" y="542"/>
                  <a:pt x="853" y="542"/>
                  <a:pt x="853" y="542"/>
                </a:cubicBezTo>
                <a:cubicBezTo>
                  <a:pt x="853" y="443"/>
                  <a:pt x="853" y="443"/>
                  <a:pt x="853" y="443"/>
                </a:cubicBezTo>
                <a:cubicBezTo>
                  <a:pt x="901" y="443"/>
                  <a:pt x="901" y="443"/>
                  <a:pt x="901" y="443"/>
                </a:cubicBezTo>
                <a:cubicBezTo>
                  <a:pt x="901" y="395"/>
                  <a:pt x="901" y="395"/>
                  <a:pt x="901" y="395"/>
                </a:cubicBezTo>
                <a:cubicBezTo>
                  <a:pt x="919" y="216"/>
                  <a:pt x="919" y="216"/>
                  <a:pt x="919" y="216"/>
                </a:cubicBezTo>
                <a:cubicBezTo>
                  <a:pt x="919" y="205"/>
                  <a:pt x="924" y="131"/>
                  <a:pt x="930" y="83"/>
                </a:cubicBezTo>
                <a:cubicBezTo>
                  <a:pt x="927" y="83"/>
                  <a:pt x="927" y="83"/>
                  <a:pt x="927" y="83"/>
                </a:cubicBezTo>
                <a:cubicBezTo>
                  <a:pt x="562" y="43"/>
                  <a:pt x="562" y="43"/>
                  <a:pt x="562" y="43"/>
                </a:cubicBezTo>
                <a:cubicBezTo>
                  <a:pt x="316" y="4"/>
                  <a:pt x="316" y="4"/>
                  <a:pt x="316" y="4"/>
                </a:cubicBezTo>
                <a:cubicBezTo>
                  <a:pt x="296" y="0"/>
                  <a:pt x="296" y="0"/>
                  <a:pt x="296" y="0"/>
                </a:cubicBezTo>
                <a:cubicBezTo>
                  <a:pt x="291" y="21"/>
                  <a:pt x="291" y="21"/>
                  <a:pt x="291" y="21"/>
                </a:cubicBezTo>
                <a:cubicBezTo>
                  <a:pt x="276" y="26"/>
                  <a:pt x="276" y="26"/>
                  <a:pt x="276" y="26"/>
                </a:cubicBezTo>
                <a:lnTo>
                  <a:pt x="276" y="40"/>
                </a:lnTo>
                <a:close/>
              </a:path>
            </a:pathLst>
          </a:custGeom>
          <a:solidFill>
            <a:srgbClr val="DBC893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B3FF21B1-EBA5-40FA-8352-D8000A29C15A}"/>
              </a:ext>
            </a:extLst>
          </p:cNvPr>
          <p:cNvSpPr>
            <a:spLocks/>
          </p:cNvSpPr>
          <p:nvPr/>
        </p:nvSpPr>
        <p:spPr bwMode="auto">
          <a:xfrm>
            <a:off x="1951085" y="1349540"/>
            <a:ext cx="1163156" cy="1111016"/>
          </a:xfrm>
          <a:custGeom>
            <a:avLst/>
            <a:gdLst>
              <a:gd name="T0" fmla="*/ 740 w 786"/>
              <a:gd name="T1" fmla="*/ 743 h 750"/>
              <a:gd name="T2" fmla="*/ 729 w 786"/>
              <a:gd name="T3" fmla="*/ 709 h 750"/>
              <a:gd name="T4" fmla="*/ 747 w 786"/>
              <a:gd name="T5" fmla="*/ 664 h 750"/>
              <a:gd name="T6" fmla="*/ 774 w 786"/>
              <a:gd name="T7" fmla="*/ 633 h 750"/>
              <a:gd name="T8" fmla="*/ 767 w 786"/>
              <a:gd name="T9" fmla="*/ 595 h 750"/>
              <a:gd name="T10" fmla="*/ 782 w 786"/>
              <a:gd name="T11" fmla="*/ 568 h 750"/>
              <a:gd name="T12" fmla="*/ 778 w 786"/>
              <a:gd name="T13" fmla="*/ 514 h 750"/>
              <a:gd name="T14" fmla="*/ 755 w 786"/>
              <a:gd name="T15" fmla="*/ 472 h 750"/>
              <a:gd name="T16" fmla="*/ 744 w 786"/>
              <a:gd name="T17" fmla="*/ 430 h 750"/>
              <a:gd name="T18" fmla="*/ 710 w 786"/>
              <a:gd name="T19" fmla="*/ 435 h 750"/>
              <a:gd name="T20" fmla="*/ 711 w 786"/>
              <a:gd name="T21" fmla="*/ 386 h 750"/>
              <a:gd name="T22" fmla="*/ 720 w 786"/>
              <a:gd name="T23" fmla="*/ 328 h 750"/>
              <a:gd name="T24" fmla="*/ 687 w 786"/>
              <a:gd name="T25" fmla="*/ 284 h 750"/>
              <a:gd name="T26" fmla="*/ 657 w 786"/>
              <a:gd name="T27" fmla="*/ 210 h 750"/>
              <a:gd name="T28" fmla="*/ 676 w 786"/>
              <a:gd name="T29" fmla="*/ 147 h 750"/>
              <a:gd name="T30" fmla="*/ 704 w 786"/>
              <a:gd name="T31" fmla="*/ 184 h 750"/>
              <a:gd name="T32" fmla="*/ 711 w 786"/>
              <a:gd name="T33" fmla="*/ 169 h 750"/>
              <a:gd name="T34" fmla="*/ 722 w 786"/>
              <a:gd name="T35" fmla="*/ 158 h 750"/>
              <a:gd name="T36" fmla="*/ 742 w 786"/>
              <a:gd name="T37" fmla="*/ 112 h 750"/>
              <a:gd name="T38" fmla="*/ 328 w 786"/>
              <a:gd name="T39" fmla="*/ 18 h 750"/>
              <a:gd name="T40" fmla="*/ 273 w 786"/>
              <a:gd name="T41" fmla="*/ 21 h 750"/>
              <a:gd name="T42" fmla="*/ 282 w 786"/>
              <a:gd name="T43" fmla="*/ 33 h 750"/>
              <a:gd name="T44" fmla="*/ 272 w 786"/>
              <a:gd name="T45" fmla="*/ 39 h 750"/>
              <a:gd name="T46" fmla="*/ 260 w 786"/>
              <a:gd name="T47" fmla="*/ 47 h 750"/>
              <a:gd name="T48" fmla="*/ 260 w 786"/>
              <a:gd name="T49" fmla="*/ 112 h 750"/>
              <a:gd name="T50" fmla="*/ 255 w 786"/>
              <a:gd name="T51" fmla="*/ 102 h 750"/>
              <a:gd name="T52" fmla="*/ 223 w 786"/>
              <a:gd name="T53" fmla="*/ 121 h 750"/>
              <a:gd name="T54" fmla="*/ 218 w 786"/>
              <a:gd name="T55" fmla="*/ 135 h 750"/>
              <a:gd name="T56" fmla="*/ 232 w 786"/>
              <a:gd name="T57" fmla="*/ 98 h 750"/>
              <a:gd name="T58" fmla="*/ 246 w 786"/>
              <a:gd name="T59" fmla="*/ 84 h 750"/>
              <a:gd name="T60" fmla="*/ 219 w 786"/>
              <a:gd name="T61" fmla="*/ 62 h 750"/>
              <a:gd name="T62" fmla="*/ 136 w 786"/>
              <a:gd name="T63" fmla="*/ 23 h 750"/>
              <a:gd name="T64" fmla="*/ 126 w 786"/>
              <a:gd name="T65" fmla="*/ 51 h 750"/>
              <a:gd name="T66" fmla="*/ 134 w 786"/>
              <a:gd name="T67" fmla="*/ 149 h 750"/>
              <a:gd name="T68" fmla="*/ 140 w 786"/>
              <a:gd name="T69" fmla="*/ 156 h 750"/>
              <a:gd name="T70" fmla="*/ 133 w 786"/>
              <a:gd name="T71" fmla="*/ 173 h 750"/>
              <a:gd name="T72" fmla="*/ 141 w 786"/>
              <a:gd name="T73" fmla="*/ 178 h 750"/>
              <a:gd name="T74" fmla="*/ 130 w 786"/>
              <a:gd name="T75" fmla="*/ 201 h 750"/>
              <a:gd name="T76" fmla="*/ 123 w 786"/>
              <a:gd name="T77" fmla="*/ 208 h 750"/>
              <a:gd name="T78" fmla="*/ 180 w 786"/>
              <a:gd name="T79" fmla="*/ 253 h 750"/>
              <a:gd name="T80" fmla="*/ 152 w 786"/>
              <a:gd name="T81" fmla="*/ 232 h 750"/>
              <a:gd name="T82" fmla="*/ 114 w 786"/>
              <a:gd name="T83" fmla="*/ 260 h 750"/>
              <a:gd name="T84" fmla="*/ 110 w 786"/>
              <a:gd name="T85" fmla="*/ 283 h 750"/>
              <a:gd name="T86" fmla="*/ 40 w 786"/>
              <a:gd name="T87" fmla="*/ 456 h 750"/>
              <a:gd name="T88" fmla="*/ 20 w 786"/>
              <a:gd name="T89" fmla="*/ 478 h 750"/>
              <a:gd name="T90" fmla="*/ 329 w 786"/>
              <a:gd name="T91" fmla="*/ 666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86" h="750">
                <a:moveTo>
                  <a:pt x="579" y="720"/>
                </a:moveTo>
                <a:cubicBezTo>
                  <a:pt x="738" y="750"/>
                  <a:pt x="738" y="750"/>
                  <a:pt x="738" y="750"/>
                </a:cubicBezTo>
                <a:cubicBezTo>
                  <a:pt x="740" y="743"/>
                  <a:pt x="740" y="743"/>
                  <a:pt x="740" y="743"/>
                </a:cubicBezTo>
                <a:cubicBezTo>
                  <a:pt x="740" y="725"/>
                  <a:pt x="740" y="725"/>
                  <a:pt x="740" y="725"/>
                </a:cubicBezTo>
                <a:cubicBezTo>
                  <a:pt x="739" y="724"/>
                  <a:pt x="737" y="722"/>
                  <a:pt x="736" y="720"/>
                </a:cubicBezTo>
                <a:cubicBezTo>
                  <a:pt x="732" y="715"/>
                  <a:pt x="730" y="712"/>
                  <a:pt x="729" y="709"/>
                </a:cubicBezTo>
                <a:cubicBezTo>
                  <a:pt x="728" y="706"/>
                  <a:pt x="729" y="701"/>
                  <a:pt x="730" y="689"/>
                </a:cubicBezTo>
                <a:cubicBezTo>
                  <a:pt x="731" y="686"/>
                  <a:pt x="731" y="684"/>
                  <a:pt x="731" y="684"/>
                </a:cubicBezTo>
                <a:cubicBezTo>
                  <a:pt x="731" y="680"/>
                  <a:pt x="732" y="677"/>
                  <a:pt x="747" y="664"/>
                </a:cubicBezTo>
                <a:cubicBezTo>
                  <a:pt x="748" y="664"/>
                  <a:pt x="748" y="663"/>
                  <a:pt x="749" y="662"/>
                </a:cubicBezTo>
                <a:cubicBezTo>
                  <a:pt x="753" y="658"/>
                  <a:pt x="760" y="649"/>
                  <a:pt x="762" y="647"/>
                </a:cubicBezTo>
                <a:cubicBezTo>
                  <a:pt x="763" y="645"/>
                  <a:pt x="769" y="638"/>
                  <a:pt x="774" y="633"/>
                </a:cubicBezTo>
                <a:cubicBezTo>
                  <a:pt x="778" y="624"/>
                  <a:pt x="781" y="618"/>
                  <a:pt x="781" y="616"/>
                </a:cubicBezTo>
                <a:cubicBezTo>
                  <a:pt x="781" y="605"/>
                  <a:pt x="781" y="605"/>
                  <a:pt x="781" y="605"/>
                </a:cubicBezTo>
                <a:cubicBezTo>
                  <a:pt x="767" y="595"/>
                  <a:pt x="767" y="595"/>
                  <a:pt x="767" y="595"/>
                </a:cubicBezTo>
                <a:cubicBezTo>
                  <a:pt x="767" y="592"/>
                  <a:pt x="767" y="592"/>
                  <a:pt x="767" y="592"/>
                </a:cubicBezTo>
                <a:cubicBezTo>
                  <a:pt x="768" y="588"/>
                  <a:pt x="768" y="581"/>
                  <a:pt x="768" y="579"/>
                </a:cubicBezTo>
                <a:cubicBezTo>
                  <a:pt x="768" y="572"/>
                  <a:pt x="774" y="569"/>
                  <a:pt x="782" y="568"/>
                </a:cubicBezTo>
                <a:cubicBezTo>
                  <a:pt x="786" y="556"/>
                  <a:pt x="786" y="556"/>
                  <a:pt x="786" y="556"/>
                </a:cubicBezTo>
                <a:cubicBezTo>
                  <a:pt x="778" y="528"/>
                  <a:pt x="778" y="528"/>
                  <a:pt x="778" y="528"/>
                </a:cubicBezTo>
                <a:cubicBezTo>
                  <a:pt x="778" y="514"/>
                  <a:pt x="778" y="514"/>
                  <a:pt x="778" y="514"/>
                </a:cubicBezTo>
                <a:cubicBezTo>
                  <a:pt x="768" y="514"/>
                  <a:pt x="768" y="514"/>
                  <a:pt x="768" y="514"/>
                </a:cubicBezTo>
                <a:cubicBezTo>
                  <a:pt x="755" y="494"/>
                  <a:pt x="755" y="494"/>
                  <a:pt x="755" y="494"/>
                </a:cubicBezTo>
                <a:cubicBezTo>
                  <a:pt x="755" y="472"/>
                  <a:pt x="755" y="472"/>
                  <a:pt x="755" y="472"/>
                </a:cubicBezTo>
                <a:cubicBezTo>
                  <a:pt x="748" y="461"/>
                  <a:pt x="748" y="461"/>
                  <a:pt x="748" y="461"/>
                </a:cubicBezTo>
                <a:cubicBezTo>
                  <a:pt x="744" y="444"/>
                  <a:pt x="744" y="444"/>
                  <a:pt x="744" y="444"/>
                </a:cubicBezTo>
                <a:cubicBezTo>
                  <a:pt x="744" y="430"/>
                  <a:pt x="744" y="430"/>
                  <a:pt x="744" y="430"/>
                </a:cubicBezTo>
                <a:cubicBezTo>
                  <a:pt x="743" y="431"/>
                  <a:pt x="743" y="431"/>
                  <a:pt x="743" y="431"/>
                </a:cubicBezTo>
                <a:cubicBezTo>
                  <a:pt x="726" y="446"/>
                  <a:pt x="726" y="446"/>
                  <a:pt x="726" y="446"/>
                </a:cubicBezTo>
                <a:cubicBezTo>
                  <a:pt x="710" y="435"/>
                  <a:pt x="710" y="435"/>
                  <a:pt x="710" y="435"/>
                </a:cubicBezTo>
                <a:cubicBezTo>
                  <a:pt x="695" y="411"/>
                  <a:pt x="695" y="411"/>
                  <a:pt x="695" y="411"/>
                </a:cubicBezTo>
                <a:cubicBezTo>
                  <a:pt x="703" y="396"/>
                  <a:pt x="703" y="396"/>
                  <a:pt x="703" y="396"/>
                </a:cubicBezTo>
                <a:cubicBezTo>
                  <a:pt x="711" y="386"/>
                  <a:pt x="711" y="386"/>
                  <a:pt x="711" y="386"/>
                </a:cubicBezTo>
                <a:cubicBezTo>
                  <a:pt x="711" y="370"/>
                  <a:pt x="711" y="370"/>
                  <a:pt x="711" y="370"/>
                </a:cubicBezTo>
                <a:cubicBezTo>
                  <a:pt x="720" y="330"/>
                  <a:pt x="720" y="330"/>
                  <a:pt x="720" y="330"/>
                </a:cubicBezTo>
                <a:cubicBezTo>
                  <a:pt x="720" y="328"/>
                  <a:pt x="720" y="328"/>
                  <a:pt x="720" y="328"/>
                </a:cubicBezTo>
                <a:cubicBezTo>
                  <a:pt x="698" y="317"/>
                  <a:pt x="698" y="317"/>
                  <a:pt x="698" y="317"/>
                </a:cubicBezTo>
                <a:cubicBezTo>
                  <a:pt x="697" y="315"/>
                  <a:pt x="697" y="315"/>
                  <a:pt x="697" y="315"/>
                </a:cubicBezTo>
                <a:cubicBezTo>
                  <a:pt x="687" y="289"/>
                  <a:pt x="687" y="285"/>
                  <a:pt x="687" y="284"/>
                </a:cubicBezTo>
                <a:cubicBezTo>
                  <a:pt x="687" y="282"/>
                  <a:pt x="682" y="271"/>
                  <a:pt x="676" y="258"/>
                </a:cubicBezTo>
                <a:cubicBezTo>
                  <a:pt x="660" y="240"/>
                  <a:pt x="660" y="240"/>
                  <a:pt x="660" y="240"/>
                </a:cubicBezTo>
                <a:cubicBezTo>
                  <a:pt x="657" y="210"/>
                  <a:pt x="657" y="210"/>
                  <a:pt x="657" y="210"/>
                </a:cubicBezTo>
                <a:cubicBezTo>
                  <a:pt x="648" y="195"/>
                  <a:pt x="648" y="195"/>
                  <a:pt x="648" y="195"/>
                </a:cubicBezTo>
                <a:cubicBezTo>
                  <a:pt x="648" y="155"/>
                  <a:pt x="648" y="155"/>
                  <a:pt x="648" y="155"/>
                </a:cubicBezTo>
                <a:cubicBezTo>
                  <a:pt x="676" y="147"/>
                  <a:pt x="676" y="147"/>
                  <a:pt x="676" y="147"/>
                </a:cubicBezTo>
                <a:cubicBezTo>
                  <a:pt x="682" y="184"/>
                  <a:pt x="682" y="184"/>
                  <a:pt x="682" y="184"/>
                </a:cubicBezTo>
                <a:cubicBezTo>
                  <a:pt x="690" y="189"/>
                  <a:pt x="690" y="189"/>
                  <a:pt x="690" y="189"/>
                </a:cubicBezTo>
                <a:cubicBezTo>
                  <a:pt x="697" y="187"/>
                  <a:pt x="703" y="185"/>
                  <a:pt x="704" y="184"/>
                </a:cubicBezTo>
                <a:cubicBezTo>
                  <a:pt x="705" y="183"/>
                  <a:pt x="706" y="179"/>
                  <a:pt x="706" y="177"/>
                </a:cubicBezTo>
                <a:cubicBezTo>
                  <a:pt x="706" y="171"/>
                  <a:pt x="706" y="171"/>
                  <a:pt x="706" y="171"/>
                </a:cubicBezTo>
                <a:cubicBezTo>
                  <a:pt x="711" y="169"/>
                  <a:pt x="711" y="169"/>
                  <a:pt x="711" y="169"/>
                </a:cubicBezTo>
                <a:cubicBezTo>
                  <a:pt x="712" y="169"/>
                  <a:pt x="719" y="167"/>
                  <a:pt x="724" y="165"/>
                </a:cubicBezTo>
                <a:cubicBezTo>
                  <a:pt x="724" y="164"/>
                  <a:pt x="723" y="162"/>
                  <a:pt x="723" y="160"/>
                </a:cubicBezTo>
                <a:cubicBezTo>
                  <a:pt x="722" y="158"/>
                  <a:pt x="722" y="158"/>
                  <a:pt x="722" y="158"/>
                </a:cubicBezTo>
                <a:cubicBezTo>
                  <a:pt x="722" y="129"/>
                  <a:pt x="722" y="129"/>
                  <a:pt x="722" y="129"/>
                </a:cubicBezTo>
                <a:cubicBezTo>
                  <a:pt x="740" y="124"/>
                  <a:pt x="740" y="124"/>
                  <a:pt x="740" y="124"/>
                </a:cubicBezTo>
                <a:cubicBezTo>
                  <a:pt x="742" y="112"/>
                  <a:pt x="742" y="112"/>
                  <a:pt x="742" y="112"/>
                </a:cubicBezTo>
                <a:cubicBezTo>
                  <a:pt x="658" y="96"/>
                  <a:pt x="658" y="96"/>
                  <a:pt x="658" y="96"/>
                </a:cubicBezTo>
                <a:cubicBezTo>
                  <a:pt x="600" y="84"/>
                  <a:pt x="600" y="84"/>
                  <a:pt x="600" y="84"/>
                </a:cubicBezTo>
                <a:cubicBezTo>
                  <a:pt x="328" y="18"/>
                  <a:pt x="328" y="18"/>
                  <a:pt x="328" y="18"/>
                </a:cubicBezTo>
                <a:cubicBezTo>
                  <a:pt x="260" y="0"/>
                  <a:pt x="260" y="0"/>
                  <a:pt x="260" y="0"/>
                </a:cubicBezTo>
                <a:cubicBezTo>
                  <a:pt x="265" y="19"/>
                  <a:pt x="265" y="19"/>
                  <a:pt x="265" y="19"/>
                </a:cubicBezTo>
                <a:cubicBezTo>
                  <a:pt x="273" y="21"/>
                  <a:pt x="273" y="21"/>
                  <a:pt x="273" y="21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284" y="32"/>
                  <a:pt x="284" y="32"/>
                  <a:pt x="284" y="32"/>
                </a:cubicBezTo>
                <a:cubicBezTo>
                  <a:pt x="282" y="33"/>
                  <a:pt x="282" y="33"/>
                  <a:pt x="282" y="33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75" y="30"/>
                  <a:pt x="275" y="30"/>
                  <a:pt x="275" y="30"/>
                </a:cubicBezTo>
                <a:cubicBezTo>
                  <a:pt x="272" y="39"/>
                  <a:pt x="272" y="39"/>
                  <a:pt x="272" y="39"/>
                </a:cubicBezTo>
                <a:cubicBezTo>
                  <a:pt x="265" y="45"/>
                  <a:pt x="265" y="45"/>
                  <a:pt x="265" y="45"/>
                </a:cubicBezTo>
                <a:cubicBezTo>
                  <a:pt x="260" y="46"/>
                  <a:pt x="260" y="46"/>
                  <a:pt x="260" y="46"/>
                </a:cubicBezTo>
                <a:cubicBezTo>
                  <a:pt x="260" y="47"/>
                  <a:pt x="260" y="47"/>
                  <a:pt x="260" y="47"/>
                </a:cubicBezTo>
                <a:cubicBezTo>
                  <a:pt x="269" y="59"/>
                  <a:pt x="269" y="59"/>
                  <a:pt x="269" y="59"/>
                </a:cubicBezTo>
                <a:cubicBezTo>
                  <a:pt x="271" y="81"/>
                  <a:pt x="271" y="81"/>
                  <a:pt x="271" y="81"/>
                </a:cubicBezTo>
                <a:cubicBezTo>
                  <a:pt x="260" y="112"/>
                  <a:pt x="260" y="112"/>
                  <a:pt x="260" y="112"/>
                </a:cubicBezTo>
                <a:cubicBezTo>
                  <a:pt x="259" y="112"/>
                  <a:pt x="259" y="112"/>
                  <a:pt x="259" y="112"/>
                </a:cubicBezTo>
                <a:cubicBezTo>
                  <a:pt x="258" y="103"/>
                  <a:pt x="258" y="103"/>
                  <a:pt x="258" y="103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8" y="102"/>
                  <a:pt x="248" y="102"/>
                  <a:pt x="248" y="102"/>
                </a:cubicBezTo>
                <a:cubicBezTo>
                  <a:pt x="235" y="116"/>
                  <a:pt x="235" y="116"/>
                  <a:pt x="235" y="116"/>
                </a:cubicBezTo>
                <a:cubicBezTo>
                  <a:pt x="223" y="121"/>
                  <a:pt x="223" y="121"/>
                  <a:pt x="223" y="121"/>
                </a:cubicBezTo>
                <a:cubicBezTo>
                  <a:pt x="218" y="126"/>
                  <a:pt x="218" y="126"/>
                  <a:pt x="218" y="126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18" y="135"/>
                  <a:pt x="218" y="135"/>
                  <a:pt x="218" y="135"/>
                </a:cubicBezTo>
                <a:cubicBezTo>
                  <a:pt x="209" y="133"/>
                  <a:pt x="209" y="133"/>
                  <a:pt x="209" y="133"/>
                </a:cubicBezTo>
                <a:cubicBezTo>
                  <a:pt x="212" y="120"/>
                  <a:pt x="212" y="120"/>
                  <a:pt x="212" y="120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9" y="96"/>
                  <a:pt x="239" y="96"/>
                  <a:pt x="239" y="96"/>
                </a:cubicBezTo>
                <a:cubicBezTo>
                  <a:pt x="241" y="94"/>
                  <a:pt x="241" y="94"/>
                  <a:pt x="241" y="94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32" y="73"/>
                  <a:pt x="232" y="73"/>
                  <a:pt x="232" y="73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03" y="59"/>
                  <a:pt x="203" y="59"/>
                  <a:pt x="203" y="59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34" y="74"/>
                  <a:pt x="134" y="74"/>
                  <a:pt x="134" y="74"/>
                </a:cubicBezTo>
                <a:cubicBezTo>
                  <a:pt x="133" y="147"/>
                  <a:pt x="133" y="147"/>
                  <a:pt x="133" y="147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41" y="143"/>
                  <a:pt x="141" y="143"/>
                  <a:pt x="141" y="143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0" y="156"/>
                  <a:pt x="140" y="156"/>
                  <a:pt x="140" y="156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41" y="175"/>
                  <a:pt x="141" y="175"/>
                  <a:pt x="141" y="175"/>
                </a:cubicBezTo>
                <a:cubicBezTo>
                  <a:pt x="141" y="178"/>
                  <a:pt x="141" y="178"/>
                  <a:pt x="141" y="178"/>
                </a:cubicBezTo>
                <a:cubicBezTo>
                  <a:pt x="136" y="199"/>
                  <a:pt x="136" y="199"/>
                  <a:pt x="136" y="199"/>
                </a:cubicBezTo>
                <a:cubicBezTo>
                  <a:pt x="133" y="202"/>
                  <a:pt x="133" y="202"/>
                  <a:pt x="133" y="202"/>
                </a:cubicBezTo>
                <a:cubicBezTo>
                  <a:pt x="130" y="201"/>
                  <a:pt x="130" y="201"/>
                  <a:pt x="130" y="201"/>
                </a:cubicBezTo>
                <a:cubicBezTo>
                  <a:pt x="133" y="188"/>
                  <a:pt x="133" y="188"/>
                  <a:pt x="133" y="188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3" y="208"/>
                  <a:pt x="123" y="208"/>
                  <a:pt x="123" y="208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54" y="222"/>
                  <a:pt x="154" y="222"/>
                  <a:pt x="154" y="222"/>
                </a:cubicBezTo>
                <a:cubicBezTo>
                  <a:pt x="180" y="253"/>
                  <a:pt x="180" y="253"/>
                  <a:pt x="180" y="253"/>
                </a:cubicBezTo>
                <a:cubicBezTo>
                  <a:pt x="165" y="237"/>
                  <a:pt x="165" y="237"/>
                  <a:pt x="165" y="237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29" y="228"/>
                  <a:pt x="129" y="228"/>
                  <a:pt x="129" y="228"/>
                </a:cubicBezTo>
                <a:cubicBezTo>
                  <a:pt x="125" y="230"/>
                  <a:pt x="125" y="230"/>
                  <a:pt x="125" y="230"/>
                </a:cubicBezTo>
                <a:cubicBezTo>
                  <a:pt x="114" y="260"/>
                  <a:pt x="114" y="260"/>
                  <a:pt x="114" y="260"/>
                </a:cubicBezTo>
                <a:cubicBezTo>
                  <a:pt x="116" y="264"/>
                  <a:pt x="116" y="264"/>
                  <a:pt x="116" y="264"/>
                </a:cubicBezTo>
                <a:cubicBezTo>
                  <a:pt x="112" y="270"/>
                  <a:pt x="112" y="270"/>
                  <a:pt x="112" y="270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03" y="292"/>
                  <a:pt x="103" y="292"/>
                  <a:pt x="103" y="292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40" y="456"/>
                  <a:pt x="40" y="456"/>
                  <a:pt x="40" y="456"/>
                </a:cubicBezTo>
                <a:cubicBezTo>
                  <a:pt x="39" y="465"/>
                  <a:pt x="39" y="465"/>
                  <a:pt x="39" y="465"/>
                </a:cubicBezTo>
                <a:cubicBezTo>
                  <a:pt x="30" y="468"/>
                  <a:pt x="30" y="468"/>
                  <a:pt x="30" y="468"/>
                </a:cubicBezTo>
                <a:cubicBezTo>
                  <a:pt x="20" y="478"/>
                  <a:pt x="20" y="478"/>
                  <a:pt x="20" y="478"/>
                </a:cubicBezTo>
                <a:cubicBezTo>
                  <a:pt x="5" y="508"/>
                  <a:pt x="5" y="508"/>
                  <a:pt x="5" y="508"/>
                </a:cubicBezTo>
                <a:cubicBezTo>
                  <a:pt x="0" y="569"/>
                  <a:pt x="0" y="569"/>
                  <a:pt x="0" y="569"/>
                </a:cubicBezTo>
                <a:cubicBezTo>
                  <a:pt x="329" y="666"/>
                  <a:pt x="329" y="666"/>
                  <a:pt x="329" y="666"/>
                </a:cubicBezTo>
                <a:lnTo>
                  <a:pt x="579" y="720"/>
                </a:lnTo>
                <a:close/>
              </a:path>
            </a:pathLst>
          </a:custGeom>
          <a:solidFill>
            <a:srgbClr val="CFE3A6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Freeform 30">
            <a:extLst>
              <a:ext uri="{FF2B5EF4-FFF2-40B4-BE49-F238E27FC236}">
                <a16:creationId xmlns:a16="http://schemas.microsoft.com/office/drawing/2014/main" id="{4AECBB2B-F1F9-4A3F-8DFF-05383AE5EBEF}"/>
              </a:ext>
            </a:extLst>
          </p:cNvPr>
          <p:cNvSpPr>
            <a:spLocks/>
          </p:cNvSpPr>
          <p:nvPr/>
        </p:nvSpPr>
        <p:spPr bwMode="auto">
          <a:xfrm>
            <a:off x="4222850" y="3308457"/>
            <a:ext cx="698696" cy="453230"/>
          </a:xfrm>
          <a:custGeom>
            <a:avLst/>
            <a:gdLst>
              <a:gd name="T0" fmla="*/ 456 w 472"/>
              <a:gd name="T1" fmla="*/ 16 h 306"/>
              <a:gd name="T2" fmla="*/ 456 w 472"/>
              <a:gd name="T3" fmla="*/ 0 h 306"/>
              <a:gd name="T4" fmla="*/ 0 w 472"/>
              <a:gd name="T5" fmla="*/ 0 h 306"/>
              <a:gd name="T6" fmla="*/ 0 w 472"/>
              <a:gd name="T7" fmla="*/ 27 h 306"/>
              <a:gd name="T8" fmla="*/ 10 w 472"/>
              <a:gd name="T9" fmla="*/ 27 h 306"/>
              <a:gd name="T10" fmla="*/ 71 w 472"/>
              <a:gd name="T11" fmla="*/ 38 h 306"/>
              <a:gd name="T12" fmla="*/ 74 w 472"/>
              <a:gd name="T13" fmla="*/ 58 h 306"/>
              <a:gd name="T14" fmla="*/ 73 w 472"/>
              <a:gd name="T15" fmla="*/ 130 h 306"/>
              <a:gd name="T16" fmla="*/ 74 w 472"/>
              <a:gd name="T17" fmla="*/ 189 h 306"/>
              <a:gd name="T18" fmla="*/ 74 w 472"/>
              <a:gd name="T19" fmla="*/ 217 h 306"/>
              <a:gd name="T20" fmla="*/ 119 w 472"/>
              <a:gd name="T21" fmla="*/ 237 h 306"/>
              <a:gd name="T22" fmla="*/ 117 w 472"/>
              <a:gd name="T23" fmla="*/ 244 h 306"/>
              <a:gd name="T24" fmla="*/ 110 w 472"/>
              <a:gd name="T25" fmla="*/ 269 h 306"/>
              <a:gd name="T26" fmla="*/ 166 w 472"/>
              <a:gd name="T27" fmla="*/ 273 h 306"/>
              <a:gd name="T28" fmla="*/ 173 w 472"/>
              <a:gd name="T29" fmla="*/ 266 h 306"/>
              <a:gd name="T30" fmla="*/ 186 w 472"/>
              <a:gd name="T31" fmla="*/ 259 h 306"/>
              <a:gd name="T32" fmla="*/ 191 w 472"/>
              <a:gd name="T33" fmla="*/ 263 h 306"/>
              <a:gd name="T34" fmla="*/ 215 w 472"/>
              <a:gd name="T35" fmla="*/ 276 h 306"/>
              <a:gd name="T36" fmla="*/ 221 w 472"/>
              <a:gd name="T37" fmla="*/ 281 h 306"/>
              <a:gd name="T38" fmla="*/ 223 w 472"/>
              <a:gd name="T39" fmla="*/ 279 h 306"/>
              <a:gd name="T40" fmla="*/ 238 w 472"/>
              <a:gd name="T41" fmla="*/ 271 h 306"/>
              <a:gd name="T42" fmla="*/ 262 w 472"/>
              <a:gd name="T43" fmla="*/ 285 h 306"/>
              <a:gd name="T44" fmla="*/ 279 w 472"/>
              <a:gd name="T45" fmla="*/ 296 h 306"/>
              <a:gd name="T46" fmla="*/ 278 w 472"/>
              <a:gd name="T47" fmla="*/ 291 h 306"/>
              <a:gd name="T48" fmla="*/ 276 w 472"/>
              <a:gd name="T49" fmla="*/ 270 h 306"/>
              <a:gd name="T50" fmla="*/ 284 w 472"/>
              <a:gd name="T51" fmla="*/ 258 h 306"/>
              <a:gd name="T52" fmla="*/ 310 w 472"/>
              <a:gd name="T53" fmla="*/ 256 h 306"/>
              <a:gd name="T54" fmla="*/ 383 w 472"/>
              <a:gd name="T55" fmla="*/ 264 h 306"/>
              <a:gd name="T56" fmla="*/ 402 w 472"/>
              <a:gd name="T57" fmla="*/ 279 h 306"/>
              <a:gd name="T58" fmla="*/ 436 w 472"/>
              <a:gd name="T59" fmla="*/ 279 h 306"/>
              <a:gd name="T60" fmla="*/ 464 w 472"/>
              <a:gd name="T61" fmla="*/ 306 h 306"/>
              <a:gd name="T62" fmla="*/ 472 w 472"/>
              <a:gd name="T63" fmla="*/ 303 h 306"/>
              <a:gd name="T64" fmla="*/ 472 w 472"/>
              <a:gd name="T65" fmla="*/ 115 h 306"/>
              <a:gd name="T66" fmla="*/ 458 w 472"/>
              <a:gd name="T67" fmla="*/ 117 h 306"/>
              <a:gd name="T68" fmla="*/ 449 w 472"/>
              <a:gd name="T69" fmla="*/ 112 h 306"/>
              <a:gd name="T70" fmla="*/ 448 w 472"/>
              <a:gd name="T71" fmla="*/ 71 h 306"/>
              <a:gd name="T72" fmla="*/ 428 w 472"/>
              <a:gd name="T73" fmla="*/ 71 h 306"/>
              <a:gd name="T74" fmla="*/ 428 w 472"/>
              <a:gd name="T75" fmla="*/ 16 h 306"/>
              <a:gd name="T76" fmla="*/ 456 w 472"/>
              <a:gd name="T77" fmla="*/ 1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2" h="306">
                <a:moveTo>
                  <a:pt x="456" y="16"/>
                </a:moveTo>
                <a:cubicBezTo>
                  <a:pt x="456" y="0"/>
                  <a:pt x="456" y="0"/>
                  <a:pt x="4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"/>
                  <a:pt x="0" y="27"/>
                  <a:pt x="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71" y="38"/>
                  <a:pt x="71" y="38"/>
                  <a:pt x="71" y="38"/>
                </a:cubicBezTo>
                <a:cubicBezTo>
                  <a:pt x="74" y="58"/>
                  <a:pt x="74" y="58"/>
                  <a:pt x="74" y="58"/>
                </a:cubicBezTo>
                <a:cubicBezTo>
                  <a:pt x="72" y="93"/>
                  <a:pt x="71" y="125"/>
                  <a:pt x="73" y="130"/>
                </a:cubicBezTo>
                <a:cubicBezTo>
                  <a:pt x="78" y="140"/>
                  <a:pt x="75" y="178"/>
                  <a:pt x="74" y="189"/>
                </a:cubicBezTo>
                <a:cubicBezTo>
                  <a:pt x="74" y="217"/>
                  <a:pt x="74" y="217"/>
                  <a:pt x="74" y="217"/>
                </a:cubicBezTo>
                <a:cubicBezTo>
                  <a:pt x="119" y="237"/>
                  <a:pt x="119" y="237"/>
                  <a:pt x="119" y="237"/>
                </a:cubicBezTo>
                <a:cubicBezTo>
                  <a:pt x="117" y="244"/>
                  <a:pt x="117" y="244"/>
                  <a:pt x="117" y="244"/>
                </a:cubicBezTo>
                <a:cubicBezTo>
                  <a:pt x="115" y="251"/>
                  <a:pt x="112" y="262"/>
                  <a:pt x="110" y="269"/>
                </a:cubicBezTo>
                <a:cubicBezTo>
                  <a:pt x="119" y="270"/>
                  <a:pt x="140" y="272"/>
                  <a:pt x="166" y="273"/>
                </a:cubicBezTo>
                <a:cubicBezTo>
                  <a:pt x="173" y="266"/>
                  <a:pt x="173" y="266"/>
                  <a:pt x="173" y="266"/>
                </a:cubicBezTo>
                <a:cubicBezTo>
                  <a:pt x="179" y="260"/>
                  <a:pt x="181" y="258"/>
                  <a:pt x="186" y="259"/>
                </a:cubicBezTo>
                <a:cubicBezTo>
                  <a:pt x="187" y="260"/>
                  <a:pt x="190" y="261"/>
                  <a:pt x="191" y="263"/>
                </a:cubicBezTo>
                <a:cubicBezTo>
                  <a:pt x="202" y="263"/>
                  <a:pt x="209" y="271"/>
                  <a:pt x="215" y="276"/>
                </a:cubicBezTo>
                <a:cubicBezTo>
                  <a:pt x="217" y="278"/>
                  <a:pt x="219" y="280"/>
                  <a:pt x="221" y="281"/>
                </a:cubicBezTo>
                <a:cubicBezTo>
                  <a:pt x="222" y="281"/>
                  <a:pt x="222" y="280"/>
                  <a:pt x="223" y="279"/>
                </a:cubicBezTo>
                <a:cubicBezTo>
                  <a:pt x="227" y="276"/>
                  <a:pt x="231" y="271"/>
                  <a:pt x="238" y="271"/>
                </a:cubicBezTo>
                <a:cubicBezTo>
                  <a:pt x="244" y="271"/>
                  <a:pt x="250" y="276"/>
                  <a:pt x="262" y="285"/>
                </a:cubicBezTo>
                <a:cubicBezTo>
                  <a:pt x="266" y="287"/>
                  <a:pt x="274" y="293"/>
                  <a:pt x="279" y="296"/>
                </a:cubicBezTo>
                <a:cubicBezTo>
                  <a:pt x="278" y="294"/>
                  <a:pt x="278" y="292"/>
                  <a:pt x="278" y="291"/>
                </a:cubicBezTo>
                <a:cubicBezTo>
                  <a:pt x="276" y="285"/>
                  <a:pt x="275" y="278"/>
                  <a:pt x="276" y="270"/>
                </a:cubicBezTo>
                <a:cubicBezTo>
                  <a:pt x="277" y="265"/>
                  <a:pt x="279" y="261"/>
                  <a:pt x="284" y="258"/>
                </a:cubicBezTo>
                <a:cubicBezTo>
                  <a:pt x="293" y="252"/>
                  <a:pt x="307" y="255"/>
                  <a:pt x="310" y="256"/>
                </a:cubicBezTo>
                <a:cubicBezTo>
                  <a:pt x="310" y="255"/>
                  <a:pt x="376" y="261"/>
                  <a:pt x="383" y="264"/>
                </a:cubicBezTo>
                <a:cubicBezTo>
                  <a:pt x="389" y="266"/>
                  <a:pt x="397" y="274"/>
                  <a:pt x="402" y="279"/>
                </a:cubicBezTo>
                <a:cubicBezTo>
                  <a:pt x="436" y="279"/>
                  <a:pt x="436" y="279"/>
                  <a:pt x="436" y="279"/>
                </a:cubicBezTo>
                <a:cubicBezTo>
                  <a:pt x="464" y="306"/>
                  <a:pt x="464" y="306"/>
                  <a:pt x="464" y="306"/>
                </a:cubicBezTo>
                <a:cubicBezTo>
                  <a:pt x="472" y="303"/>
                  <a:pt x="472" y="303"/>
                  <a:pt x="472" y="303"/>
                </a:cubicBezTo>
                <a:cubicBezTo>
                  <a:pt x="472" y="115"/>
                  <a:pt x="472" y="115"/>
                  <a:pt x="472" y="115"/>
                </a:cubicBezTo>
                <a:cubicBezTo>
                  <a:pt x="468" y="116"/>
                  <a:pt x="464" y="117"/>
                  <a:pt x="458" y="117"/>
                </a:cubicBezTo>
                <a:cubicBezTo>
                  <a:pt x="454" y="117"/>
                  <a:pt x="451" y="115"/>
                  <a:pt x="449" y="112"/>
                </a:cubicBezTo>
                <a:cubicBezTo>
                  <a:pt x="444" y="106"/>
                  <a:pt x="444" y="92"/>
                  <a:pt x="448" y="71"/>
                </a:cubicBezTo>
                <a:cubicBezTo>
                  <a:pt x="428" y="71"/>
                  <a:pt x="428" y="71"/>
                  <a:pt x="428" y="71"/>
                </a:cubicBezTo>
                <a:cubicBezTo>
                  <a:pt x="428" y="16"/>
                  <a:pt x="428" y="16"/>
                  <a:pt x="428" y="16"/>
                </a:cubicBezTo>
                <a:lnTo>
                  <a:pt x="456" y="16"/>
                </a:lnTo>
                <a:close/>
              </a:path>
            </a:pathLst>
          </a:custGeom>
          <a:solidFill>
            <a:srgbClr val="DBC893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Freeform 40">
            <a:extLst>
              <a:ext uri="{FF2B5EF4-FFF2-40B4-BE49-F238E27FC236}">
                <a16:creationId xmlns:a16="http://schemas.microsoft.com/office/drawing/2014/main" id="{06684F1E-693B-4A52-B3D3-1BB0B8864057}"/>
              </a:ext>
            </a:extLst>
          </p:cNvPr>
          <p:cNvSpPr>
            <a:spLocks/>
          </p:cNvSpPr>
          <p:nvPr/>
        </p:nvSpPr>
        <p:spPr bwMode="auto">
          <a:xfrm>
            <a:off x="2023281" y="2861644"/>
            <a:ext cx="1964532" cy="1132674"/>
          </a:xfrm>
          <a:custGeom>
            <a:avLst/>
            <a:gdLst>
              <a:gd name="T0" fmla="*/ 1072 w 1327"/>
              <a:gd name="T1" fmla="*/ 622 h 765"/>
              <a:gd name="T2" fmla="*/ 1248 w 1327"/>
              <a:gd name="T3" fmla="*/ 731 h 765"/>
              <a:gd name="T4" fmla="*/ 1267 w 1327"/>
              <a:gd name="T5" fmla="*/ 617 h 765"/>
              <a:gd name="T6" fmla="*/ 1252 w 1327"/>
              <a:gd name="T7" fmla="*/ 584 h 765"/>
              <a:gd name="T8" fmla="*/ 1238 w 1327"/>
              <a:gd name="T9" fmla="*/ 540 h 765"/>
              <a:gd name="T10" fmla="*/ 1259 w 1327"/>
              <a:gd name="T11" fmla="*/ 469 h 765"/>
              <a:gd name="T12" fmla="*/ 1296 w 1327"/>
              <a:gd name="T13" fmla="*/ 449 h 765"/>
              <a:gd name="T14" fmla="*/ 1322 w 1327"/>
              <a:gd name="T15" fmla="*/ 423 h 765"/>
              <a:gd name="T16" fmla="*/ 1323 w 1327"/>
              <a:gd name="T17" fmla="*/ 294 h 765"/>
              <a:gd name="T18" fmla="*/ 1327 w 1327"/>
              <a:gd name="T19" fmla="*/ 241 h 765"/>
              <a:gd name="T20" fmla="*/ 1261 w 1327"/>
              <a:gd name="T21" fmla="*/ 217 h 765"/>
              <a:gd name="T22" fmla="*/ 1222 w 1327"/>
              <a:gd name="T23" fmla="*/ 253 h 765"/>
              <a:gd name="T24" fmla="*/ 1211 w 1327"/>
              <a:gd name="T25" fmla="*/ 278 h 765"/>
              <a:gd name="T26" fmla="*/ 1088 w 1327"/>
              <a:gd name="T27" fmla="*/ 237 h 765"/>
              <a:gd name="T28" fmla="*/ 1036 w 1327"/>
              <a:gd name="T29" fmla="*/ 205 h 765"/>
              <a:gd name="T30" fmla="*/ 947 w 1327"/>
              <a:gd name="T31" fmla="*/ 256 h 765"/>
              <a:gd name="T32" fmla="*/ 550 w 1327"/>
              <a:gd name="T33" fmla="*/ 186 h 765"/>
              <a:gd name="T34" fmla="*/ 542 w 1327"/>
              <a:gd name="T35" fmla="*/ 247 h 765"/>
              <a:gd name="T36" fmla="*/ 505 w 1327"/>
              <a:gd name="T37" fmla="*/ 260 h 765"/>
              <a:gd name="T38" fmla="*/ 481 w 1327"/>
              <a:gd name="T39" fmla="*/ 264 h 765"/>
              <a:gd name="T40" fmla="*/ 474 w 1327"/>
              <a:gd name="T41" fmla="*/ 354 h 765"/>
              <a:gd name="T42" fmla="*/ 465 w 1327"/>
              <a:gd name="T43" fmla="*/ 351 h 765"/>
              <a:gd name="T44" fmla="*/ 224 w 1327"/>
              <a:gd name="T45" fmla="*/ 4 h 765"/>
              <a:gd name="T46" fmla="*/ 180 w 1327"/>
              <a:gd name="T47" fmla="*/ 33 h 765"/>
              <a:gd name="T48" fmla="*/ 193 w 1327"/>
              <a:gd name="T49" fmla="*/ 54 h 765"/>
              <a:gd name="T50" fmla="*/ 207 w 1327"/>
              <a:gd name="T51" fmla="*/ 101 h 765"/>
              <a:gd name="T52" fmla="*/ 225 w 1327"/>
              <a:gd name="T53" fmla="*/ 170 h 765"/>
              <a:gd name="T54" fmla="*/ 181 w 1327"/>
              <a:gd name="T55" fmla="*/ 207 h 765"/>
              <a:gd name="T56" fmla="*/ 113 w 1327"/>
              <a:gd name="T57" fmla="*/ 196 h 765"/>
              <a:gd name="T58" fmla="*/ 0 w 1327"/>
              <a:gd name="T59" fmla="*/ 189 h 765"/>
              <a:gd name="T60" fmla="*/ 19 w 1327"/>
              <a:gd name="T61" fmla="*/ 221 h 765"/>
              <a:gd name="T62" fmla="*/ 26 w 1327"/>
              <a:gd name="T63" fmla="*/ 244 h 765"/>
              <a:gd name="T64" fmla="*/ 30 w 1327"/>
              <a:gd name="T65" fmla="*/ 259 h 765"/>
              <a:gd name="T66" fmla="*/ 22 w 1327"/>
              <a:gd name="T67" fmla="*/ 299 h 765"/>
              <a:gd name="T68" fmla="*/ 55 w 1327"/>
              <a:gd name="T69" fmla="*/ 321 h 765"/>
              <a:gd name="T70" fmla="*/ 77 w 1327"/>
              <a:gd name="T71" fmla="*/ 331 h 765"/>
              <a:gd name="T72" fmla="*/ 107 w 1327"/>
              <a:gd name="T73" fmla="*/ 352 h 765"/>
              <a:gd name="T74" fmla="*/ 137 w 1327"/>
              <a:gd name="T75" fmla="*/ 382 h 765"/>
              <a:gd name="T76" fmla="*/ 146 w 1327"/>
              <a:gd name="T77" fmla="*/ 381 h 765"/>
              <a:gd name="T78" fmla="*/ 166 w 1327"/>
              <a:gd name="T79" fmla="*/ 399 h 765"/>
              <a:gd name="T80" fmla="*/ 166 w 1327"/>
              <a:gd name="T81" fmla="*/ 416 h 765"/>
              <a:gd name="T82" fmla="*/ 230 w 1327"/>
              <a:gd name="T83" fmla="*/ 486 h 765"/>
              <a:gd name="T84" fmla="*/ 232 w 1327"/>
              <a:gd name="T85" fmla="*/ 549 h 765"/>
              <a:gd name="T86" fmla="*/ 406 w 1327"/>
              <a:gd name="T87" fmla="*/ 578 h 765"/>
              <a:gd name="T88" fmla="*/ 828 w 1327"/>
              <a:gd name="T89" fmla="*/ 757 h 765"/>
              <a:gd name="T90" fmla="*/ 896 w 1327"/>
              <a:gd name="T91" fmla="*/ 722 h 765"/>
              <a:gd name="T92" fmla="*/ 995 w 1327"/>
              <a:gd name="T93" fmla="*/ 693 h 765"/>
              <a:gd name="T94" fmla="*/ 1028 w 1327"/>
              <a:gd name="T95" fmla="*/ 651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27" h="765">
                <a:moveTo>
                  <a:pt x="1028" y="651"/>
                </a:moveTo>
                <a:cubicBezTo>
                  <a:pt x="1072" y="622"/>
                  <a:pt x="1072" y="622"/>
                  <a:pt x="1072" y="622"/>
                </a:cubicBezTo>
                <a:cubicBezTo>
                  <a:pt x="1072" y="720"/>
                  <a:pt x="1072" y="720"/>
                  <a:pt x="1072" y="720"/>
                </a:cubicBezTo>
                <a:cubicBezTo>
                  <a:pt x="1248" y="731"/>
                  <a:pt x="1248" y="731"/>
                  <a:pt x="1248" y="731"/>
                </a:cubicBezTo>
                <a:cubicBezTo>
                  <a:pt x="1249" y="650"/>
                  <a:pt x="1249" y="650"/>
                  <a:pt x="1249" y="650"/>
                </a:cubicBezTo>
                <a:cubicBezTo>
                  <a:pt x="1267" y="617"/>
                  <a:pt x="1267" y="617"/>
                  <a:pt x="1267" y="617"/>
                </a:cubicBezTo>
                <a:cubicBezTo>
                  <a:pt x="1271" y="613"/>
                  <a:pt x="1271" y="613"/>
                  <a:pt x="1271" y="613"/>
                </a:cubicBezTo>
                <a:cubicBezTo>
                  <a:pt x="1252" y="584"/>
                  <a:pt x="1252" y="584"/>
                  <a:pt x="1252" y="584"/>
                </a:cubicBezTo>
                <a:cubicBezTo>
                  <a:pt x="1252" y="540"/>
                  <a:pt x="1252" y="540"/>
                  <a:pt x="1252" y="540"/>
                </a:cubicBezTo>
                <a:cubicBezTo>
                  <a:pt x="1238" y="540"/>
                  <a:pt x="1238" y="540"/>
                  <a:pt x="1238" y="540"/>
                </a:cubicBezTo>
                <a:cubicBezTo>
                  <a:pt x="1238" y="486"/>
                  <a:pt x="1238" y="486"/>
                  <a:pt x="1238" y="486"/>
                </a:cubicBezTo>
                <a:cubicBezTo>
                  <a:pt x="1259" y="469"/>
                  <a:pt x="1259" y="469"/>
                  <a:pt x="1259" y="469"/>
                </a:cubicBezTo>
                <a:cubicBezTo>
                  <a:pt x="1279" y="469"/>
                  <a:pt x="1279" y="469"/>
                  <a:pt x="1279" y="469"/>
                </a:cubicBezTo>
                <a:cubicBezTo>
                  <a:pt x="1296" y="449"/>
                  <a:pt x="1296" y="449"/>
                  <a:pt x="1296" y="449"/>
                </a:cubicBezTo>
                <a:cubicBezTo>
                  <a:pt x="1296" y="423"/>
                  <a:pt x="1296" y="423"/>
                  <a:pt x="1296" y="423"/>
                </a:cubicBezTo>
                <a:cubicBezTo>
                  <a:pt x="1322" y="423"/>
                  <a:pt x="1322" y="423"/>
                  <a:pt x="1322" y="423"/>
                </a:cubicBezTo>
                <a:cubicBezTo>
                  <a:pt x="1324" y="294"/>
                  <a:pt x="1324" y="294"/>
                  <a:pt x="1324" y="294"/>
                </a:cubicBezTo>
                <a:cubicBezTo>
                  <a:pt x="1323" y="294"/>
                  <a:pt x="1323" y="294"/>
                  <a:pt x="1323" y="294"/>
                </a:cubicBezTo>
                <a:cubicBezTo>
                  <a:pt x="1324" y="288"/>
                  <a:pt x="1324" y="288"/>
                  <a:pt x="1324" y="288"/>
                </a:cubicBezTo>
                <a:cubicBezTo>
                  <a:pt x="1327" y="241"/>
                  <a:pt x="1327" y="241"/>
                  <a:pt x="1327" y="241"/>
                </a:cubicBezTo>
                <a:cubicBezTo>
                  <a:pt x="1280" y="236"/>
                  <a:pt x="1280" y="236"/>
                  <a:pt x="1280" y="236"/>
                </a:cubicBezTo>
                <a:cubicBezTo>
                  <a:pt x="1261" y="217"/>
                  <a:pt x="1261" y="217"/>
                  <a:pt x="1261" y="217"/>
                </a:cubicBezTo>
                <a:cubicBezTo>
                  <a:pt x="1240" y="230"/>
                  <a:pt x="1240" y="230"/>
                  <a:pt x="1240" y="230"/>
                </a:cubicBezTo>
                <a:cubicBezTo>
                  <a:pt x="1222" y="253"/>
                  <a:pt x="1222" y="253"/>
                  <a:pt x="1222" y="253"/>
                </a:cubicBezTo>
                <a:cubicBezTo>
                  <a:pt x="1211" y="251"/>
                  <a:pt x="1211" y="251"/>
                  <a:pt x="1211" y="251"/>
                </a:cubicBezTo>
                <a:cubicBezTo>
                  <a:pt x="1211" y="278"/>
                  <a:pt x="1211" y="278"/>
                  <a:pt x="1211" y="278"/>
                </a:cubicBezTo>
                <a:cubicBezTo>
                  <a:pt x="1102" y="276"/>
                  <a:pt x="1102" y="276"/>
                  <a:pt x="1102" y="276"/>
                </a:cubicBezTo>
                <a:cubicBezTo>
                  <a:pt x="1088" y="237"/>
                  <a:pt x="1088" y="237"/>
                  <a:pt x="1088" y="237"/>
                </a:cubicBezTo>
                <a:cubicBezTo>
                  <a:pt x="1036" y="225"/>
                  <a:pt x="1036" y="225"/>
                  <a:pt x="1036" y="225"/>
                </a:cubicBezTo>
                <a:cubicBezTo>
                  <a:pt x="1036" y="205"/>
                  <a:pt x="1036" y="205"/>
                  <a:pt x="1036" y="205"/>
                </a:cubicBezTo>
                <a:cubicBezTo>
                  <a:pt x="947" y="203"/>
                  <a:pt x="947" y="203"/>
                  <a:pt x="947" y="203"/>
                </a:cubicBezTo>
                <a:cubicBezTo>
                  <a:pt x="947" y="256"/>
                  <a:pt x="947" y="256"/>
                  <a:pt x="947" y="256"/>
                </a:cubicBezTo>
                <a:cubicBezTo>
                  <a:pt x="635" y="203"/>
                  <a:pt x="635" y="203"/>
                  <a:pt x="635" y="203"/>
                </a:cubicBezTo>
                <a:cubicBezTo>
                  <a:pt x="550" y="186"/>
                  <a:pt x="550" y="186"/>
                  <a:pt x="550" y="186"/>
                </a:cubicBezTo>
                <a:cubicBezTo>
                  <a:pt x="549" y="191"/>
                  <a:pt x="549" y="191"/>
                  <a:pt x="549" y="191"/>
                </a:cubicBezTo>
                <a:cubicBezTo>
                  <a:pt x="542" y="247"/>
                  <a:pt x="542" y="247"/>
                  <a:pt x="542" y="247"/>
                </a:cubicBezTo>
                <a:cubicBezTo>
                  <a:pt x="521" y="271"/>
                  <a:pt x="521" y="271"/>
                  <a:pt x="521" y="271"/>
                </a:cubicBezTo>
                <a:cubicBezTo>
                  <a:pt x="505" y="260"/>
                  <a:pt x="505" y="260"/>
                  <a:pt x="505" y="260"/>
                </a:cubicBezTo>
                <a:cubicBezTo>
                  <a:pt x="488" y="256"/>
                  <a:pt x="488" y="256"/>
                  <a:pt x="488" y="256"/>
                </a:cubicBezTo>
                <a:cubicBezTo>
                  <a:pt x="481" y="264"/>
                  <a:pt x="481" y="264"/>
                  <a:pt x="481" y="264"/>
                </a:cubicBezTo>
                <a:cubicBezTo>
                  <a:pt x="483" y="284"/>
                  <a:pt x="489" y="339"/>
                  <a:pt x="489" y="341"/>
                </a:cubicBezTo>
                <a:cubicBezTo>
                  <a:pt x="489" y="349"/>
                  <a:pt x="481" y="352"/>
                  <a:pt x="474" y="354"/>
                </a:cubicBezTo>
                <a:cubicBezTo>
                  <a:pt x="468" y="356"/>
                  <a:pt x="468" y="356"/>
                  <a:pt x="468" y="356"/>
                </a:cubicBezTo>
                <a:cubicBezTo>
                  <a:pt x="465" y="351"/>
                  <a:pt x="465" y="351"/>
                  <a:pt x="465" y="351"/>
                </a:cubicBezTo>
                <a:cubicBezTo>
                  <a:pt x="223" y="0"/>
                  <a:pt x="223" y="0"/>
                  <a:pt x="223" y="0"/>
                </a:cubicBezTo>
                <a:cubicBezTo>
                  <a:pt x="224" y="4"/>
                  <a:pt x="224" y="4"/>
                  <a:pt x="224" y="4"/>
                </a:cubicBezTo>
                <a:cubicBezTo>
                  <a:pt x="235" y="33"/>
                  <a:pt x="235" y="33"/>
                  <a:pt x="235" y="33"/>
                </a:cubicBezTo>
                <a:cubicBezTo>
                  <a:pt x="180" y="33"/>
                  <a:pt x="180" y="33"/>
                  <a:pt x="180" y="33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8" y="50"/>
                  <a:pt x="192" y="54"/>
                  <a:pt x="193" y="54"/>
                </a:cubicBezTo>
                <a:cubicBezTo>
                  <a:pt x="199" y="59"/>
                  <a:pt x="203" y="82"/>
                  <a:pt x="203" y="83"/>
                </a:cubicBezTo>
                <a:cubicBezTo>
                  <a:pt x="203" y="84"/>
                  <a:pt x="205" y="93"/>
                  <a:pt x="207" y="101"/>
                </a:cubicBezTo>
                <a:cubicBezTo>
                  <a:pt x="217" y="135"/>
                  <a:pt x="217" y="135"/>
                  <a:pt x="217" y="135"/>
                </a:cubicBezTo>
                <a:cubicBezTo>
                  <a:pt x="225" y="170"/>
                  <a:pt x="225" y="170"/>
                  <a:pt x="225" y="170"/>
                </a:cubicBezTo>
                <a:cubicBezTo>
                  <a:pt x="217" y="207"/>
                  <a:pt x="217" y="207"/>
                  <a:pt x="217" y="207"/>
                </a:cubicBezTo>
                <a:cubicBezTo>
                  <a:pt x="181" y="207"/>
                  <a:pt x="181" y="207"/>
                  <a:pt x="181" y="207"/>
                </a:cubicBezTo>
                <a:cubicBezTo>
                  <a:pt x="150" y="200"/>
                  <a:pt x="150" y="200"/>
                  <a:pt x="150" y="200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64" y="189"/>
                  <a:pt x="64" y="189"/>
                  <a:pt x="64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12" y="215"/>
                  <a:pt x="12" y="215"/>
                  <a:pt x="12" y="215"/>
                </a:cubicBezTo>
                <a:cubicBezTo>
                  <a:pt x="19" y="221"/>
                  <a:pt x="19" y="221"/>
                  <a:pt x="19" y="221"/>
                </a:cubicBezTo>
                <a:cubicBezTo>
                  <a:pt x="17" y="236"/>
                  <a:pt x="17" y="236"/>
                  <a:pt x="17" y="236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30" y="255"/>
                  <a:pt x="30" y="255"/>
                  <a:pt x="30" y="255"/>
                </a:cubicBezTo>
                <a:cubicBezTo>
                  <a:pt x="30" y="259"/>
                  <a:pt x="30" y="259"/>
                  <a:pt x="30" y="259"/>
                </a:cubicBezTo>
                <a:cubicBezTo>
                  <a:pt x="25" y="267"/>
                  <a:pt x="25" y="267"/>
                  <a:pt x="25" y="267"/>
                </a:cubicBezTo>
                <a:cubicBezTo>
                  <a:pt x="22" y="299"/>
                  <a:pt x="22" y="299"/>
                  <a:pt x="22" y="299"/>
                </a:cubicBezTo>
                <a:cubicBezTo>
                  <a:pt x="23" y="305"/>
                  <a:pt x="23" y="305"/>
                  <a:pt x="23" y="305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69" y="333"/>
                  <a:pt x="69" y="333"/>
                  <a:pt x="69" y="333"/>
                </a:cubicBezTo>
                <a:cubicBezTo>
                  <a:pt x="77" y="331"/>
                  <a:pt x="77" y="331"/>
                  <a:pt x="77" y="331"/>
                </a:cubicBezTo>
                <a:cubicBezTo>
                  <a:pt x="85" y="335"/>
                  <a:pt x="85" y="335"/>
                  <a:pt x="85" y="335"/>
                </a:cubicBezTo>
                <a:cubicBezTo>
                  <a:pt x="107" y="352"/>
                  <a:pt x="107" y="352"/>
                  <a:pt x="107" y="352"/>
                </a:cubicBezTo>
                <a:cubicBezTo>
                  <a:pt x="111" y="362"/>
                  <a:pt x="111" y="362"/>
                  <a:pt x="111" y="362"/>
                </a:cubicBezTo>
                <a:cubicBezTo>
                  <a:pt x="137" y="382"/>
                  <a:pt x="137" y="382"/>
                  <a:pt x="137" y="382"/>
                </a:cubicBezTo>
                <a:cubicBezTo>
                  <a:pt x="140" y="389"/>
                  <a:pt x="140" y="389"/>
                  <a:pt x="140" y="389"/>
                </a:cubicBezTo>
                <a:cubicBezTo>
                  <a:pt x="146" y="381"/>
                  <a:pt x="146" y="381"/>
                  <a:pt x="146" y="381"/>
                </a:cubicBezTo>
                <a:cubicBezTo>
                  <a:pt x="152" y="382"/>
                  <a:pt x="152" y="382"/>
                  <a:pt x="152" y="382"/>
                </a:cubicBezTo>
                <a:cubicBezTo>
                  <a:pt x="166" y="399"/>
                  <a:pt x="166" y="399"/>
                  <a:pt x="166" y="399"/>
                </a:cubicBezTo>
                <a:cubicBezTo>
                  <a:pt x="165" y="414"/>
                  <a:pt x="165" y="414"/>
                  <a:pt x="165" y="414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184" y="423"/>
                  <a:pt x="184" y="423"/>
                  <a:pt x="184" y="423"/>
                </a:cubicBezTo>
                <a:cubicBezTo>
                  <a:pt x="230" y="486"/>
                  <a:pt x="230" y="486"/>
                  <a:pt x="230" y="486"/>
                </a:cubicBezTo>
                <a:cubicBezTo>
                  <a:pt x="235" y="501"/>
                  <a:pt x="235" y="501"/>
                  <a:pt x="235" y="501"/>
                </a:cubicBezTo>
                <a:cubicBezTo>
                  <a:pt x="232" y="549"/>
                  <a:pt x="232" y="549"/>
                  <a:pt x="232" y="549"/>
                </a:cubicBezTo>
                <a:cubicBezTo>
                  <a:pt x="406" y="569"/>
                  <a:pt x="406" y="569"/>
                  <a:pt x="406" y="569"/>
                </a:cubicBezTo>
                <a:cubicBezTo>
                  <a:pt x="406" y="578"/>
                  <a:pt x="406" y="578"/>
                  <a:pt x="406" y="578"/>
                </a:cubicBezTo>
                <a:cubicBezTo>
                  <a:pt x="680" y="737"/>
                  <a:pt x="680" y="737"/>
                  <a:pt x="680" y="737"/>
                </a:cubicBezTo>
                <a:cubicBezTo>
                  <a:pt x="828" y="757"/>
                  <a:pt x="828" y="757"/>
                  <a:pt x="828" y="757"/>
                </a:cubicBezTo>
                <a:cubicBezTo>
                  <a:pt x="891" y="765"/>
                  <a:pt x="891" y="765"/>
                  <a:pt x="891" y="765"/>
                </a:cubicBezTo>
                <a:cubicBezTo>
                  <a:pt x="896" y="722"/>
                  <a:pt x="896" y="722"/>
                  <a:pt x="896" y="722"/>
                </a:cubicBezTo>
                <a:cubicBezTo>
                  <a:pt x="988" y="731"/>
                  <a:pt x="988" y="731"/>
                  <a:pt x="988" y="731"/>
                </a:cubicBezTo>
                <a:cubicBezTo>
                  <a:pt x="995" y="693"/>
                  <a:pt x="995" y="693"/>
                  <a:pt x="995" y="693"/>
                </a:cubicBezTo>
                <a:cubicBezTo>
                  <a:pt x="995" y="651"/>
                  <a:pt x="995" y="651"/>
                  <a:pt x="995" y="651"/>
                </a:cubicBezTo>
                <a:lnTo>
                  <a:pt x="1028" y="651"/>
                </a:lnTo>
                <a:close/>
              </a:path>
            </a:pathLst>
          </a:custGeom>
          <a:solidFill>
            <a:srgbClr val="CFE3A6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AD138E5C-D397-424F-AB54-17447886F295}"/>
              </a:ext>
            </a:extLst>
          </p:cNvPr>
          <p:cNvSpPr>
            <a:spLocks/>
          </p:cNvSpPr>
          <p:nvPr/>
        </p:nvSpPr>
        <p:spPr bwMode="auto">
          <a:xfrm>
            <a:off x="3509715" y="3297226"/>
            <a:ext cx="1534564" cy="1517719"/>
          </a:xfrm>
          <a:custGeom>
            <a:avLst/>
            <a:gdLst>
              <a:gd name="T0" fmla="*/ 1024 w 1037"/>
              <a:gd name="T1" fmla="*/ 530 h 1025"/>
              <a:gd name="T2" fmla="*/ 977 w 1037"/>
              <a:gd name="T3" fmla="*/ 485 h 1025"/>
              <a:gd name="T4" fmla="*/ 924 w 1037"/>
              <a:gd name="T5" fmla="*/ 424 h 1025"/>
              <a:gd name="T6" fmla="*/ 929 w 1037"/>
              <a:gd name="T7" fmla="*/ 371 h 1025"/>
              <a:gd name="T8" fmla="*/ 877 w 1037"/>
              <a:gd name="T9" fmla="*/ 303 h 1025"/>
              <a:gd name="T10" fmla="*/ 789 w 1037"/>
              <a:gd name="T11" fmla="*/ 279 h 1025"/>
              <a:gd name="T12" fmla="*/ 775 w 1037"/>
              <a:gd name="T13" fmla="*/ 295 h 1025"/>
              <a:gd name="T14" fmla="*/ 719 w 1037"/>
              <a:gd name="T15" fmla="*/ 295 h 1025"/>
              <a:gd name="T16" fmla="*/ 686 w 1037"/>
              <a:gd name="T17" fmla="*/ 296 h 1025"/>
              <a:gd name="T18" fmla="*/ 654 w 1037"/>
              <a:gd name="T19" fmla="*/ 297 h 1025"/>
              <a:gd name="T20" fmla="*/ 582 w 1037"/>
              <a:gd name="T21" fmla="*/ 254 h 1025"/>
              <a:gd name="T22" fmla="*/ 540 w 1037"/>
              <a:gd name="T23" fmla="*/ 144 h 1025"/>
              <a:gd name="T24" fmla="*/ 491 w 1037"/>
              <a:gd name="T25" fmla="*/ 51 h 1025"/>
              <a:gd name="T26" fmla="*/ 410 w 1037"/>
              <a:gd name="T27" fmla="*/ 0 h 1025"/>
              <a:gd name="T28" fmla="*/ 308 w 1037"/>
              <a:gd name="T29" fmla="*/ 145 h 1025"/>
              <a:gd name="T30" fmla="*/ 261 w 1037"/>
              <a:gd name="T31" fmla="*/ 191 h 1025"/>
              <a:gd name="T32" fmla="*/ 264 w 1037"/>
              <a:gd name="T33" fmla="*/ 230 h 1025"/>
              <a:gd name="T34" fmla="*/ 275 w 1037"/>
              <a:gd name="T35" fmla="*/ 334 h 1025"/>
              <a:gd name="T36" fmla="*/ 52 w 1037"/>
              <a:gd name="T37" fmla="*/ 442 h 1025"/>
              <a:gd name="T38" fmla="*/ 7 w 1037"/>
              <a:gd name="T39" fmla="*/ 373 h 1025"/>
              <a:gd name="T40" fmla="*/ 20 w 1037"/>
              <a:gd name="T41" fmla="*/ 441 h 1025"/>
              <a:gd name="T42" fmla="*/ 65 w 1037"/>
              <a:gd name="T43" fmla="*/ 483 h 1025"/>
              <a:gd name="T44" fmla="*/ 155 w 1037"/>
              <a:gd name="T45" fmla="*/ 636 h 1025"/>
              <a:gd name="T46" fmla="*/ 267 w 1037"/>
              <a:gd name="T47" fmla="*/ 725 h 1025"/>
              <a:gd name="T48" fmla="*/ 343 w 1037"/>
              <a:gd name="T49" fmla="*/ 654 h 1025"/>
              <a:gd name="T50" fmla="*/ 493 w 1037"/>
              <a:gd name="T51" fmla="*/ 790 h 1025"/>
              <a:gd name="T52" fmla="*/ 553 w 1037"/>
              <a:gd name="T53" fmla="*/ 862 h 1025"/>
              <a:gd name="T54" fmla="*/ 624 w 1037"/>
              <a:gd name="T55" fmla="*/ 990 h 1025"/>
              <a:gd name="T56" fmla="*/ 709 w 1037"/>
              <a:gd name="T57" fmla="*/ 1009 h 1025"/>
              <a:gd name="T58" fmla="*/ 765 w 1037"/>
              <a:gd name="T59" fmla="*/ 1022 h 1025"/>
              <a:gd name="T60" fmla="*/ 746 w 1037"/>
              <a:gd name="T61" fmla="*/ 987 h 1025"/>
              <a:gd name="T62" fmla="*/ 743 w 1037"/>
              <a:gd name="T63" fmla="*/ 911 h 1025"/>
              <a:gd name="T64" fmla="*/ 728 w 1037"/>
              <a:gd name="T65" fmla="*/ 904 h 1025"/>
              <a:gd name="T66" fmla="*/ 745 w 1037"/>
              <a:gd name="T67" fmla="*/ 902 h 1025"/>
              <a:gd name="T68" fmla="*/ 747 w 1037"/>
              <a:gd name="T69" fmla="*/ 852 h 1025"/>
              <a:gd name="T70" fmla="*/ 775 w 1037"/>
              <a:gd name="T71" fmla="*/ 830 h 1025"/>
              <a:gd name="T72" fmla="*/ 781 w 1037"/>
              <a:gd name="T73" fmla="*/ 817 h 1025"/>
              <a:gd name="T74" fmla="*/ 796 w 1037"/>
              <a:gd name="T75" fmla="*/ 802 h 1025"/>
              <a:gd name="T76" fmla="*/ 819 w 1037"/>
              <a:gd name="T77" fmla="*/ 794 h 1025"/>
              <a:gd name="T78" fmla="*/ 812 w 1037"/>
              <a:gd name="T79" fmla="*/ 774 h 1025"/>
              <a:gd name="T80" fmla="*/ 826 w 1037"/>
              <a:gd name="T81" fmla="*/ 777 h 1025"/>
              <a:gd name="T82" fmla="*/ 829 w 1037"/>
              <a:gd name="T83" fmla="*/ 767 h 1025"/>
              <a:gd name="T84" fmla="*/ 839 w 1037"/>
              <a:gd name="T85" fmla="*/ 775 h 1025"/>
              <a:gd name="T86" fmla="*/ 848 w 1037"/>
              <a:gd name="T87" fmla="*/ 764 h 1025"/>
              <a:gd name="T88" fmla="*/ 878 w 1037"/>
              <a:gd name="T89" fmla="*/ 769 h 1025"/>
              <a:gd name="T90" fmla="*/ 841 w 1037"/>
              <a:gd name="T91" fmla="*/ 791 h 1025"/>
              <a:gd name="T92" fmla="*/ 932 w 1037"/>
              <a:gd name="T93" fmla="*/ 718 h 1025"/>
              <a:gd name="T94" fmla="*/ 942 w 1037"/>
              <a:gd name="T95" fmla="*/ 664 h 1025"/>
              <a:gd name="T96" fmla="*/ 957 w 1037"/>
              <a:gd name="T97" fmla="*/ 682 h 1025"/>
              <a:gd name="T98" fmla="*/ 949 w 1037"/>
              <a:gd name="T99" fmla="*/ 693 h 1025"/>
              <a:gd name="T100" fmla="*/ 1012 w 1037"/>
              <a:gd name="T101" fmla="*/ 669 h 1025"/>
              <a:gd name="T102" fmla="*/ 1024 w 1037"/>
              <a:gd name="T103" fmla="*/ 590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7" h="1025">
                <a:moveTo>
                  <a:pt x="1037" y="572"/>
                </a:moveTo>
                <a:cubicBezTo>
                  <a:pt x="1037" y="570"/>
                  <a:pt x="1031" y="550"/>
                  <a:pt x="1024" y="530"/>
                </a:cubicBezTo>
                <a:cubicBezTo>
                  <a:pt x="1024" y="530"/>
                  <a:pt x="1024" y="530"/>
                  <a:pt x="1024" y="530"/>
                </a:cubicBezTo>
                <a:cubicBezTo>
                  <a:pt x="1024" y="530"/>
                  <a:pt x="1011" y="506"/>
                  <a:pt x="1009" y="497"/>
                </a:cubicBezTo>
                <a:cubicBezTo>
                  <a:pt x="1008" y="493"/>
                  <a:pt x="1008" y="489"/>
                  <a:pt x="1008" y="486"/>
                </a:cubicBezTo>
                <a:cubicBezTo>
                  <a:pt x="977" y="485"/>
                  <a:pt x="977" y="485"/>
                  <a:pt x="977" y="485"/>
                </a:cubicBezTo>
                <a:cubicBezTo>
                  <a:pt x="956" y="476"/>
                  <a:pt x="956" y="476"/>
                  <a:pt x="956" y="476"/>
                </a:cubicBezTo>
                <a:cubicBezTo>
                  <a:pt x="924" y="476"/>
                  <a:pt x="924" y="476"/>
                  <a:pt x="924" y="476"/>
                </a:cubicBezTo>
                <a:cubicBezTo>
                  <a:pt x="924" y="424"/>
                  <a:pt x="924" y="424"/>
                  <a:pt x="924" y="424"/>
                </a:cubicBezTo>
                <a:cubicBezTo>
                  <a:pt x="906" y="412"/>
                  <a:pt x="906" y="405"/>
                  <a:pt x="906" y="402"/>
                </a:cubicBezTo>
                <a:cubicBezTo>
                  <a:pt x="906" y="379"/>
                  <a:pt x="906" y="379"/>
                  <a:pt x="906" y="379"/>
                </a:cubicBezTo>
                <a:cubicBezTo>
                  <a:pt x="929" y="371"/>
                  <a:pt x="929" y="371"/>
                  <a:pt x="929" y="371"/>
                </a:cubicBezTo>
                <a:cubicBezTo>
                  <a:pt x="936" y="326"/>
                  <a:pt x="936" y="326"/>
                  <a:pt x="936" y="326"/>
                </a:cubicBezTo>
                <a:cubicBezTo>
                  <a:pt x="911" y="303"/>
                  <a:pt x="911" y="303"/>
                  <a:pt x="911" y="303"/>
                </a:cubicBezTo>
                <a:cubicBezTo>
                  <a:pt x="877" y="303"/>
                  <a:pt x="877" y="303"/>
                  <a:pt x="877" y="303"/>
                </a:cubicBezTo>
                <a:cubicBezTo>
                  <a:pt x="875" y="301"/>
                  <a:pt x="875" y="301"/>
                  <a:pt x="875" y="301"/>
                </a:cubicBezTo>
                <a:cubicBezTo>
                  <a:pt x="869" y="294"/>
                  <a:pt x="863" y="288"/>
                  <a:pt x="860" y="287"/>
                </a:cubicBezTo>
                <a:cubicBezTo>
                  <a:pt x="857" y="286"/>
                  <a:pt x="825" y="283"/>
                  <a:pt x="789" y="279"/>
                </a:cubicBezTo>
                <a:cubicBezTo>
                  <a:pt x="782" y="278"/>
                  <a:pt x="776" y="278"/>
                  <a:pt x="774" y="279"/>
                </a:cubicBezTo>
                <a:cubicBezTo>
                  <a:pt x="774" y="279"/>
                  <a:pt x="774" y="280"/>
                  <a:pt x="774" y="280"/>
                </a:cubicBezTo>
                <a:cubicBezTo>
                  <a:pt x="773" y="285"/>
                  <a:pt x="774" y="291"/>
                  <a:pt x="775" y="295"/>
                </a:cubicBezTo>
                <a:cubicBezTo>
                  <a:pt x="777" y="304"/>
                  <a:pt x="779" y="315"/>
                  <a:pt x="769" y="320"/>
                </a:cubicBezTo>
                <a:cubicBezTo>
                  <a:pt x="761" y="324"/>
                  <a:pt x="751" y="318"/>
                  <a:pt x="735" y="305"/>
                </a:cubicBezTo>
                <a:cubicBezTo>
                  <a:pt x="730" y="302"/>
                  <a:pt x="722" y="296"/>
                  <a:pt x="719" y="295"/>
                </a:cubicBezTo>
                <a:cubicBezTo>
                  <a:pt x="720" y="296"/>
                  <a:pt x="718" y="297"/>
                  <a:pt x="717" y="298"/>
                </a:cubicBezTo>
                <a:cubicBezTo>
                  <a:pt x="713" y="302"/>
                  <a:pt x="706" y="309"/>
                  <a:pt x="697" y="304"/>
                </a:cubicBezTo>
                <a:cubicBezTo>
                  <a:pt x="693" y="302"/>
                  <a:pt x="689" y="299"/>
                  <a:pt x="686" y="296"/>
                </a:cubicBezTo>
                <a:cubicBezTo>
                  <a:pt x="681" y="292"/>
                  <a:pt x="677" y="287"/>
                  <a:pt x="673" y="287"/>
                </a:cubicBezTo>
                <a:cubicBezTo>
                  <a:pt x="670" y="287"/>
                  <a:pt x="667" y="287"/>
                  <a:pt x="665" y="286"/>
                </a:cubicBezTo>
                <a:cubicBezTo>
                  <a:pt x="654" y="297"/>
                  <a:pt x="654" y="297"/>
                  <a:pt x="654" y="297"/>
                </a:cubicBezTo>
                <a:cubicBezTo>
                  <a:pt x="651" y="297"/>
                  <a:pt x="651" y="297"/>
                  <a:pt x="651" y="297"/>
                </a:cubicBezTo>
                <a:cubicBezTo>
                  <a:pt x="581" y="295"/>
                  <a:pt x="575" y="290"/>
                  <a:pt x="575" y="281"/>
                </a:cubicBezTo>
                <a:cubicBezTo>
                  <a:pt x="575" y="277"/>
                  <a:pt x="579" y="265"/>
                  <a:pt x="582" y="254"/>
                </a:cubicBezTo>
                <a:cubicBezTo>
                  <a:pt x="540" y="235"/>
                  <a:pt x="540" y="235"/>
                  <a:pt x="540" y="235"/>
                </a:cubicBezTo>
                <a:cubicBezTo>
                  <a:pt x="540" y="196"/>
                  <a:pt x="540" y="196"/>
                  <a:pt x="540" y="196"/>
                </a:cubicBezTo>
                <a:cubicBezTo>
                  <a:pt x="542" y="174"/>
                  <a:pt x="542" y="148"/>
                  <a:pt x="540" y="144"/>
                </a:cubicBezTo>
                <a:cubicBezTo>
                  <a:pt x="536" y="133"/>
                  <a:pt x="539" y="86"/>
                  <a:pt x="540" y="66"/>
                </a:cubicBezTo>
                <a:cubicBezTo>
                  <a:pt x="539" y="60"/>
                  <a:pt x="539" y="60"/>
                  <a:pt x="539" y="60"/>
                </a:cubicBezTo>
                <a:cubicBezTo>
                  <a:pt x="491" y="51"/>
                  <a:pt x="491" y="51"/>
                  <a:pt x="491" y="51"/>
                </a:cubicBezTo>
                <a:cubicBezTo>
                  <a:pt x="466" y="51"/>
                  <a:pt x="466" y="51"/>
                  <a:pt x="466" y="51"/>
                </a:cubicBezTo>
                <a:cubicBezTo>
                  <a:pt x="466" y="7"/>
                  <a:pt x="466" y="7"/>
                  <a:pt x="466" y="7"/>
                </a:cubicBezTo>
                <a:cubicBezTo>
                  <a:pt x="410" y="0"/>
                  <a:pt x="410" y="0"/>
                  <a:pt x="410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34" y="145"/>
                  <a:pt x="334" y="145"/>
                  <a:pt x="334" y="145"/>
                </a:cubicBezTo>
                <a:cubicBezTo>
                  <a:pt x="308" y="145"/>
                  <a:pt x="308" y="145"/>
                  <a:pt x="308" y="145"/>
                </a:cubicBezTo>
                <a:cubicBezTo>
                  <a:pt x="308" y="161"/>
                  <a:pt x="308" y="161"/>
                  <a:pt x="308" y="161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51" y="230"/>
                  <a:pt x="251" y="230"/>
                  <a:pt x="251" y="230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64" y="285"/>
                  <a:pt x="264" y="285"/>
                  <a:pt x="264" y="285"/>
                </a:cubicBezTo>
                <a:cubicBezTo>
                  <a:pt x="289" y="323"/>
                  <a:pt x="289" y="323"/>
                  <a:pt x="289" y="323"/>
                </a:cubicBezTo>
                <a:cubicBezTo>
                  <a:pt x="275" y="334"/>
                  <a:pt x="275" y="334"/>
                  <a:pt x="275" y="334"/>
                </a:cubicBezTo>
                <a:cubicBezTo>
                  <a:pt x="260" y="361"/>
                  <a:pt x="260" y="361"/>
                  <a:pt x="260" y="361"/>
                </a:cubicBezTo>
                <a:cubicBezTo>
                  <a:pt x="260" y="454"/>
                  <a:pt x="260" y="454"/>
                  <a:pt x="260" y="454"/>
                </a:cubicBezTo>
                <a:cubicBezTo>
                  <a:pt x="52" y="442"/>
                  <a:pt x="52" y="442"/>
                  <a:pt x="52" y="442"/>
                </a:cubicBezTo>
                <a:cubicBezTo>
                  <a:pt x="52" y="357"/>
                  <a:pt x="52" y="357"/>
                  <a:pt x="52" y="357"/>
                </a:cubicBezTo>
                <a:cubicBezTo>
                  <a:pt x="28" y="373"/>
                  <a:pt x="28" y="373"/>
                  <a:pt x="28" y="373"/>
                </a:cubicBezTo>
                <a:cubicBezTo>
                  <a:pt x="7" y="373"/>
                  <a:pt x="7" y="373"/>
                  <a:pt x="7" y="373"/>
                </a:cubicBezTo>
                <a:cubicBezTo>
                  <a:pt x="7" y="400"/>
                  <a:pt x="7" y="400"/>
                  <a:pt x="7" y="400"/>
                </a:cubicBezTo>
                <a:cubicBezTo>
                  <a:pt x="0" y="439"/>
                  <a:pt x="0" y="439"/>
                  <a:pt x="0" y="439"/>
                </a:cubicBezTo>
                <a:cubicBezTo>
                  <a:pt x="20" y="441"/>
                  <a:pt x="20" y="441"/>
                  <a:pt x="20" y="441"/>
                </a:cubicBezTo>
                <a:cubicBezTo>
                  <a:pt x="39" y="454"/>
                  <a:pt x="39" y="454"/>
                  <a:pt x="39" y="454"/>
                </a:cubicBezTo>
                <a:cubicBezTo>
                  <a:pt x="47" y="474"/>
                  <a:pt x="47" y="474"/>
                  <a:pt x="47" y="474"/>
                </a:cubicBezTo>
                <a:cubicBezTo>
                  <a:pt x="65" y="483"/>
                  <a:pt x="65" y="483"/>
                  <a:pt x="65" y="483"/>
                </a:cubicBezTo>
                <a:cubicBezTo>
                  <a:pt x="75" y="502"/>
                  <a:pt x="75" y="502"/>
                  <a:pt x="75" y="502"/>
                </a:cubicBezTo>
                <a:cubicBezTo>
                  <a:pt x="141" y="562"/>
                  <a:pt x="141" y="562"/>
                  <a:pt x="141" y="562"/>
                </a:cubicBezTo>
                <a:cubicBezTo>
                  <a:pt x="155" y="636"/>
                  <a:pt x="155" y="636"/>
                  <a:pt x="155" y="636"/>
                </a:cubicBezTo>
                <a:cubicBezTo>
                  <a:pt x="174" y="665"/>
                  <a:pt x="174" y="665"/>
                  <a:pt x="174" y="665"/>
                </a:cubicBezTo>
                <a:cubicBezTo>
                  <a:pt x="234" y="717"/>
                  <a:pt x="234" y="717"/>
                  <a:pt x="234" y="717"/>
                </a:cubicBezTo>
                <a:cubicBezTo>
                  <a:pt x="267" y="725"/>
                  <a:pt x="267" y="725"/>
                  <a:pt x="267" y="725"/>
                </a:cubicBezTo>
                <a:cubicBezTo>
                  <a:pt x="311" y="654"/>
                  <a:pt x="311" y="654"/>
                  <a:pt x="311" y="654"/>
                </a:cubicBezTo>
                <a:cubicBezTo>
                  <a:pt x="327" y="649"/>
                  <a:pt x="327" y="649"/>
                  <a:pt x="327" y="649"/>
                </a:cubicBezTo>
                <a:cubicBezTo>
                  <a:pt x="343" y="654"/>
                  <a:pt x="343" y="654"/>
                  <a:pt x="343" y="654"/>
                </a:cubicBezTo>
                <a:cubicBezTo>
                  <a:pt x="408" y="655"/>
                  <a:pt x="408" y="655"/>
                  <a:pt x="408" y="655"/>
                </a:cubicBezTo>
                <a:cubicBezTo>
                  <a:pt x="466" y="721"/>
                  <a:pt x="466" y="721"/>
                  <a:pt x="466" y="721"/>
                </a:cubicBezTo>
                <a:cubicBezTo>
                  <a:pt x="493" y="790"/>
                  <a:pt x="493" y="790"/>
                  <a:pt x="493" y="790"/>
                </a:cubicBezTo>
                <a:cubicBezTo>
                  <a:pt x="516" y="816"/>
                  <a:pt x="516" y="816"/>
                  <a:pt x="516" y="816"/>
                </a:cubicBezTo>
                <a:cubicBezTo>
                  <a:pt x="528" y="844"/>
                  <a:pt x="528" y="844"/>
                  <a:pt x="528" y="844"/>
                </a:cubicBezTo>
                <a:cubicBezTo>
                  <a:pt x="553" y="862"/>
                  <a:pt x="553" y="862"/>
                  <a:pt x="553" y="862"/>
                </a:cubicBezTo>
                <a:cubicBezTo>
                  <a:pt x="574" y="934"/>
                  <a:pt x="574" y="934"/>
                  <a:pt x="574" y="934"/>
                </a:cubicBezTo>
                <a:cubicBezTo>
                  <a:pt x="599" y="973"/>
                  <a:pt x="599" y="973"/>
                  <a:pt x="599" y="973"/>
                </a:cubicBezTo>
                <a:cubicBezTo>
                  <a:pt x="624" y="990"/>
                  <a:pt x="624" y="990"/>
                  <a:pt x="624" y="990"/>
                </a:cubicBezTo>
                <a:cubicBezTo>
                  <a:pt x="646" y="993"/>
                  <a:pt x="646" y="993"/>
                  <a:pt x="646" y="993"/>
                </a:cubicBezTo>
                <a:cubicBezTo>
                  <a:pt x="668" y="1005"/>
                  <a:pt x="668" y="1005"/>
                  <a:pt x="668" y="1005"/>
                </a:cubicBezTo>
                <a:cubicBezTo>
                  <a:pt x="709" y="1009"/>
                  <a:pt x="709" y="1009"/>
                  <a:pt x="709" y="1009"/>
                </a:cubicBezTo>
                <a:cubicBezTo>
                  <a:pt x="737" y="1022"/>
                  <a:pt x="737" y="1022"/>
                  <a:pt x="737" y="1022"/>
                </a:cubicBezTo>
                <a:cubicBezTo>
                  <a:pt x="763" y="1025"/>
                  <a:pt x="763" y="1025"/>
                  <a:pt x="763" y="1025"/>
                </a:cubicBezTo>
                <a:cubicBezTo>
                  <a:pt x="765" y="1022"/>
                  <a:pt x="765" y="1022"/>
                  <a:pt x="765" y="1022"/>
                </a:cubicBezTo>
                <a:cubicBezTo>
                  <a:pt x="758" y="1016"/>
                  <a:pt x="758" y="1016"/>
                  <a:pt x="758" y="1016"/>
                </a:cubicBezTo>
                <a:cubicBezTo>
                  <a:pt x="749" y="989"/>
                  <a:pt x="749" y="989"/>
                  <a:pt x="749" y="989"/>
                </a:cubicBezTo>
                <a:cubicBezTo>
                  <a:pt x="746" y="987"/>
                  <a:pt x="746" y="987"/>
                  <a:pt x="746" y="987"/>
                </a:cubicBezTo>
                <a:cubicBezTo>
                  <a:pt x="736" y="933"/>
                  <a:pt x="736" y="933"/>
                  <a:pt x="736" y="933"/>
                </a:cubicBezTo>
                <a:cubicBezTo>
                  <a:pt x="743" y="929"/>
                  <a:pt x="743" y="929"/>
                  <a:pt x="743" y="929"/>
                </a:cubicBezTo>
                <a:cubicBezTo>
                  <a:pt x="743" y="911"/>
                  <a:pt x="743" y="911"/>
                  <a:pt x="743" y="911"/>
                </a:cubicBezTo>
                <a:cubicBezTo>
                  <a:pt x="741" y="909"/>
                  <a:pt x="741" y="909"/>
                  <a:pt x="741" y="909"/>
                </a:cubicBezTo>
                <a:cubicBezTo>
                  <a:pt x="732" y="906"/>
                  <a:pt x="732" y="906"/>
                  <a:pt x="732" y="906"/>
                </a:cubicBezTo>
                <a:cubicBezTo>
                  <a:pt x="728" y="904"/>
                  <a:pt x="728" y="904"/>
                  <a:pt x="728" y="904"/>
                </a:cubicBezTo>
                <a:cubicBezTo>
                  <a:pt x="729" y="898"/>
                  <a:pt x="729" y="898"/>
                  <a:pt x="729" y="898"/>
                </a:cubicBezTo>
                <a:cubicBezTo>
                  <a:pt x="740" y="898"/>
                  <a:pt x="740" y="898"/>
                  <a:pt x="740" y="898"/>
                </a:cubicBezTo>
                <a:cubicBezTo>
                  <a:pt x="745" y="902"/>
                  <a:pt x="745" y="902"/>
                  <a:pt x="745" y="902"/>
                </a:cubicBezTo>
                <a:cubicBezTo>
                  <a:pt x="752" y="897"/>
                  <a:pt x="752" y="897"/>
                  <a:pt x="752" y="897"/>
                </a:cubicBezTo>
                <a:cubicBezTo>
                  <a:pt x="755" y="867"/>
                  <a:pt x="755" y="867"/>
                  <a:pt x="755" y="867"/>
                </a:cubicBezTo>
                <a:cubicBezTo>
                  <a:pt x="747" y="852"/>
                  <a:pt x="747" y="852"/>
                  <a:pt x="747" y="852"/>
                </a:cubicBezTo>
                <a:cubicBezTo>
                  <a:pt x="768" y="848"/>
                  <a:pt x="768" y="848"/>
                  <a:pt x="768" y="848"/>
                </a:cubicBezTo>
                <a:cubicBezTo>
                  <a:pt x="776" y="833"/>
                  <a:pt x="776" y="833"/>
                  <a:pt x="776" y="833"/>
                </a:cubicBezTo>
                <a:cubicBezTo>
                  <a:pt x="775" y="830"/>
                  <a:pt x="775" y="830"/>
                  <a:pt x="775" y="830"/>
                </a:cubicBezTo>
                <a:cubicBezTo>
                  <a:pt x="766" y="832"/>
                  <a:pt x="766" y="832"/>
                  <a:pt x="766" y="832"/>
                </a:cubicBezTo>
                <a:cubicBezTo>
                  <a:pt x="767" y="825"/>
                  <a:pt x="767" y="825"/>
                  <a:pt x="767" y="825"/>
                </a:cubicBezTo>
                <a:cubicBezTo>
                  <a:pt x="781" y="817"/>
                  <a:pt x="781" y="817"/>
                  <a:pt x="781" y="817"/>
                </a:cubicBezTo>
                <a:cubicBezTo>
                  <a:pt x="786" y="818"/>
                  <a:pt x="786" y="818"/>
                  <a:pt x="786" y="818"/>
                </a:cubicBezTo>
                <a:cubicBezTo>
                  <a:pt x="795" y="808"/>
                  <a:pt x="795" y="808"/>
                  <a:pt x="795" y="808"/>
                </a:cubicBezTo>
                <a:cubicBezTo>
                  <a:pt x="796" y="802"/>
                  <a:pt x="796" y="802"/>
                  <a:pt x="796" y="802"/>
                </a:cubicBezTo>
                <a:cubicBezTo>
                  <a:pt x="799" y="799"/>
                  <a:pt x="799" y="799"/>
                  <a:pt x="799" y="799"/>
                </a:cubicBezTo>
                <a:cubicBezTo>
                  <a:pt x="814" y="797"/>
                  <a:pt x="814" y="797"/>
                  <a:pt x="814" y="797"/>
                </a:cubicBezTo>
                <a:cubicBezTo>
                  <a:pt x="819" y="794"/>
                  <a:pt x="819" y="794"/>
                  <a:pt x="819" y="794"/>
                </a:cubicBezTo>
                <a:cubicBezTo>
                  <a:pt x="820" y="788"/>
                  <a:pt x="820" y="788"/>
                  <a:pt x="820" y="788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12" y="774"/>
                  <a:pt x="812" y="774"/>
                  <a:pt x="812" y="774"/>
                </a:cubicBezTo>
                <a:cubicBezTo>
                  <a:pt x="814" y="769"/>
                  <a:pt x="814" y="769"/>
                  <a:pt x="814" y="769"/>
                </a:cubicBezTo>
                <a:cubicBezTo>
                  <a:pt x="822" y="772"/>
                  <a:pt x="822" y="772"/>
                  <a:pt x="822" y="772"/>
                </a:cubicBezTo>
                <a:cubicBezTo>
                  <a:pt x="826" y="777"/>
                  <a:pt x="826" y="777"/>
                  <a:pt x="826" y="777"/>
                </a:cubicBezTo>
                <a:cubicBezTo>
                  <a:pt x="828" y="776"/>
                  <a:pt x="828" y="776"/>
                  <a:pt x="828" y="776"/>
                </a:cubicBezTo>
                <a:cubicBezTo>
                  <a:pt x="828" y="769"/>
                  <a:pt x="828" y="769"/>
                  <a:pt x="828" y="769"/>
                </a:cubicBezTo>
                <a:cubicBezTo>
                  <a:pt x="829" y="767"/>
                  <a:pt x="829" y="767"/>
                  <a:pt x="829" y="767"/>
                </a:cubicBezTo>
                <a:cubicBezTo>
                  <a:pt x="833" y="768"/>
                  <a:pt x="833" y="768"/>
                  <a:pt x="833" y="768"/>
                </a:cubicBezTo>
                <a:cubicBezTo>
                  <a:pt x="837" y="775"/>
                  <a:pt x="837" y="775"/>
                  <a:pt x="837" y="775"/>
                </a:cubicBezTo>
                <a:cubicBezTo>
                  <a:pt x="839" y="775"/>
                  <a:pt x="839" y="775"/>
                  <a:pt x="839" y="775"/>
                </a:cubicBezTo>
                <a:cubicBezTo>
                  <a:pt x="844" y="773"/>
                  <a:pt x="844" y="773"/>
                  <a:pt x="844" y="773"/>
                </a:cubicBezTo>
                <a:cubicBezTo>
                  <a:pt x="846" y="766"/>
                  <a:pt x="846" y="766"/>
                  <a:pt x="846" y="766"/>
                </a:cubicBezTo>
                <a:cubicBezTo>
                  <a:pt x="848" y="764"/>
                  <a:pt x="848" y="764"/>
                  <a:pt x="848" y="764"/>
                </a:cubicBezTo>
                <a:cubicBezTo>
                  <a:pt x="851" y="777"/>
                  <a:pt x="851" y="777"/>
                  <a:pt x="851" y="777"/>
                </a:cubicBezTo>
                <a:cubicBezTo>
                  <a:pt x="875" y="769"/>
                  <a:pt x="875" y="769"/>
                  <a:pt x="875" y="769"/>
                </a:cubicBezTo>
                <a:cubicBezTo>
                  <a:pt x="878" y="769"/>
                  <a:pt x="878" y="769"/>
                  <a:pt x="878" y="769"/>
                </a:cubicBezTo>
                <a:cubicBezTo>
                  <a:pt x="877" y="772"/>
                  <a:pt x="877" y="772"/>
                  <a:pt x="877" y="772"/>
                </a:cubicBezTo>
                <a:cubicBezTo>
                  <a:pt x="844" y="787"/>
                  <a:pt x="844" y="787"/>
                  <a:pt x="844" y="787"/>
                </a:cubicBezTo>
                <a:cubicBezTo>
                  <a:pt x="841" y="791"/>
                  <a:pt x="841" y="791"/>
                  <a:pt x="841" y="791"/>
                </a:cubicBezTo>
                <a:cubicBezTo>
                  <a:pt x="844" y="793"/>
                  <a:pt x="844" y="793"/>
                  <a:pt x="844" y="793"/>
                </a:cubicBezTo>
                <a:cubicBezTo>
                  <a:pt x="920" y="748"/>
                  <a:pt x="920" y="748"/>
                  <a:pt x="920" y="748"/>
                </a:cubicBezTo>
                <a:cubicBezTo>
                  <a:pt x="932" y="718"/>
                  <a:pt x="932" y="718"/>
                  <a:pt x="932" y="718"/>
                </a:cubicBezTo>
                <a:cubicBezTo>
                  <a:pt x="933" y="671"/>
                  <a:pt x="933" y="671"/>
                  <a:pt x="933" y="671"/>
                </a:cubicBezTo>
                <a:cubicBezTo>
                  <a:pt x="937" y="666"/>
                  <a:pt x="937" y="666"/>
                  <a:pt x="937" y="666"/>
                </a:cubicBezTo>
                <a:cubicBezTo>
                  <a:pt x="942" y="664"/>
                  <a:pt x="942" y="664"/>
                  <a:pt x="942" y="664"/>
                </a:cubicBezTo>
                <a:cubicBezTo>
                  <a:pt x="945" y="664"/>
                  <a:pt x="945" y="664"/>
                  <a:pt x="945" y="664"/>
                </a:cubicBezTo>
                <a:cubicBezTo>
                  <a:pt x="947" y="681"/>
                  <a:pt x="947" y="681"/>
                  <a:pt x="947" y="681"/>
                </a:cubicBezTo>
                <a:cubicBezTo>
                  <a:pt x="957" y="682"/>
                  <a:pt x="957" y="682"/>
                  <a:pt x="957" y="682"/>
                </a:cubicBezTo>
                <a:cubicBezTo>
                  <a:pt x="955" y="688"/>
                  <a:pt x="955" y="688"/>
                  <a:pt x="955" y="688"/>
                </a:cubicBezTo>
                <a:cubicBezTo>
                  <a:pt x="946" y="692"/>
                  <a:pt x="946" y="692"/>
                  <a:pt x="946" y="692"/>
                </a:cubicBezTo>
                <a:cubicBezTo>
                  <a:pt x="949" y="693"/>
                  <a:pt x="949" y="693"/>
                  <a:pt x="949" y="693"/>
                </a:cubicBezTo>
                <a:cubicBezTo>
                  <a:pt x="994" y="671"/>
                  <a:pt x="994" y="671"/>
                  <a:pt x="994" y="671"/>
                </a:cubicBezTo>
                <a:cubicBezTo>
                  <a:pt x="1012" y="670"/>
                  <a:pt x="1012" y="670"/>
                  <a:pt x="1012" y="670"/>
                </a:cubicBezTo>
                <a:cubicBezTo>
                  <a:pt x="1012" y="669"/>
                  <a:pt x="1012" y="669"/>
                  <a:pt x="1012" y="669"/>
                </a:cubicBezTo>
                <a:cubicBezTo>
                  <a:pt x="1009" y="658"/>
                  <a:pt x="1006" y="634"/>
                  <a:pt x="1014" y="627"/>
                </a:cubicBezTo>
                <a:cubicBezTo>
                  <a:pt x="1017" y="624"/>
                  <a:pt x="1020" y="606"/>
                  <a:pt x="1021" y="600"/>
                </a:cubicBezTo>
                <a:cubicBezTo>
                  <a:pt x="1022" y="596"/>
                  <a:pt x="1023" y="592"/>
                  <a:pt x="1024" y="590"/>
                </a:cubicBezTo>
                <a:cubicBezTo>
                  <a:pt x="1025" y="586"/>
                  <a:pt x="1029" y="582"/>
                  <a:pt x="1032" y="578"/>
                </a:cubicBezTo>
                <a:cubicBezTo>
                  <a:pt x="1034" y="577"/>
                  <a:pt x="1037" y="573"/>
                  <a:pt x="1037" y="572"/>
                </a:cubicBezTo>
                <a:close/>
              </a:path>
            </a:pathLst>
          </a:custGeom>
          <a:solidFill>
            <a:srgbClr val="DBC893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EE633FD2-0A79-4B8E-8021-326AD74E2B8D}"/>
              </a:ext>
            </a:extLst>
          </p:cNvPr>
          <p:cNvSpPr>
            <a:spLocks/>
          </p:cNvSpPr>
          <p:nvPr/>
        </p:nvSpPr>
        <p:spPr bwMode="auto">
          <a:xfrm>
            <a:off x="1872471" y="2215891"/>
            <a:ext cx="987480" cy="1139894"/>
          </a:xfrm>
          <a:custGeom>
            <a:avLst/>
            <a:gdLst>
              <a:gd name="T0" fmla="*/ 255 w 667"/>
              <a:gd name="T1" fmla="*/ 620 h 770"/>
              <a:gd name="T2" fmla="*/ 306 w 667"/>
              <a:gd name="T3" fmla="*/ 627 h 770"/>
              <a:gd name="T4" fmla="*/ 304 w 667"/>
              <a:gd name="T5" fmla="*/ 575 h 770"/>
              <a:gd name="T6" fmla="*/ 289 w 667"/>
              <a:gd name="T7" fmla="*/ 519 h 770"/>
              <a:gd name="T8" fmla="*/ 271 w 667"/>
              <a:gd name="T9" fmla="*/ 491 h 770"/>
              <a:gd name="T10" fmla="*/ 268 w 667"/>
              <a:gd name="T11" fmla="*/ 487 h 770"/>
              <a:gd name="T12" fmla="*/ 313 w 667"/>
              <a:gd name="T13" fmla="*/ 453 h 770"/>
              <a:gd name="T14" fmla="*/ 304 w 667"/>
              <a:gd name="T15" fmla="*/ 409 h 770"/>
              <a:gd name="T16" fmla="*/ 327 w 667"/>
              <a:gd name="T17" fmla="*/ 411 h 770"/>
              <a:gd name="T18" fmla="*/ 567 w 667"/>
              <a:gd name="T19" fmla="*/ 698 h 770"/>
              <a:gd name="T20" fmla="*/ 568 w 667"/>
              <a:gd name="T21" fmla="*/ 692 h 770"/>
              <a:gd name="T22" fmla="*/ 614 w 667"/>
              <a:gd name="T23" fmla="*/ 682 h 770"/>
              <a:gd name="T24" fmla="*/ 628 w 667"/>
              <a:gd name="T25" fmla="*/ 676 h 770"/>
              <a:gd name="T26" fmla="*/ 651 w 667"/>
              <a:gd name="T27" fmla="*/ 549 h 770"/>
              <a:gd name="T28" fmla="*/ 667 w 667"/>
              <a:gd name="T29" fmla="*/ 448 h 770"/>
              <a:gd name="T30" fmla="*/ 603 w 667"/>
              <a:gd name="T31" fmla="*/ 435 h 770"/>
              <a:gd name="T32" fmla="*/ 553 w 667"/>
              <a:gd name="T33" fmla="*/ 363 h 770"/>
              <a:gd name="T34" fmla="*/ 573 w 667"/>
              <a:gd name="T35" fmla="*/ 313 h 770"/>
              <a:gd name="T36" fmla="*/ 557 w 667"/>
              <a:gd name="T37" fmla="*/ 274 h 770"/>
              <a:gd name="T38" fmla="*/ 527 w 667"/>
              <a:gd name="T39" fmla="*/ 214 h 770"/>
              <a:gd name="T40" fmla="*/ 506 w 667"/>
              <a:gd name="T41" fmla="*/ 164 h 770"/>
              <a:gd name="T42" fmla="*/ 519 w 667"/>
              <a:gd name="T43" fmla="*/ 127 h 770"/>
              <a:gd name="T44" fmla="*/ 52 w 667"/>
              <a:gd name="T45" fmla="*/ 0 h 770"/>
              <a:gd name="T46" fmla="*/ 48 w 667"/>
              <a:gd name="T47" fmla="*/ 63 h 770"/>
              <a:gd name="T48" fmla="*/ 5 w 667"/>
              <a:gd name="T49" fmla="*/ 135 h 770"/>
              <a:gd name="T50" fmla="*/ 7 w 667"/>
              <a:gd name="T51" fmla="*/ 162 h 770"/>
              <a:gd name="T52" fmla="*/ 22 w 667"/>
              <a:gd name="T53" fmla="*/ 227 h 770"/>
              <a:gd name="T54" fmla="*/ 12 w 667"/>
              <a:gd name="T55" fmla="*/ 298 h 770"/>
              <a:gd name="T56" fmla="*/ 40 w 667"/>
              <a:gd name="T57" fmla="*/ 366 h 770"/>
              <a:gd name="T58" fmla="*/ 38 w 667"/>
              <a:gd name="T59" fmla="*/ 382 h 770"/>
              <a:gd name="T60" fmla="*/ 53 w 667"/>
              <a:gd name="T61" fmla="*/ 396 h 770"/>
              <a:gd name="T62" fmla="*/ 58 w 667"/>
              <a:gd name="T63" fmla="*/ 403 h 770"/>
              <a:gd name="T64" fmla="*/ 65 w 667"/>
              <a:gd name="T65" fmla="*/ 398 h 770"/>
              <a:gd name="T66" fmla="*/ 89 w 667"/>
              <a:gd name="T67" fmla="*/ 386 h 770"/>
              <a:gd name="T68" fmla="*/ 93 w 667"/>
              <a:gd name="T69" fmla="*/ 399 h 770"/>
              <a:gd name="T70" fmla="*/ 77 w 667"/>
              <a:gd name="T71" fmla="*/ 405 h 770"/>
              <a:gd name="T72" fmla="*/ 83 w 667"/>
              <a:gd name="T73" fmla="*/ 439 h 770"/>
              <a:gd name="T74" fmla="*/ 69 w 667"/>
              <a:gd name="T75" fmla="*/ 425 h 770"/>
              <a:gd name="T76" fmla="*/ 63 w 667"/>
              <a:gd name="T77" fmla="*/ 414 h 770"/>
              <a:gd name="T78" fmla="*/ 58 w 667"/>
              <a:gd name="T79" fmla="*/ 476 h 770"/>
              <a:gd name="T80" fmla="*/ 82 w 667"/>
              <a:gd name="T81" fmla="*/ 499 h 770"/>
              <a:gd name="T82" fmla="*/ 82 w 667"/>
              <a:gd name="T83" fmla="*/ 528 h 770"/>
              <a:gd name="T84" fmla="*/ 69 w 667"/>
              <a:gd name="T85" fmla="*/ 551 h 770"/>
              <a:gd name="T86" fmla="*/ 168 w 667"/>
              <a:gd name="T87" fmla="*/ 60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770">
                <a:moveTo>
                  <a:pt x="217" y="616"/>
                </a:moveTo>
                <a:cubicBezTo>
                  <a:pt x="255" y="620"/>
                  <a:pt x="255" y="620"/>
                  <a:pt x="255" y="620"/>
                </a:cubicBezTo>
                <a:cubicBezTo>
                  <a:pt x="285" y="627"/>
                  <a:pt x="285" y="627"/>
                  <a:pt x="285" y="627"/>
                </a:cubicBezTo>
                <a:cubicBezTo>
                  <a:pt x="306" y="627"/>
                  <a:pt x="306" y="627"/>
                  <a:pt x="306" y="627"/>
                </a:cubicBezTo>
                <a:cubicBezTo>
                  <a:pt x="310" y="606"/>
                  <a:pt x="310" y="606"/>
                  <a:pt x="310" y="606"/>
                </a:cubicBezTo>
                <a:cubicBezTo>
                  <a:pt x="304" y="575"/>
                  <a:pt x="304" y="575"/>
                  <a:pt x="304" y="575"/>
                </a:cubicBezTo>
                <a:cubicBezTo>
                  <a:pt x="294" y="541"/>
                  <a:pt x="294" y="541"/>
                  <a:pt x="294" y="541"/>
                </a:cubicBezTo>
                <a:cubicBezTo>
                  <a:pt x="291" y="533"/>
                  <a:pt x="289" y="522"/>
                  <a:pt x="289" y="519"/>
                </a:cubicBezTo>
                <a:cubicBezTo>
                  <a:pt x="289" y="517"/>
                  <a:pt x="286" y="506"/>
                  <a:pt x="284" y="503"/>
                </a:cubicBezTo>
                <a:cubicBezTo>
                  <a:pt x="281" y="500"/>
                  <a:pt x="273" y="493"/>
                  <a:pt x="271" y="491"/>
                </a:cubicBezTo>
                <a:cubicBezTo>
                  <a:pt x="269" y="490"/>
                  <a:pt x="269" y="490"/>
                  <a:pt x="269" y="490"/>
                </a:cubicBezTo>
                <a:cubicBezTo>
                  <a:pt x="268" y="487"/>
                  <a:pt x="268" y="487"/>
                  <a:pt x="268" y="487"/>
                </a:cubicBezTo>
                <a:cubicBezTo>
                  <a:pt x="264" y="453"/>
                  <a:pt x="264" y="453"/>
                  <a:pt x="264" y="453"/>
                </a:cubicBezTo>
                <a:cubicBezTo>
                  <a:pt x="313" y="453"/>
                  <a:pt x="313" y="453"/>
                  <a:pt x="313" y="453"/>
                </a:cubicBezTo>
                <a:cubicBezTo>
                  <a:pt x="310" y="444"/>
                  <a:pt x="310" y="444"/>
                  <a:pt x="310" y="444"/>
                </a:cubicBezTo>
                <a:cubicBezTo>
                  <a:pt x="304" y="409"/>
                  <a:pt x="304" y="409"/>
                  <a:pt x="304" y="409"/>
                </a:cubicBezTo>
                <a:cubicBezTo>
                  <a:pt x="326" y="409"/>
                  <a:pt x="326" y="409"/>
                  <a:pt x="326" y="409"/>
                </a:cubicBezTo>
                <a:cubicBezTo>
                  <a:pt x="327" y="411"/>
                  <a:pt x="327" y="411"/>
                  <a:pt x="327" y="411"/>
                </a:cubicBezTo>
                <a:cubicBezTo>
                  <a:pt x="574" y="770"/>
                  <a:pt x="574" y="770"/>
                  <a:pt x="574" y="770"/>
                </a:cubicBezTo>
                <a:cubicBezTo>
                  <a:pt x="573" y="755"/>
                  <a:pt x="569" y="721"/>
                  <a:pt x="567" y="698"/>
                </a:cubicBezTo>
                <a:cubicBezTo>
                  <a:pt x="567" y="695"/>
                  <a:pt x="567" y="695"/>
                  <a:pt x="567" y="695"/>
                </a:cubicBezTo>
                <a:cubicBezTo>
                  <a:pt x="568" y="692"/>
                  <a:pt x="568" y="692"/>
                  <a:pt x="568" y="692"/>
                </a:cubicBezTo>
                <a:cubicBezTo>
                  <a:pt x="584" y="675"/>
                  <a:pt x="584" y="675"/>
                  <a:pt x="584" y="675"/>
                </a:cubicBezTo>
                <a:cubicBezTo>
                  <a:pt x="614" y="682"/>
                  <a:pt x="614" y="682"/>
                  <a:pt x="614" y="682"/>
                </a:cubicBezTo>
                <a:cubicBezTo>
                  <a:pt x="620" y="686"/>
                  <a:pt x="620" y="686"/>
                  <a:pt x="620" y="686"/>
                </a:cubicBezTo>
                <a:cubicBezTo>
                  <a:pt x="628" y="676"/>
                  <a:pt x="628" y="676"/>
                  <a:pt x="628" y="676"/>
                </a:cubicBezTo>
                <a:cubicBezTo>
                  <a:pt x="635" y="624"/>
                  <a:pt x="635" y="624"/>
                  <a:pt x="635" y="624"/>
                </a:cubicBezTo>
                <a:cubicBezTo>
                  <a:pt x="644" y="584"/>
                  <a:pt x="651" y="552"/>
                  <a:pt x="651" y="549"/>
                </a:cubicBezTo>
                <a:cubicBezTo>
                  <a:pt x="651" y="548"/>
                  <a:pt x="651" y="545"/>
                  <a:pt x="667" y="473"/>
                </a:cubicBezTo>
                <a:cubicBezTo>
                  <a:pt x="667" y="448"/>
                  <a:pt x="667" y="448"/>
                  <a:pt x="667" y="448"/>
                </a:cubicBezTo>
                <a:cubicBezTo>
                  <a:pt x="637" y="443"/>
                  <a:pt x="637" y="443"/>
                  <a:pt x="637" y="443"/>
                </a:cubicBezTo>
                <a:cubicBezTo>
                  <a:pt x="603" y="435"/>
                  <a:pt x="603" y="435"/>
                  <a:pt x="603" y="435"/>
                </a:cubicBezTo>
                <a:cubicBezTo>
                  <a:pt x="560" y="392"/>
                  <a:pt x="560" y="392"/>
                  <a:pt x="560" y="392"/>
                </a:cubicBezTo>
                <a:cubicBezTo>
                  <a:pt x="553" y="363"/>
                  <a:pt x="553" y="363"/>
                  <a:pt x="553" y="363"/>
                </a:cubicBezTo>
                <a:cubicBezTo>
                  <a:pt x="565" y="336"/>
                  <a:pt x="565" y="336"/>
                  <a:pt x="565" y="336"/>
                </a:cubicBezTo>
                <a:cubicBezTo>
                  <a:pt x="569" y="326"/>
                  <a:pt x="573" y="316"/>
                  <a:pt x="573" y="313"/>
                </a:cubicBezTo>
                <a:cubicBezTo>
                  <a:pt x="573" y="312"/>
                  <a:pt x="570" y="305"/>
                  <a:pt x="566" y="299"/>
                </a:cubicBezTo>
                <a:cubicBezTo>
                  <a:pt x="557" y="274"/>
                  <a:pt x="557" y="274"/>
                  <a:pt x="557" y="274"/>
                </a:cubicBezTo>
                <a:cubicBezTo>
                  <a:pt x="562" y="220"/>
                  <a:pt x="562" y="220"/>
                  <a:pt x="562" y="220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07" y="209"/>
                  <a:pt x="498" y="204"/>
                  <a:pt x="498" y="196"/>
                </a:cubicBezTo>
                <a:cubicBezTo>
                  <a:pt x="498" y="190"/>
                  <a:pt x="505" y="168"/>
                  <a:pt x="506" y="164"/>
                </a:cubicBezTo>
                <a:cubicBezTo>
                  <a:pt x="507" y="163"/>
                  <a:pt x="509" y="158"/>
                  <a:pt x="517" y="133"/>
                </a:cubicBezTo>
                <a:cubicBezTo>
                  <a:pt x="519" y="127"/>
                  <a:pt x="519" y="127"/>
                  <a:pt x="519" y="127"/>
                </a:cubicBezTo>
                <a:cubicBezTo>
                  <a:pt x="378" y="97"/>
                  <a:pt x="378" y="97"/>
                  <a:pt x="378" y="97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63"/>
                  <a:pt x="48" y="63"/>
                  <a:pt x="48" y="63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" y="135"/>
                  <a:pt x="5" y="135"/>
                  <a:pt x="5" y="135"/>
                </a:cubicBezTo>
                <a:cubicBezTo>
                  <a:pt x="0" y="152"/>
                  <a:pt x="0" y="152"/>
                  <a:pt x="0" y="152"/>
                </a:cubicBezTo>
                <a:cubicBezTo>
                  <a:pt x="7" y="162"/>
                  <a:pt x="7" y="162"/>
                  <a:pt x="7" y="162"/>
                </a:cubicBezTo>
                <a:cubicBezTo>
                  <a:pt x="23" y="220"/>
                  <a:pt x="23" y="220"/>
                  <a:pt x="23" y="220"/>
                </a:cubicBezTo>
                <a:cubicBezTo>
                  <a:pt x="22" y="227"/>
                  <a:pt x="22" y="227"/>
                  <a:pt x="22" y="227"/>
                </a:cubicBezTo>
                <a:cubicBezTo>
                  <a:pt x="18" y="234"/>
                  <a:pt x="18" y="234"/>
                  <a:pt x="18" y="234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39" y="355"/>
                  <a:pt x="39" y="355"/>
                  <a:pt x="39" y="355"/>
                </a:cubicBezTo>
                <a:cubicBezTo>
                  <a:pt x="40" y="366"/>
                  <a:pt x="40" y="366"/>
                  <a:pt x="40" y="366"/>
                </a:cubicBezTo>
                <a:cubicBezTo>
                  <a:pt x="37" y="377"/>
                  <a:pt x="37" y="377"/>
                  <a:pt x="37" y="377"/>
                </a:cubicBezTo>
                <a:cubicBezTo>
                  <a:pt x="38" y="382"/>
                  <a:pt x="38" y="382"/>
                  <a:pt x="38" y="382"/>
                </a:cubicBezTo>
                <a:cubicBezTo>
                  <a:pt x="46" y="393"/>
                  <a:pt x="46" y="393"/>
                  <a:pt x="46" y="393"/>
                </a:cubicBezTo>
                <a:cubicBezTo>
                  <a:pt x="53" y="396"/>
                  <a:pt x="53" y="396"/>
                  <a:pt x="53" y="396"/>
                </a:cubicBezTo>
                <a:cubicBezTo>
                  <a:pt x="54" y="401"/>
                  <a:pt x="54" y="401"/>
                  <a:pt x="54" y="401"/>
                </a:cubicBezTo>
                <a:cubicBezTo>
                  <a:pt x="58" y="403"/>
                  <a:pt x="58" y="403"/>
                  <a:pt x="58" y="403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398"/>
                  <a:pt x="65" y="398"/>
                  <a:pt x="65" y="398"/>
                </a:cubicBezTo>
                <a:cubicBezTo>
                  <a:pt x="71" y="380"/>
                  <a:pt x="71" y="380"/>
                  <a:pt x="71" y="380"/>
                </a:cubicBezTo>
                <a:cubicBezTo>
                  <a:pt x="89" y="386"/>
                  <a:pt x="89" y="386"/>
                  <a:pt x="89" y="386"/>
                </a:cubicBezTo>
                <a:cubicBezTo>
                  <a:pt x="103" y="396"/>
                  <a:pt x="103" y="396"/>
                  <a:pt x="103" y="396"/>
                </a:cubicBezTo>
                <a:cubicBezTo>
                  <a:pt x="93" y="399"/>
                  <a:pt x="93" y="399"/>
                  <a:pt x="93" y="399"/>
                </a:cubicBezTo>
                <a:cubicBezTo>
                  <a:pt x="85" y="399"/>
                  <a:pt x="85" y="399"/>
                  <a:pt x="85" y="399"/>
                </a:cubicBezTo>
                <a:cubicBezTo>
                  <a:pt x="77" y="405"/>
                  <a:pt x="77" y="405"/>
                  <a:pt x="77" y="405"/>
                </a:cubicBezTo>
                <a:cubicBezTo>
                  <a:pt x="76" y="413"/>
                  <a:pt x="76" y="413"/>
                  <a:pt x="76" y="413"/>
                </a:cubicBezTo>
                <a:cubicBezTo>
                  <a:pt x="83" y="439"/>
                  <a:pt x="83" y="439"/>
                  <a:pt x="83" y="439"/>
                </a:cubicBezTo>
                <a:cubicBezTo>
                  <a:pt x="82" y="447"/>
                  <a:pt x="82" y="447"/>
                  <a:pt x="82" y="447"/>
                </a:cubicBezTo>
                <a:cubicBezTo>
                  <a:pt x="69" y="425"/>
                  <a:pt x="69" y="425"/>
                  <a:pt x="69" y="425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63" y="414"/>
                  <a:pt x="63" y="414"/>
                  <a:pt x="63" y="414"/>
                </a:cubicBezTo>
                <a:cubicBezTo>
                  <a:pt x="58" y="424"/>
                  <a:pt x="58" y="424"/>
                  <a:pt x="58" y="424"/>
                </a:cubicBezTo>
                <a:cubicBezTo>
                  <a:pt x="58" y="476"/>
                  <a:pt x="58" y="476"/>
                  <a:pt x="58" y="476"/>
                </a:cubicBezTo>
                <a:cubicBezTo>
                  <a:pt x="67" y="491"/>
                  <a:pt x="67" y="491"/>
                  <a:pt x="67" y="491"/>
                </a:cubicBezTo>
                <a:cubicBezTo>
                  <a:pt x="82" y="499"/>
                  <a:pt x="82" y="499"/>
                  <a:pt x="82" y="499"/>
                </a:cubicBezTo>
                <a:cubicBezTo>
                  <a:pt x="86" y="513"/>
                  <a:pt x="86" y="513"/>
                  <a:pt x="86" y="513"/>
                </a:cubicBezTo>
                <a:cubicBezTo>
                  <a:pt x="82" y="528"/>
                  <a:pt x="82" y="528"/>
                  <a:pt x="82" y="528"/>
                </a:cubicBezTo>
                <a:cubicBezTo>
                  <a:pt x="72" y="534"/>
                  <a:pt x="72" y="534"/>
                  <a:pt x="72" y="534"/>
                </a:cubicBezTo>
                <a:cubicBezTo>
                  <a:pt x="69" y="551"/>
                  <a:pt x="69" y="551"/>
                  <a:pt x="69" y="551"/>
                </a:cubicBezTo>
                <a:cubicBezTo>
                  <a:pt x="95" y="609"/>
                  <a:pt x="95" y="609"/>
                  <a:pt x="95" y="609"/>
                </a:cubicBezTo>
                <a:cubicBezTo>
                  <a:pt x="168" y="609"/>
                  <a:pt x="168" y="609"/>
                  <a:pt x="168" y="609"/>
                </a:cubicBezTo>
                <a:lnTo>
                  <a:pt x="217" y="616"/>
                </a:lnTo>
                <a:close/>
              </a:path>
            </a:pathLst>
          </a:custGeom>
          <a:solidFill>
            <a:srgbClr val="CFE3A6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43FAAA-E7FD-4095-8874-F81EDC48BDB2}"/>
              </a:ext>
            </a:extLst>
          </p:cNvPr>
          <p:cNvCxnSpPr>
            <a:cxnSpLocks/>
          </p:cNvCxnSpPr>
          <p:nvPr/>
        </p:nvCxnSpPr>
        <p:spPr>
          <a:xfrm flipV="1">
            <a:off x="1170109" y="2854118"/>
            <a:ext cx="85563" cy="91772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CFA83A-9612-44CD-B79C-B97F893A6BCF}"/>
              </a:ext>
            </a:extLst>
          </p:cNvPr>
          <p:cNvCxnSpPr>
            <a:cxnSpLocks/>
          </p:cNvCxnSpPr>
          <p:nvPr/>
        </p:nvCxnSpPr>
        <p:spPr>
          <a:xfrm flipH="1">
            <a:off x="1275240" y="2890621"/>
            <a:ext cx="19432" cy="457200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8">
            <a:extLst>
              <a:ext uri="{FF2B5EF4-FFF2-40B4-BE49-F238E27FC236}">
                <a16:creationId xmlns:a16="http://schemas.microsoft.com/office/drawing/2014/main" id="{106511CD-E8E0-41D4-8DEF-BB274BDD5A6A}"/>
              </a:ext>
            </a:extLst>
          </p:cNvPr>
          <p:cNvSpPr>
            <a:spLocks/>
          </p:cNvSpPr>
          <p:nvPr/>
        </p:nvSpPr>
        <p:spPr bwMode="auto">
          <a:xfrm>
            <a:off x="2689742" y="1998027"/>
            <a:ext cx="1604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3953A4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id="{EA7E90E0-E767-4642-BA75-2A8A3779BEDE}"/>
              </a:ext>
            </a:extLst>
          </p:cNvPr>
          <p:cNvSpPr>
            <a:spLocks/>
          </p:cNvSpPr>
          <p:nvPr/>
        </p:nvSpPr>
        <p:spPr bwMode="auto">
          <a:xfrm>
            <a:off x="2242275" y="3517826"/>
            <a:ext cx="6417" cy="2407"/>
          </a:xfrm>
          <a:custGeom>
            <a:avLst/>
            <a:gdLst>
              <a:gd name="T0" fmla="*/ 0 w 8"/>
              <a:gd name="T1" fmla="*/ 0 h 3"/>
              <a:gd name="T2" fmla="*/ 6 w 8"/>
              <a:gd name="T3" fmla="*/ 2 h 3"/>
              <a:gd name="T4" fmla="*/ 8 w 8"/>
              <a:gd name="T5" fmla="*/ 3 h 3"/>
              <a:gd name="T6" fmla="*/ 8 w 8"/>
              <a:gd name="T7" fmla="*/ 0 h 3"/>
              <a:gd name="T8" fmla="*/ 0 w 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">
                <a:moveTo>
                  <a:pt x="0" y="0"/>
                </a:moveTo>
                <a:lnTo>
                  <a:pt x="6" y="2"/>
                </a:lnTo>
                <a:lnTo>
                  <a:pt x="8" y="3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42">
            <a:extLst>
              <a:ext uri="{FF2B5EF4-FFF2-40B4-BE49-F238E27FC236}">
                <a16:creationId xmlns:a16="http://schemas.microsoft.com/office/drawing/2014/main" id="{4BD29D96-09BD-4DE6-977B-A44A81AC2A5C}"/>
              </a:ext>
            </a:extLst>
          </p:cNvPr>
          <p:cNvSpPr>
            <a:spLocks/>
          </p:cNvSpPr>
          <p:nvPr/>
        </p:nvSpPr>
        <p:spPr bwMode="auto">
          <a:xfrm>
            <a:off x="2223023" y="3567560"/>
            <a:ext cx="22460" cy="38505"/>
          </a:xfrm>
          <a:custGeom>
            <a:avLst/>
            <a:gdLst>
              <a:gd name="T0" fmla="*/ 11 w 28"/>
              <a:gd name="T1" fmla="*/ 30 h 48"/>
              <a:gd name="T2" fmla="*/ 2 w 28"/>
              <a:gd name="T3" fmla="*/ 4 h 48"/>
              <a:gd name="T4" fmla="*/ 4 w 28"/>
              <a:gd name="T5" fmla="*/ 0 h 48"/>
              <a:gd name="T6" fmla="*/ 0 w 28"/>
              <a:gd name="T7" fmla="*/ 2 h 48"/>
              <a:gd name="T8" fmla="*/ 0 w 28"/>
              <a:gd name="T9" fmla="*/ 13 h 48"/>
              <a:gd name="T10" fmla="*/ 13 w 28"/>
              <a:gd name="T11" fmla="*/ 48 h 48"/>
              <a:gd name="T12" fmla="*/ 28 w 28"/>
              <a:gd name="T13" fmla="*/ 48 h 48"/>
              <a:gd name="T14" fmla="*/ 21 w 28"/>
              <a:gd name="T15" fmla="*/ 34 h 48"/>
              <a:gd name="T16" fmla="*/ 11 w 28"/>
              <a:gd name="T17" fmla="*/ 3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48">
                <a:moveTo>
                  <a:pt x="11" y="30"/>
                </a:moveTo>
                <a:lnTo>
                  <a:pt x="2" y="4"/>
                </a:lnTo>
                <a:lnTo>
                  <a:pt x="4" y="0"/>
                </a:lnTo>
                <a:lnTo>
                  <a:pt x="0" y="2"/>
                </a:lnTo>
                <a:lnTo>
                  <a:pt x="0" y="13"/>
                </a:lnTo>
                <a:lnTo>
                  <a:pt x="13" y="48"/>
                </a:lnTo>
                <a:lnTo>
                  <a:pt x="28" y="48"/>
                </a:lnTo>
                <a:lnTo>
                  <a:pt x="21" y="34"/>
                </a:lnTo>
                <a:lnTo>
                  <a:pt x="11" y="30"/>
                </a:lnTo>
                <a:close/>
              </a:path>
            </a:pathLst>
          </a:custGeom>
          <a:solidFill>
            <a:schemeClr val="accent6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0B37DE6B-5BF9-4987-90A7-E0A415BAFF79}"/>
              </a:ext>
            </a:extLst>
          </p:cNvPr>
          <p:cNvSpPr>
            <a:spLocks/>
          </p:cNvSpPr>
          <p:nvPr/>
        </p:nvSpPr>
        <p:spPr bwMode="auto">
          <a:xfrm>
            <a:off x="2248693" y="3520231"/>
            <a:ext cx="10429" cy="20857"/>
          </a:xfrm>
          <a:custGeom>
            <a:avLst/>
            <a:gdLst>
              <a:gd name="T0" fmla="*/ 3 w 13"/>
              <a:gd name="T1" fmla="*/ 8 h 26"/>
              <a:gd name="T2" fmla="*/ 0 w 13"/>
              <a:gd name="T3" fmla="*/ 0 h 26"/>
              <a:gd name="T4" fmla="*/ 0 w 13"/>
              <a:gd name="T5" fmla="*/ 6 h 26"/>
              <a:gd name="T6" fmla="*/ 5 w 13"/>
              <a:gd name="T7" fmla="*/ 11 h 26"/>
              <a:gd name="T8" fmla="*/ 5 w 13"/>
              <a:gd name="T9" fmla="*/ 24 h 26"/>
              <a:gd name="T10" fmla="*/ 11 w 13"/>
              <a:gd name="T11" fmla="*/ 26 h 26"/>
              <a:gd name="T12" fmla="*/ 13 w 13"/>
              <a:gd name="T13" fmla="*/ 23 h 26"/>
              <a:gd name="T14" fmla="*/ 13 w 13"/>
              <a:gd name="T15" fmla="*/ 11 h 26"/>
              <a:gd name="T16" fmla="*/ 3 w 13"/>
              <a:gd name="T1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26">
                <a:moveTo>
                  <a:pt x="3" y="8"/>
                </a:moveTo>
                <a:lnTo>
                  <a:pt x="0" y="0"/>
                </a:lnTo>
                <a:lnTo>
                  <a:pt x="0" y="6"/>
                </a:lnTo>
                <a:lnTo>
                  <a:pt x="5" y="11"/>
                </a:lnTo>
                <a:lnTo>
                  <a:pt x="5" y="24"/>
                </a:lnTo>
                <a:lnTo>
                  <a:pt x="11" y="26"/>
                </a:lnTo>
                <a:lnTo>
                  <a:pt x="13" y="23"/>
                </a:lnTo>
                <a:lnTo>
                  <a:pt x="13" y="11"/>
                </a:lnTo>
                <a:lnTo>
                  <a:pt x="3" y="8"/>
                </a:lnTo>
                <a:close/>
              </a:path>
            </a:pathLst>
          </a:custGeom>
          <a:solidFill>
            <a:schemeClr val="accent6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B3DDA091-64B9-4A6E-8530-7785593BE8BA}"/>
              </a:ext>
            </a:extLst>
          </p:cNvPr>
          <p:cNvSpPr>
            <a:spLocks/>
          </p:cNvSpPr>
          <p:nvPr/>
        </p:nvSpPr>
        <p:spPr bwMode="auto">
          <a:xfrm>
            <a:off x="2115531" y="3395894"/>
            <a:ext cx="33691" cy="24066"/>
          </a:xfrm>
          <a:custGeom>
            <a:avLst/>
            <a:gdLst>
              <a:gd name="T0" fmla="*/ 0 w 42"/>
              <a:gd name="T1" fmla="*/ 0 h 30"/>
              <a:gd name="T2" fmla="*/ 1 w 42"/>
              <a:gd name="T3" fmla="*/ 21 h 30"/>
              <a:gd name="T4" fmla="*/ 11 w 42"/>
              <a:gd name="T5" fmla="*/ 30 h 30"/>
              <a:gd name="T6" fmla="*/ 31 w 42"/>
              <a:gd name="T7" fmla="*/ 26 h 30"/>
              <a:gd name="T8" fmla="*/ 40 w 42"/>
              <a:gd name="T9" fmla="*/ 26 h 30"/>
              <a:gd name="T10" fmla="*/ 42 w 42"/>
              <a:gd name="T11" fmla="*/ 21 h 30"/>
              <a:gd name="T12" fmla="*/ 18 w 42"/>
              <a:gd name="T13" fmla="*/ 19 h 30"/>
              <a:gd name="T14" fmla="*/ 0 w 42"/>
              <a:gd name="T1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1" y="21"/>
                </a:lnTo>
                <a:lnTo>
                  <a:pt x="11" y="30"/>
                </a:lnTo>
                <a:lnTo>
                  <a:pt x="31" y="26"/>
                </a:lnTo>
                <a:lnTo>
                  <a:pt x="40" y="26"/>
                </a:lnTo>
                <a:lnTo>
                  <a:pt x="42" y="21"/>
                </a:lnTo>
                <a:lnTo>
                  <a:pt x="18" y="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B7E166-9925-465A-98BC-0D87881F1A76}"/>
              </a:ext>
            </a:extLst>
          </p:cNvPr>
          <p:cNvCxnSpPr>
            <a:cxnSpLocks/>
            <a:stCxn id="31" idx="10"/>
          </p:cNvCxnSpPr>
          <p:nvPr/>
        </p:nvCxnSpPr>
        <p:spPr>
          <a:xfrm>
            <a:off x="7043233" y="4894648"/>
            <a:ext cx="214567" cy="101202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79B286-E48B-4918-B447-66DE06E8C5B8}"/>
              </a:ext>
            </a:extLst>
          </p:cNvPr>
          <p:cNvCxnSpPr>
            <a:cxnSpLocks/>
          </p:cNvCxnSpPr>
          <p:nvPr/>
        </p:nvCxnSpPr>
        <p:spPr>
          <a:xfrm flipH="1" flipV="1">
            <a:off x="7628268" y="4588869"/>
            <a:ext cx="123148" cy="58206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52">
            <a:extLst>
              <a:ext uri="{FF2B5EF4-FFF2-40B4-BE49-F238E27FC236}">
                <a16:creationId xmlns:a16="http://schemas.microsoft.com/office/drawing/2014/main" id="{4EAD8E7C-84CB-43E6-BF50-39F54132A38C}"/>
              </a:ext>
            </a:extLst>
          </p:cNvPr>
          <p:cNvSpPr txBox="1"/>
          <p:nvPr/>
        </p:nvSpPr>
        <p:spPr>
          <a:xfrm>
            <a:off x="7204812" y="4870400"/>
            <a:ext cx="726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Puerto Rico</a:t>
            </a:r>
          </a:p>
        </p:txBody>
      </p:sp>
      <p:sp>
        <p:nvSpPr>
          <p:cNvPr id="28" name="TextBox 53">
            <a:extLst>
              <a:ext uri="{FF2B5EF4-FFF2-40B4-BE49-F238E27FC236}">
                <a16:creationId xmlns:a16="http://schemas.microsoft.com/office/drawing/2014/main" id="{9B2B73A2-058A-46E1-84E4-5CA0DE1B1D11}"/>
              </a:ext>
            </a:extLst>
          </p:cNvPr>
          <p:cNvSpPr txBox="1"/>
          <p:nvPr/>
        </p:nvSpPr>
        <p:spPr>
          <a:xfrm>
            <a:off x="7549506" y="4603833"/>
            <a:ext cx="80823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Virgin Islands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ACE9EB-CC79-4EAF-A24E-4E0C63BE362A}"/>
              </a:ext>
            </a:extLst>
          </p:cNvPr>
          <p:cNvGrpSpPr/>
          <p:nvPr/>
        </p:nvGrpSpPr>
        <p:grpSpPr>
          <a:xfrm>
            <a:off x="6848455" y="4490631"/>
            <a:ext cx="726772" cy="476493"/>
            <a:chOff x="10336583" y="4613755"/>
            <a:chExt cx="1300246" cy="635324"/>
          </a:xfrm>
          <a:solidFill>
            <a:srgbClr val="FFE09B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7E5E3A-A7A3-494E-9B8A-DC7DB34BB723}"/>
                </a:ext>
              </a:extLst>
            </p:cNvPr>
            <p:cNvGrpSpPr/>
            <p:nvPr/>
          </p:nvGrpSpPr>
          <p:grpSpPr>
            <a:xfrm>
              <a:off x="11132721" y="4613755"/>
              <a:ext cx="504108" cy="398857"/>
              <a:chOff x="7504453" y="5306076"/>
              <a:chExt cx="546571" cy="432453"/>
            </a:xfrm>
            <a:grpFill/>
          </p:grpSpPr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15142D5-2B37-4628-BF82-CE66F8C5B415}"/>
                  </a:ext>
                </a:extLst>
              </p:cNvPr>
              <p:cNvSpPr/>
              <p:nvPr/>
            </p:nvSpPr>
            <p:spPr>
              <a:xfrm>
                <a:off x="7586998" y="5582172"/>
                <a:ext cx="464026" cy="156357"/>
              </a:xfrm>
              <a:custGeom>
                <a:avLst/>
                <a:gdLst>
                  <a:gd name="connsiteX0" fmla="*/ 254476 w 464026"/>
                  <a:gd name="connsiteY0" fmla="*/ 38229 h 156357"/>
                  <a:gd name="connsiteX1" fmla="*/ 254476 w 464026"/>
                  <a:gd name="connsiteY1" fmla="*/ 38229 h 156357"/>
                  <a:gd name="connsiteX2" fmla="*/ 229076 w 464026"/>
                  <a:gd name="connsiteY2" fmla="*/ 25529 h 156357"/>
                  <a:gd name="connsiteX3" fmla="*/ 222726 w 464026"/>
                  <a:gd name="connsiteY3" fmla="*/ 16004 h 156357"/>
                  <a:gd name="connsiteX4" fmla="*/ 171926 w 464026"/>
                  <a:gd name="connsiteY4" fmla="*/ 6479 h 156357"/>
                  <a:gd name="connsiteX5" fmla="*/ 162401 w 464026"/>
                  <a:gd name="connsiteY5" fmla="*/ 129 h 156357"/>
                  <a:gd name="connsiteX6" fmla="*/ 143351 w 464026"/>
                  <a:gd name="connsiteY6" fmla="*/ 12829 h 156357"/>
                  <a:gd name="connsiteX7" fmla="*/ 133826 w 464026"/>
                  <a:gd name="connsiteY7" fmla="*/ 19179 h 156357"/>
                  <a:gd name="connsiteX8" fmla="*/ 127476 w 464026"/>
                  <a:gd name="connsiteY8" fmla="*/ 28704 h 156357"/>
                  <a:gd name="connsiteX9" fmla="*/ 98901 w 464026"/>
                  <a:gd name="connsiteY9" fmla="*/ 44579 h 156357"/>
                  <a:gd name="connsiteX10" fmla="*/ 73501 w 464026"/>
                  <a:gd name="connsiteY10" fmla="*/ 41404 h 156357"/>
                  <a:gd name="connsiteX11" fmla="*/ 63976 w 464026"/>
                  <a:gd name="connsiteY11" fmla="*/ 38229 h 156357"/>
                  <a:gd name="connsiteX12" fmla="*/ 44926 w 464026"/>
                  <a:gd name="connsiteY12" fmla="*/ 25529 h 156357"/>
                  <a:gd name="connsiteX13" fmla="*/ 13176 w 464026"/>
                  <a:gd name="connsiteY13" fmla="*/ 28704 h 156357"/>
                  <a:gd name="connsiteX14" fmla="*/ 19526 w 464026"/>
                  <a:gd name="connsiteY14" fmla="*/ 47754 h 156357"/>
                  <a:gd name="connsiteX15" fmla="*/ 22701 w 464026"/>
                  <a:gd name="connsiteY15" fmla="*/ 57279 h 156357"/>
                  <a:gd name="connsiteX16" fmla="*/ 25876 w 464026"/>
                  <a:gd name="connsiteY16" fmla="*/ 66804 h 156357"/>
                  <a:gd name="connsiteX17" fmla="*/ 35401 w 464026"/>
                  <a:gd name="connsiteY17" fmla="*/ 73154 h 156357"/>
                  <a:gd name="connsiteX18" fmla="*/ 35401 w 464026"/>
                  <a:gd name="connsiteY18" fmla="*/ 98554 h 156357"/>
                  <a:gd name="connsiteX19" fmla="*/ 32226 w 464026"/>
                  <a:gd name="connsiteY19" fmla="*/ 108079 h 156357"/>
                  <a:gd name="connsiteX20" fmla="*/ 35401 w 464026"/>
                  <a:gd name="connsiteY20" fmla="*/ 127129 h 156357"/>
                  <a:gd name="connsiteX21" fmla="*/ 16351 w 464026"/>
                  <a:gd name="connsiteY21" fmla="*/ 139829 h 156357"/>
                  <a:gd name="connsiteX22" fmla="*/ 10001 w 464026"/>
                  <a:gd name="connsiteY22" fmla="*/ 149354 h 156357"/>
                  <a:gd name="connsiteX23" fmla="*/ 476 w 464026"/>
                  <a:gd name="connsiteY23" fmla="*/ 155704 h 156357"/>
                  <a:gd name="connsiteX24" fmla="*/ 22701 w 464026"/>
                  <a:gd name="connsiteY24" fmla="*/ 143004 h 156357"/>
                  <a:gd name="connsiteX25" fmla="*/ 63976 w 464026"/>
                  <a:gd name="connsiteY25" fmla="*/ 136654 h 156357"/>
                  <a:gd name="connsiteX26" fmla="*/ 67151 w 464026"/>
                  <a:gd name="connsiteY26" fmla="*/ 146179 h 156357"/>
                  <a:gd name="connsiteX27" fmla="*/ 76676 w 464026"/>
                  <a:gd name="connsiteY27" fmla="*/ 149354 h 156357"/>
                  <a:gd name="connsiteX28" fmla="*/ 86201 w 464026"/>
                  <a:gd name="connsiteY28" fmla="*/ 155704 h 156357"/>
                  <a:gd name="connsiteX29" fmla="*/ 111601 w 464026"/>
                  <a:gd name="connsiteY29" fmla="*/ 149354 h 156357"/>
                  <a:gd name="connsiteX30" fmla="*/ 121126 w 464026"/>
                  <a:gd name="connsiteY30" fmla="*/ 143004 h 156357"/>
                  <a:gd name="connsiteX31" fmla="*/ 130651 w 464026"/>
                  <a:gd name="connsiteY31" fmla="*/ 133479 h 156357"/>
                  <a:gd name="connsiteX32" fmla="*/ 140176 w 464026"/>
                  <a:gd name="connsiteY32" fmla="*/ 130304 h 156357"/>
                  <a:gd name="connsiteX33" fmla="*/ 178276 w 464026"/>
                  <a:gd name="connsiteY33" fmla="*/ 127129 h 156357"/>
                  <a:gd name="connsiteX34" fmla="*/ 194151 w 464026"/>
                  <a:gd name="connsiteY34" fmla="*/ 123954 h 156357"/>
                  <a:gd name="connsiteX35" fmla="*/ 213201 w 464026"/>
                  <a:gd name="connsiteY35" fmla="*/ 117604 h 156357"/>
                  <a:gd name="connsiteX36" fmla="*/ 222726 w 464026"/>
                  <a:gd name="connsiteY36" fmla="*/ 114429 h 156357"/>
                  <a:gd name="connsiteX37" fmla="*/ 289401 w 464026"/>
                  <a:gd name="connsiteY37" fmla="*/ 108079 h 156357"/>
                  <a:gd name="connsiteX38" fmla="*/ 298926 w 464026"/>
                  <a:gd name="connsiteY38" fmla="*/ 104904 h 156357"/>
                  <a:gd name="connsiteX39" fmla="*/ 317976 w 464026"/>
                  <a:gd name="connsiteY39" fmla="*/ 92204 h 156357"/>
                  <a:gd name="connsiteX40" fmla="*/ 356076 w 464026"/>
                  <a:gd name="connsiteY40" fmla="*/ 79504 h 156357"/>
                  <a:gd name="connsiteX41" fmla="*/ 365601 w 464026"/>
                  <a:gd name="connsiteY41" fmla="*/ 76329 h 156357"/>
                  <a:gd name="connsiteX42" fmla="*/ 375126 w 464026"/>
                  <a:gd name="connsiteY42" fmla="*/ 69979 h 156357"/>
                  <a:gd name="connsiteX43" fmla="*/ 406876 w 464026"/>
                  <a:gd name="connsiteY43" fmla="*/ 60454 h 156357"/>
                  <a:gd name="connsiteX44" fmla="*/ 425926 w 464026"/>
                  <a:gd name="connsiteY44" fmla="*/ 54104 h 156357"/>
                  <a:gd name="connsiteX45" fmla="*/ 444976 w 464026"/>
                  <a:gd name="connsiteY45" fmla="*/ 47754 h 156357"/>
                  <a:gd name="connsiteX46" fmla="*/ 454501 w 464026"/>
                  <a:gd name="connsiteY46" fmla="*/ 44579 h 156357"/>
                  <a:gd name="connsiteX47" fmla="*/ 464026 w 464026"/>
                  <a:gd name="connsiteY47" fmla="*/ 41404 h 156357"/>
                  <a:gd name="connsiteX48" fmla="*/ 327501 w 464026"/>
                  <a:gd name="connsiteY48" fmla="*/ 41404 h 156357"/>
                  <a:gd name="connsiteX49" fmla="*/ 308451 w 464026"/>
                  <a:gd name="connsiteY49" fmla="*/ 50929 h 156357"/>
                  <a:gd name="connsiteX50" fmla="*/ 298926 w 464026"/>
                  <a:gd name="connsiteY50" fmla="*/ 54104 h 156357"/>
                  <a:gd name="connsiteX51" fmla="*/ 267176 w 464026"/>
                  <a:gd name="connsiteY51" fmla="*/ 50929 h 156357"/>
                  <a:gd name="connsiteX52" fmla="*/ 257651 w 464026"/>
                  <a:gd name="connsiteY52" fmla="*/ 44579 h 156357"/>
                  <a:gd name="connsiteX53" fmla="*/ 254476 w 464026"/>
                  <a:gd name="connsiteY53" fmla="*/ 38229 h 15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64026" h="156357">
                    <a:moveTo>
                      <a:pt x="254476" y="38229"/>
                    </a:moveTo>
                    <a:lnTo>
                      <a:pt x="254476" y="38229"/>
                    </a:lnTo>
                    <a:cubicBezTo>
                      <a:pt x="246009" y="33996"/>
                      <a:pt x="236831" y="30957"/>
                      <a:pt x="229076" y="25529"/>
                    </a:cubicBezTo>
                    <a:cubicBezTo>
                      <a:pt x="225950" y="23341"/>
                      <a:pt x="225962" y="18026"/>
                      <a:pt x="222726" y="16004"/>
                    </a:cubicBezTo>
                    <a:cubicBezTo>
                      <a:pt x="209775" y="7909"/>
                      <a:pt x="184611" y="7748"/>
                      <a:pt x="171926" y="6479"/>
                    </a:cubicBezTo>
                    <a:cubicBezTo>
                      <a:pt x="168751" y="4362"/>
                      <a:pt x="166165" y="756"/>
                      <a:pt x="162401" y="129"/>
                    </a:cubicBezTo>
                    <a:cubicBezTo>
                      <a:pt x="154031" y="-1266"/>
                      <a:pt x="147977" y="8974"/>
                      <a:pt x="143351" y="12829"/>
                    </a:cubicBezTo>
                    <a:cubicBezTo>
                      <a:pt x="140420" y="15272"/>
                      <a:pt x="137001" y="17062"/>
                      <a:pt x="133826" y="19179"/>
                    </a:cubicBezTo>
                    <a:cubicBezTo>
                      <a:pt x="131709" y="22354"/>
                      <a:pt x="130348" y="26191"/>
                      <a:pt x="127476" y="28704"/>
                    </a:cubicBezTo>
                    <a:cubicBezTo>
                      <a:pt x="114039" y="40461"/>
                      <a:pt x="111983" y="40218"/>
                      <a:pt x="98901" y="44579"/>
                    </a:cubicBezTo>
                    <a:cubicBezTo>
                      <a:pt x="90434" y="43521"/>
                      <a:pt x="81896" y="42930"/>
                      <a:pt x="73501" y="41404"/>
                    </a:cubicBezTo>
                    <a:cubicBezTo>
                      <a:pt x="70208" y="40805"/>
                      <a:pt x="66589" y="40320"/>
                      <a:pt x="63976" y="38229"/>
                    </a:cubicBezTo>
                    <a:cubicBezTo>
                      <a:pt x="44043" y="22283"/>
                      <a:pt x="74093" y="32821"/>
                      <a:pt x="44926" y="25529"/>
                    </a:cubicBezTo>
                    <a:cubicBezTo>
                      <a:pt x="34343" y="26587"/>
                      <a:pt x="21180" y="21700"/>
                      <a:pt x="13176" y="28704"/>
                    </a:cubicBezTo>
                    <a:cubicBezTo>
                      <a:pt x="8139" y="33112"/>
                      <a:pt x="17409" y="41404"/>
                      <a:pt x="19526" y="47754"/>
                    </a:cubicBezTo>
                    <a:lnTo>
                      <a:pt x="22701" y="57279"/>
                    </a:lnTo>
                    <a:cubicBezTo>
                      <a:pt x="23759" y="60454"/>
                      <a:pt x="23091" y="64948"/>
                      <a:pt x="25876" y="66804"/>
                    </a:cubicBezTo>
                    <a:lnTo>
                      <a:pt x="35401" y="73154"/>
                    </a:lnTo>
                    <a:cubicBezTo>
                      <a:pt x="28143" y="94927"/>
                      <a:pt x="35401" y="67903"/>
                      <a:pt x="35401" y="98554"/>
                    </a:cubicBezTo>
                    <a:cubicBezTo>
                      <a:pt x="35401" y="101901"/>
                      <a:pt x="33284" y="104904"/>
                      <a:pt x="32226" y="108079"/>
                    </a:cubicBezTo>
                    <a:cubicBezTo>
                      <a:pt x="33284" y="114429"/>
                      <a:pt x="38280" y="121371"/>
                      <a:pt x="35401" y="127129"/>
                    </a:cubicBezTo>
                    <a:cubicBezTo>
                      <a:pt x="31988" y="133955"/>
                      <a:pt x="16351" y="139829"/>
                      <a:pt x="16351" y="139829"/>
                    </a:cubicBezTo>
                    <a:cubicBezTo>
                      <a:pt x="14234" y="143004"/>
                      <a:pt x="12699" y="146656"/>
                      <a:pt x="10001" y="149354"/>
                    </a:cubicBezTo>
                    <a:cubicBezTo>
                      <a:pt x="7303" y="152052"/>
                      <a:pt x="-2222" y="158402"/>
                      <a:pt x="476" y="155704"/>
                    </a:cubicBezTo>
                    <a:cubicBezTo>
                      <a:pt x="10087" y="146093"/>
                      <a:pt x="11803" y="146637"/>
                      <a:pt x="22701" y="143004"/>
                    </a:cubicBezTo>
                    <a:cubicBezTo>
                      <a:pt x="38375" y="131249"/>
                      <a:pt x="38641" y="126520"/>
                      <a:pt x="63976" y="136654"/>
                    </a:cubicBezTo>
                    <a:cubicBezTo>
                      <a:pt x="67083" y="137897"/>
                      <a:pt x="64784" y="143812"/>
                      <a:pt x="67151" y="146179"/>
                    </a:cubicBezTo>
                    <a:cubicBezTo>
                      <a:pt x="69518" y="148546"/>
                      <a:pt x="73683" y="147857"/>
                      <a:pt x="76676" y="149354"/>
                    </a:cubicBezTo>
                    <a:cubicBezTo>
                      <a:pt x="80089" y="151061"/>
                      <a:pt x="83026" y="153587"/>
                      <a:pt x="86201" y="155704"/>
                    </a:cubicBezTo>
                    <a:cubicBezTo>
                      <a:pt x="92239" y="154496"/>
                      <a:pt x="105092" y="152608"/>
                      <a:pt x="111601" y="149354"/>
                    </a:cubicBezTo>
                    <a:cubicBezTo>
                      <a:pt x="115014" y="147647"/>
                      <a:pt x="118195" y="145447"/>
                      <a:pt x="121126" y="143004"/>
                    </a:cubicBezTo>
                    <a:cubicBezTo>
                      <a:pt x="124575" y="140129"/>
                      <a:pt x="126915" y="135970"/>
                      <a:pt x="130651" y="133479"/>
                    </a:cubicBezTo>
                    <a:cubicBezTo>
                      <a:pt x="133436" y="131623"/>
                      <a:pt x="136859" y="130746"/>
                      <a:pt x="140176" y="130304"/>
                    </a:cubicBezTo>
                    <a:cubicBezTo>
                      <a:pt x="152808" y="128620"/>
                      <a:pt x="165576" y="128187"/>
                      <a:pt x="178276" y="127129"/>
                    </a:cubicBezTo>
                    <a:cubicBezTo>
                      <a:pt x="183568" y="126071"/>
                      <a:pt x="188945" y="125374"/>
                      <a:pt x="194151" y="123954"/>
                    </a:cubicBezTo>
                    <a:cubicBezTo>
                      <a:pt x="200609" y="122193"/>
                      <a:pt x="206851" y="119721"/>
                      <a:pt x="213201" y="117604"/>
                    </a:cubicBezTo>
                    <a:cubicBezTo>
                      <a:pt x="216376" y="116546"/>
                      <a:pt x="219400" y="114799"/>
                      <a:pt x="222726" y="114429"/>
                    </a:cubicBezTo>
                    <a:cubicBezTo>
                      <a:pt x="263967" y="109847"/>
                      <a:pt x="241750" y="112050"/>
                      <a:pt x="289401" y="108079"/>
                    </a:cubicBezTo>
                    <a:cubicBezTo>
                      <a:pt x="292576" y="107021"/>
                      <a:pt x="296000" y="106529"/>
                      <a:pt x="298926" y="104904"/>
                    </a:cubicBezTo>
                    <a:cubicBezTo>
                      <a:pt x="305597" y="101198"/>
                      <a:pt x="310736" y="94617"/>
                      <a:pt x="317976" y="92204"/>
                    </a:cubicBezTo>
                    <a:lnTo>
                      <a:pt x="356076" y="79504"/>
                    </a:lnTo>
                    <a:cubicBezTo>
                      <a:pt x="359251" y="78446"/>
                      <a:pt x="362816" y="78185"/>
                      <a:pt x="365601" y="76329"/>
                    </a:cubicBezTo>
                    <a:cubicBezTo>
                      <a:pt x="368776" y="74212"/>
                      <a:pt x="371639" y="71529"/>
                      <a:pt x="375126" y="69979"/>
                    </a:cubicBezTo>
                    <a:cubicBezTo>
                      <a:pt x="390669" y="63071"/>
                      <a:pt x="392668" y="64717"/>
                      <a:pt x="406876" y="60454"/>
                    </a:cubicBezTo>
                    <a:cubicBezTo>
                      <a:pt x="413287" y="58531"/>
                      <a:pt x="419576" y="56221"/>
                      <a:pt x="425926" y="54104"/>
                    </a:cubicBezTo>
                    <a:lnTo>
                      <a:pt x="444976" y="47754"/>
                    </a:lnTo>
                    <a:lnTo>
                      <a:pt x="454501" y="44579"/>
                    </a:lnTo>
                    <a:lnTo>
                      <a:pt x="464026" y="41404"/>
                    </a:lnTo>
                    <a:cubicBezTo>
                      <a:pt x="407937" y="39595"/>
                      <a:pt x="376931" y="34813"/>
                      <a:pt x="327501" y="41404"/>
                    </a:cubicBezTo>
                    <a:cubicBezTo>
                      <a:pt x="316619" y="42855"/>
                      <a:pt x="318181" y="46064"/>
                      <a:pt x="308451" y="50929"/>
                    </a:cubicBezTo>
                    <a:cubicBezTo>
                      <a:pt x="305458" y="52426"/>
                      <a:pt x="302101" y="53046"/>
                      <a:pt x="298926" y="54104"/>
                    </a:cubicBezTo>
                    <a:cubicBezTo>
                      <a:pt x="288343" y="53046"/>
                      <a:pt x="277540" y="53321"/>
                      <a:pt x="267176" y="50929"/>
                    </a:cubicBezTo>
                    <a:cubicBezTo>
                      <a:pt x="263458" y="50071"/>
                      <a:pt x="260964" y="46472"/>
                      <a:pt x="257651" y="44579"/>
                    </a:cubicBezTo>
                    <a:cubicBezTo>
                      <a:pt x="245710" y="37756"/>
                      <a:pt x="255005" y="39287"/>
                      <a:pt x="254476" y="38229"/>
                    </a:cubicBezTo>
                    <a:close/>
                  </a:path>
                </a:pathLst>
              </a:custGeom>
              <a:grpFill/>
              <a:ln w="952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C151CAC5-0B76-4E37-8037-EA99C56E092D}"/>
                  </a:ext>
                </a:extLst>
              </p:cNvPr>
              <p:cNvSpPr/>
              <p:nvPr/>
            </p:nvSpPr>
            <p:spPr>
              <a:xfrm>
                <a:off x="7504453" y="5306076"/>
                <a:ext cx="279871" cy="120650"/>
              </a:xfrm>
              <a:custGeom>
                <a:avLst/>
                <a:gdLst>
                  <a:gd name="connsiteX0" fmla="*/ 276696 w 279871"/>
                  <a:gd name="connsiteY0" fmla="*/ 95250 h 120650"/>
                  <a:gd name="connsiteX1" fmla="*/ 276696 w 279871"/>
                  <a:gd name="connsiteY1" fmla="*/ 95250 h 120650"/>
                  <a:gd name="connsiteX2" fmla="*/ 260821 w 279871"/>
                  <a:gd name="connsiteY2" fmla="*/ 73025 h 120650"/>
                  <a:gd name="connsiteX3" fmla="*/ 251296 w 279871"/>
                  <a:gd name="connsiteY3" fmla="*/ 69850 h 120650"/>
                  <a:gd name="connsiteX4" fmla="*/ 229071 w 279871"/>
                  <a:gd name="connsiteY4" fmla="*/ 60325 h 120650"/>
                  <a:gd name="connsiteX5" fmla="*/ 219546 w 279871"/>
                  <a:gd name="connsiteY5" fmla="*/ 50800 h 120650"/>
                  <a:gd name="connsiteX6" fmla="*/ 200496 w 279871"/>
                  <a:gd name="connsiteY6" fmla="*/ 44450 h 120650"/>
                  <a:gd name="connsiteX7" fmla="*/ 178271 w 279871"/>
                  <a:gd name="connsiteY7" fmla="*/ 38100 h 120650"/>
                  <a:gd name="connsiteX8" fmla="*/ 171921 w 279871"/>
                  <a:gd name="connsiteY8" fmla="*/ 28575 h 120650"/>
                  <a:gd name="connsiteX9" fmla="*/ 162396 w 279871"/>
                  <a:gd name="connsiteY9" fmla="*/ 19050 h 120650"/>
                  <a:gd name="connsiteX10" fmla="*/ 159221 w 279871"/>
                  <a:gd name="connsiteY10" fmla="*/ 9525 h 120650"/>
                  <a:gd name="connsiteX11" fmla="*/ 140171 w 279871"/>
                  <a:gd name="connsiteY11" fmla="*/ 3175 h 120650"/>
                  <a:gd name="connsiteX12" fmla="*/ 130646 w 279871"/>
                  <a:gd name="connsiteY12" fmla="*/ 0 h 120650"/>
                  <a:gd name="connsiteX13" fmla="*/ 133821 w 279871"/>
                  <a:gd name="connsiteY13" fmla="*/ 12700 h 120650"/>
                  <a:gd name="connsiteX14" fmla="*/ 130646 w 279871"/>
                  <a:gd name="connsiteY14" fmla="*/ 25400 h 120650"/>
                  <a:gd name="connsiteX15" fmla="*/ 136996 w 279871"/>
                  <a:gd name="connsiteY15" fmla="*/ 44450 h 120650"/>
                  <a:gd name="connsiteX16" fmla="*/ 127471 w 279871"/>
                  <a:gd name="connsiteY16" fmla="*/ 50800 h 120650"/>
                  <a:gd name="connsiteX17" fmla="*/ 124296 w 279871"/>
                  <a:gd name="connsiteY17" fmla="*/ 41275 h 120650"/>
                  <a:gd name="connsiteX18" fmla="*/ 114771 w 279871"/>
                  <a:gd name="connsiteY18" fmla="*/ 31750 h 120650"/>
                  <a:gd name="connsiteX19" fmla="*/ 95721 w 279871"/>
                  <a:gd name="connsiteY19" fmla="*/ 25400 h 120650"/>
                  <a:gd name="connsiteX20" fmla="*/ 86196 w 279871"/>
                  <a:gd name="connsiteY20" fmla="*/ 22225 h 120650"/>
                  <a:gd name="connsiteX21" fmla="*/ 60796 w 279871"/>
                  <a:gd name="connsiteY21" fmla="*/ 28575 h 120650"/>
                  <a:gd name="connsiteX22" fmla="*/ 51271 w 279871"/>
                  <a:gd name="connsiteY22" fmla="*/ 34925 h 120650"/>
                  <a:gd name="connsiteX23" fmla="*/ 19521 w 279871"/>
                  <a:gd name="connsiteY23" fmla="*/ 38100 h 120650"/>
                  <a:gd name="connsiteX24" fmla="*/ 471 w 279871"/>
                  <a:gd name="connsiteY24" fmla="*/ 47625 h 120650"/>
                  <a:gd name="connsiteX25" fmla="*/ 3646 w 279871"/>
                  <a:gd name="connsiteY25" fmla="*/ 60325 h 120650"/>
                  <a:gd name="connsiteX26" fmla="*/ 13171 w 279871"/>
                  <a:gd name="connsiteY26" fmla="*/ 63500 h 120650"/>
                  <a:gd name="connsiteX27" fmla="*/ 25871 w 279871"/>
                  <a:gd name="connsiteY27" fmla="*/ 66675 h 120650"/>
                  <a:gd name="connsiteX28" fmla="*/ 51271 w 279871"/>
                  <a:gd name="connsiteY28" fmla="*/ 63500 h 120650"/>
                  <a:gd name="connsiteX29" fmla="*/ 60796 w 279871"/>
                  <a:gd name="connsiteY29" fmla="*/ 60325 h 120650"/>
                  <a:gd name="connsiteX30" fmla="*/ 86196 w 279871"/>
                  <a:gd name="connsiteY30" fmla="*/ 66675 h 120650"/>
                  <a:gd name="connsiteX31" fmla="*/ 95721 w 279871"/>
                  <a:gd name="connsiteY31" fmla="*/ 73025 h 120650"/>
                  <a:gd name="connsiteX32" fmla="*/ 105246 w 279871"/>
                  <a:gd name="connsiteY32" fmla="*/ 92075 h 120650"/>
                  <a:gd name="connsiteX33" fmla="*/ 117946 w 279871"/>
                  <a:gd name="connsiteY33" fmla="*/ 95250 h 120650"/>
                  <a:gd name="connsiteX34" fmla="*/ 136996 w 279871"/>
                  <a:gd name="connsiteY34" fmla="*/ 92075 h 120650"/>
                  <a:gd name="connsiteX35" fmla="*/ 143346 w 279871"/>
                  <a:gd name="connsiteY35" fmla="*/ 82550 h 120650"/>
                  <a:gd name="connsiteX36" fmla="*/ 152871 w 279871"/>
                  <a:gd name="connsiteY36" fmla="*/ 79375 h 120650"/>
                  <a:gd name="connsiteX37" fmla="*/ 165571 w 279871"/>
                  <a:gd name="connsiteY37" fmla="*/ 92075 h 120650"/>
                  <a:gd name="connsiteX38" fmla="*/ 197321 w 279871"/>
                  <a:gd name="connsiteY38" fmla="*/ 111125 h 120650"/>
                  <a:gd name="connsiteX39" fmla="*/ 206846 w 279871"/>
                  <a:gd name="connsiteY39" fmla="*/ 114300 h 120650"/>
                  <a:gd name="connsiteX40" fmla="*/ 216371 w 279871"/>
                  <a:gd name="connsiteY40" fmla="*/ 120650 h 120650"/>
                  <a:gd name="connsiteX41" fmla="*/ 229071 w 279871"/>
                  <a:gd name="connsiteY41" fmla="*/ 117475 h 120650"/>
                  <a:gd name="connsiteX42" fmla="*/ 238596 w 279871"/>
                  <a:gd name="connsiteY42" fmla="*/ 114300 h 120650"/>
                  <a:gd name="connsiteX43" fmla="*/ 276696 w 279871"/>
                  <a:gd name="connsiteY43" fmla="*/ 107950 h 120650"/>
                  <a:gd name="connsiteX44" fmla="*/ 279871 w 279871"/>
                  <a:gd name="connsiteY44" fmla="*/ 98425 h 120650"/>
                  <a:gd name="connsiteX45" fmla="*/ 276696 w 279871"/>
                  <a:gd name="connsiteY45" fmla="*/ 85725 h 120650"/>
                  <a:gd name="connsiteX46" fmla="*/ 276696 w 279871"/>
                  <a:gd name="connsiteY46" fmla="*/ 952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79871" h="120650">
                    <a:moveTo>
                      <a:pt x="276696" y="95250"/>
                    </a:moveTo>
                    <a:lnTo>
                      <a:pt x="276696" y="95250"/>
                    </a:lnTo>
                    <a:cubicBezTo>
                      <a:pt x="271404" y="87842"/>
                      <a:pt x="267259" y="79463"/>
                      <a:pt x="260821" y="73025"/>
                    </a:cubicBezTo>
                    <a:cubicBezTo>
                      <a:pt x="258454" y="70658"/>
                      <a:pt x="254372" y="71168"/>
                      <a:pt x="251296" y="69850"/>
                    </a:cubicBezTo>
                    <a:cubicBezTo>
                      <a:pt x="223833" y="58080"/>
                      <a:pt x="251409" y="67771"/>
                      <a:pt x="229071" y="60325"/>
                    </a:cubicBezTo>
                    <a:cubicBezTo>
                      <a:pt x="225896" y="57150"/>
                      <a:pt x="223471" y="52981"/>
                      <a:pt x="219546" y="50800"/>
                    </a:cubicBezTo>
                    <a:cubicBezTo>
                      <a:pt x="213695" y="47549"/>
                      <a:pt x="206846" y="46567"/>
                      <a:pt x="200496" y="44450"/>
                    </a:cubicBezTo>
                    <a:cubicBezTo>
                      <a:pt x="186831" y="39895"/>
                      <a:pt x="194218" y="42087"/>
                      <a:pt x="178271" y="38100"/>
                    </a:cubicBezTo>
                    <a:cubicBezTo>
                      <a:pt x="176154" y="34925"/>
                      <a:pt x="174364" y="31506"/>
                      <a:pt x="171921" y="28575"/>
                    </a:cubicBezTo>
                    <a:cubicBezTo>
                      <a:pt x="169046" y="25126"/>
                      <a:pt x="164887" y="22786"/>
                      <a:pt x="162396" y="19050"/>
                    </a:cubicBezTo>
                    <a:cubicBezTo>
                      <a:pt x="160540" y="16265"/>
                      <a:pt x="161944" y="11470"/>
                      <a:pt x="159221" y="9525"/>
                    </a:cubicBezTo>
                    <a:cubicBezTo>
                      <a:pt x="153774" y="5634"/>
                      <a:pt x="146521" y="5292"/>
                      <a:pt x="140171" y="3175"/>
                    </a:cubicBezTo>
                    <a:lnTo>
                      <a:pt x="130646" y="0"/>
                    </a:lnTo>
                    <a:cubicBezTo>
                      <a:pt x="131704" y="4233"/>
                      <a:pt x="133821" y="8336"/>
                      <a:pt x="133821" y="12700"/>
                    </a:cubicBezTo>
                    <a:cubicBezTo>
                      <a:pt x="133821" y="17064"/>
                      <a:pt x="130212" y="21058"/>
                      <a:pt x="130646" y="25400"/>
                    </a:cubicBezTo>
                    <a:cubicBezTo>
                      <a:pt x="131312" y="32060"/>
                      <a:pt x="136996" y="44450"/>
                      <a:pt x="136996" y="44450"/>
                    </a:cubicBezTo>
                    <a:cubicBezTo>
                      <a:pt x="133821" y="46567"/>
                      <a:pt x="131173" y="51725"/>
                      <a:pt x="127471" y="50800"/>
                    </a:cubicBezTo>
                    <a:cubicBezTo>
                      <a:pt x="124224" y="49988"/>
                      <a:pt x="126152" y="44060"/>
                      <a:pt x="124296" y="41275"/>
                    </a:cubicBezTo>
                    <a:cubicBezTo>
                      <a:pt x="121805" y="37539"/>
                      <a:pt x="118696" y="33931"/>
                      <a:pt x="114771" y="31750"/>
                    </a:cubicBezTo>
                    <a:cubicBezTo>
                      <a:pt x="108920" y="28499"/>
                      <a:pt x="102071" y="27517"/>
                      <a:pt x="95721" y="25400"/>
                    </a:cubicBezTo>
                    <a:lnTo>
                      <a:pt x="86196" y="22225"/>
                    </a:lnTo>
                    <a:cubicBezTo>
                      <a:pt x="80158" y="23433"/>
                      <a:pt x="67305" y="25321"/>
                      <a:pt x="60796" y="28575"/>
                    </a:cubicBezTo>
                    <a:cubicBezTo>
                      <a:pt x="57383" y="30282"/>
                      <a:pt x="54989" y="34067"/>
                      <a:pt x="51271" y="34925"/>
                    </a:cubicBezTo>
                    <a:cubicBezTo>
                      <a:pt x="40907" y="37317"/>
                      <a:pt x="30104" y="37042"/>
                      <a:pt x="19521" y="38100"/>
                    </a:cubicBezTo>
                    <a:cubicBezTo>
                      <a:pt x="15823" y="39333"/>
                      <a:pt x="2010" y="43009"/>
                      <a:pt x="471" y="47625"/>
                    </a:cubicBezTo>
                    <a:cubicBezTo>
                      <a:pt x="-909" y="51765"/>
                      <a:pt x="920" y="56918"/>
                      <a:pt x="3646" y="60325"/>
                    </a:cubicBezTo>
                    <a:cubicBezTo>
                      <a:pt x="5737" y="62938"/>
                      <a:pt x="9953" y="62581"/>
                      <a:pt x="13171" y="63500"/>
                    </a:cubicBezTo>
                    <a:cubicBezTo>
                      <a:pt x="17367" y="64699"/>
                      <a:pt x="21638" y="65617"/>
                      <a:pt x="25871" y="66675"/>
                    </a:cubicBezTo>
                    <a:cubicBezTo>
                      <a:pt x="34338" y="65617"/>
                      <a:pt x="42876" y="65026"/>
                      <a:pt x="51271" y="63500"/>
                    </a:cubicBezTo>
                    <a:cubicBezTo>
                      <a:pt x="54564" y="62901"/>
                      <a:pt x="57449" y="60325"/>
                      <a:pt x="60796" y="60325"/>
                    </a:cubicBezTo>
                    <a:cubicBezTo>
                      <a:pt x="64419" y="60325"/>
                      <a:pt x="81185" y="64170"/>
                      <a:pt x="86196" y="66675"/>
                    </a:cubicBezTo>
                    <a:cubicBezTo>
                      <a:pt x="89609" y="68382"/>
                      <a:pt x="92546" y="70908"/>
                      <a:pt x="95721" y="73025"/>
                    </a:cubicBezTo>
                    <a:cubicBezTo>
                      <a:pt x="97532" y="78458"/>
                      <a:pt x="99970" y="88558"/>
                      <a:pt x="105246" y="92075"/>
                    </a:cubicBezTo>
                    <a:cubicBezTo>
                      <a:pt x="108877" y="94496"/>
                      <a:pt x="113713" y="94192"/>
                      <a:pt x="117946" y="95250"/>
                    </a:cubicBezTo>
                    <a:cubicBezTo>
                      <a:pt x="124296" y="94192"/>
                      <a:pt x="131238" y="94954"/>
                      <a:pt x="136996" y="92075"/>
                    </a:cubicBezTo>
                    <a:cubicBezTo>
                      <a:pt x="140409" y="90368"/>
                      <a:pt x="140366" y="84934"/>
                      <a:pt x="143346" y="82550"/>
                    </a:cubicBezTo>
                    <a:cubicBezTo>
                      <a:pt x="145959" y="80459"/>
                      <a:pt x="149696" y="80433"/>
                      <a:pt x="152871" y="79375"/>
                    </a:cubicBezTo>
                    <a:cubicBezTo>
                      <a:pt x="178271" y="87842"/>
                      <a:pt x="148638" y="75142"/>
                      <a:pt x="165571" y="92075"/>
                    </a:cubicBezTo>
                    <a:cubicBezTo>
                      <a:pt x="171214" y="97718"/>
                      <a:pt x="188552" y="107367"/>
                      <a:pt x="197321" y="111125"/>
                    </a:cubicBezTo>
                    <a:cubicBezTo>
                      <a:pt x="200397" y="112443"/>
                      <a:pt x="203853" y="112803"/>
                      <a:pt x="206846" y="114300"/>
                    </a:cubicBezTo>
                    <a:cubicBezTo>
                      <a:pt x="210259" y="116007"/>
                      <a:pt x="213196" y="118533"/>
                      <a:pt x="216371" y="120650"/>
                    </a:cubicBezTo>
                    <a:cubicBezTo>
                      <a:pt x="220604" y="119592"/>
                      <a:pt x="224875" y="118674"/>
                      <a:pt x="229071" y="117475"/>
                    </a:cubicBezTo>
                    <a:cubicBezTo>
                      <a:pt x="232289" y="116556"/>
                      <a:pt x="235314" y="114956"/>
                      <a:pt x="238596" y="114300"/>
                    </a:cubicBezTo>
                    <a:cubicBezTo>
                      <a:pt x="251221" y="111775"/>
                      <a:pt x="263996" y="110067"/>
                      <a:pt x="276696" y="107950"/>
                    </a:cubicBezTo>
                    <a:cubicBezTo>
                      <a:pt x="277754" y="104775"/>
                      <a:pt x="279871" y="101772"/>
                      <a:pt x="279871" y="98425"/>
                    </a:cubicBezTo>
                    <a:cubicBezTo>
                      <a:pt x="279871" y="94061"/>
                      <a:pt x="277552" y="90004"/>
                      <a:pt x="276696" y="85725"/>
                    </a:cubicBezTo>
                    <a:cubicBezTo>
                      <a:pt x="276488" y="84687"/>
                      <a:pt x="276696" y="93663"/>
                      <a:pt x="276696" y="95250"/>
                    </a:cubicBezTo>
                    <a:close/>
                  </a:path>
                </a:pathLst>
              </a:custGeom>
              <a:grpFill/>
              <a:ln w="952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9C2052E1-8A21-4268-AB56-9E6ECB4D99B4}"/>
                  </a:ext>
                </a:extLst>
              </p:cNvPr>
              <p:cNvSpPr/>
              <p:nvPr/>
            </p:nvSpPr>
            <p:spPr>
              <a:xfrm>
                <a:off x="7860524" y="5321951"/>
                <a:ext cx="190500" cy="104775"/>
              </a:xfrm>
              <a:custGeom>
                <a:avLst/>
                <a:gdLst>
                  <a:gd name="connsiteX0" fmla="*/ 127000 w 190500"/>
                  <a:gd name="connsiteY0" fmla="*/ 104775 h 104775"/>
                  <a:gd name="connsiteX1" fmla="*/ 127000 w 190500"/>
                  <a:gd name="connsiteY1" fmla="*/ 104775 h 104775"/>
                  <a:gd name="connsiteX2" fmla="*/ 98425 w 190500"/>
                  <a:gd name="connsiteY2" fmla="*/ 98425 h 104775"/>
                  <a:gd name="connsiteX3" fmla="*/ 79375 w 190500"/>
                  <a:gd name="connsiteY3" fmla="*/ 85725 h 104775"/>
                  <a:gd name="connsiteX4" fmla="*/ 60325 w 190500"/>
                  <a:gd name="connsiteY4" fmla="*/ 79375 h 104775"/>
                  <a:gd name="connsiteX5" fmla="*/ 31750 w 190500"/>
                  <a:gd name="connsiteY5" fmla="*/ 82550 h 104775"/>
                  <a:gd name="connsiteX6" fmla="*/ 22225 w 190500"/>
                  <a:gd name="connsiteY6" fmla="*/ 88900 h 104775"/>
                  <a:gd name="connsiteX7" fmla="*/ 3175 w 190500"/>
                  <a:gd name="connsiteY7" fmla="*/ 85725 h 104775"/>
                  <a:gd name="connsiteX8" fmla="*/ 0 w 190500"/>
                  <a:gd name="connsiteY8" fmla="*/ 76200 h 104775"/>
                  <a:gd name="connsiteX9" fmla="*/ 22225 w 190500"/>
                  <a:gd name="connsiteY9" fmla="*/ 50800 h 104775"/>
                  <a:gd name="connsiteX10" fmla="*/ 41275 w 190500"/>
                  <a:gd name="connsiteY10" fmla="*/ 41275 h 104775"/>
                  <a:gd name="connsiteX11" fmla="*/ 50800 w 190500"/>
                  <a:gd name="connsiteY11" fmla="*/ 34925 h 104775"/>
                  <a:gd name="connsiteX12" fmla="*/ 53975 w 190500"/>
                  <a:gd name="connsiteY12" fmla="*/ 22225 h 104775"/>
                  <a:gd name="connsiteX13" fmla="*/ 57150 w 190500"/>
                  <a:gd name="connsiteY13" fmla="*/ 3175 h 104775"/>
                  <a:gd name="connsiteX14" fmla="*/ 66675 w 190500"/>
                  <a:gd name="connsiteY14" fmla="*/ 0 h 104775"/>
                  <a:gd name="connsiteX15" fmla="*/ 76200 w 190500"/>
                  <a:gd name="connsiteY15" fmla="*/ 3175 h 104775"/>
                  <a:gd name="connsiteX16" fmla="*/ 92075 w 190500"/>
                  <a:gd name="connsiteY16" fmla="*/ 19050 h 104775"/>
                  <a:gd name="connsiteX17" fmla="*/ 130175 w 190500"/>
                  <a:gd name="connsiteY17" fmla="*/ 25400 h 104775"/>
                  <a:gd name="connsiteX18" fmla="*/ 165100 w 190500"/>
                  <a:gd name="connsiteY18" fmla="*/ 34925 h 104775"/>
                  <a:gd name="connsiteX19" fmla="*/ 174625 w 190500"/>
                  <a:gd name="connsiteY19" fmla="*/ 38100 h 104775"/>
                  <a:gd name="connsiteX20" fmla="*/ 187325 w 190500"/>
                  <a:gd name="connsiteY20" fmla="*/ 60325 h 104775"/>
                  <a:gd name="connsiteX21" fmla="*/ 190500 w 190500"/>
                  <a:gd name="connsiteY21" fmla="*/ 73025 h 104775"/>
                  <a:gd name="connsiteX22" fmla="*/ 180975 w 190500"/>
                  <a:gd name="connsiteY22" fmla="*/ 76200 h 104775"/>
                  <a:gd name="connsiteX23" fmla="*/ 161925 w 190500"/>
                  <a:gd name="connsiteY23" fmla="*/ 69850 h 104775"/>
                  <a:gd name="connsiteX24" fmla="*/ 155575 w 190500"/>
                  <a:gd name="connsiteY24" fmla="*/ 60325 h 104775"/>
                  <a:gd name="connsiteX25" fmla="*/ 123825 w 190500"/>
                  <a:gd name="connsiteY25" fmla="*/ 60325 h 104775"/>
                  <a:gd name="connsiteX26" fmla="*/ 127000 w 190500"/>
                  <a:gd name="connsiteY26" fmla="*/ 69850 h 104775"/>
                  <a:gd name="connsiteX27" fmla="*/ 139700 w 190500"/>
                  <a:gd name="connsiteY27" fmla="*/ 88900 h 104775"/>
                  <a:gd name="connsiteX28" fmla="*/ 136525 w 190500"/>
                  <a:gd name="connsiteY28" fmla="*/ 101600 h 104775"/>
                  <a:gd name="connsiteX29" fmla="*/ 127000 w 190500"/>
                  <a:gd name="connsiteY29" fmla="*/ 104775 h 104775"/>
                  <a:gd name="connsiteX30" fmla="*/ 127000 w 190500"/>
                  <a:gd name="connsiteY30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0500" h="104775">
                    <a:moveTo>
                      <a:pt x="127000" y="104775"/>
                    </a:moveTo>
                    <a:lnTo>
                      <a:pt x="127000" y="104775"/>
                    </a:lnTo>
                    <a:cubicBezTo>
                      <a:pt x="117475" y="102658"/>
                      <a:pt x="107484" y="102049"/>
                      <a:pt x="98425" y="98425"/>
                    </a:cubicBezTo>
                    <a:cubicBezTo>
                      <a:pt x="91339" y="95591"/>
                      <a:pt x="86615" y="88138"/>
                      <a:pt x="79375" y="85725"/>
                    </a:cubicBezTo>
                    <a:lnTo>
                      <a:pt x="60325" y="79375"/>
                    </a:lnTo>
                    <a:cubicBezTo>
                      <a:pt x="50800" y="80433"/>
                      <a:pt x="41047" y="80226"/>
                      <a:pt x="31750" y="82550"/>
                    </a:cubicBezTo>
                    <a:cubicBezTo>
                      <a:pt x="28048" y="83475"/>
                      <a:pt x="26018" y="88479"/>
                      <a:pt x="22225" y="88900"/>
                    </a:cubicBezTo>
                    <a:cubicBezTo>
                      <a:pt x="15827" y="89611"/>
                      <a:pt x="9525" y="86783"/>
                      <a:pt x="3175" y="85725"/>
                    </a:cubicBezTo>
                    <a:cubicBezTo>
                      <a:pt x="2117" y="82550"/>
                      <a:pt x="0" y="79547"/>
                      <a:pt x="0" y="76200"/>
                    </a:cubicBezTo>
                    <a:cubicBezTo>
                      <a:pt x="0" y="59447"/>
                      <a:pt x="8334" y="60060"/>
                      <a:pt x="22225" y="50800"/>
                    </a:cubicBezTo>
                    <a:cubicBezTo>
                      <a:pt x="49522" y="32602"/>
                      <a:pt x="14985" y="54420"/>
                      <a:pt x="41275" y="41275"/>
                    </a:cubicBezTo>
                    <a:cubicBezTo>
                      <a:pt x="44688" y="39568"/>
                      <a:pt x="47625" y="37042"/>
                      <a:pt x="50800" y="34925"/>
                    </a:cubicBezTo>
                    <a:cubicBezTo>
                      <a:pt x="51858" y="30692"/>
                      <a:pt x="53975" y="26589"/>
                      <a:pt x="53975" y="22225"/>
                    </a:cubicBezTo>
                    <a:cubicBezTo>
                      <a:pt x="53975" y="10613"/>
                      <a:pt x="43948" y="13737"/>
                      <a:pt x="57150" y="3175"/>
                    </a:cubicBezTo>
                    <a:cubicBezTo>
                      <a:pt x="59763" y="1084"/>
                      <a:pt x="63500" y="1058"/>
                      <a:pt x="66675" y="0"/>
                    </a:cubicBezTo>
                    <a:cubicBezTo>
                      <a:pt x="69850" y="1058"/>
                      <a:pt x="73587" y="1084"/>
                      <a:pt x="76200" y="3175"/>
                    </a:cubicBezTo>
                    <a:cubicBezTo>
                      <a:pt x="97367" y="20108"/>
                      <a:pt x="66675" y="6350"/>
                      <a:pt x="92075" y="19050"/>
                    </a:cubicBezTo>
                    <a:cubicBezTo>
                      <a:pt x="102994" y="24510"/>
                      <a:pt x="120316" y="23992"/>
                      <a:pt x="130175" y="25400"/>
                    </a:cubicBezTo>
                    <a:cubicBezTo>
                      <a:pt x="145882" y="27644"/>
                      <a:pt x="149280" y="29652"/>
                      <a:pt x="165100" y="34925"/>
                    </a:cubicBezTo>
                    <a:lnTo>
                      <a:pt x="174625" y="38100"/>
                    </a:lnTo>
                    <a:cubicBezTo>
                      <a:pt x="179889" y="45996"/>
                      <a:pt x="183872" y="51118"/>
                      <a:pt x="187325" y="60325"/>
                    </a:cubicBezTo>
                    <a:cubicBezTo>
                      <a:pt x="188857" y="64411"/>
                      <a:pt x="189442" y="68792"/>
                      <a:pt x="190500" y="73025"/>
                    </a:cubicBezTo>
                    <a:cubicBezTo>
                      <a:pt x="187325" y="74083"/>
                      <a:pt x="184301" y="76570"/>
                      <a:pt x="180975" y="76200"/>
                    </a:cubicBezTo>
                    <a:cubicBezTo>
                      <a:pt x="174322" y="75461"/>
                      <a:pt x="161925" y="69850"/>
                      <a:pt x="161925" y="69850"/>
                    </a:cubicBezTo>
                    <a:cubicBezTo>
                      <a:pt x="159808" y="66675"/>
                      <a:pt x="158555" y="62709"/>
                      <a:pt x="155575" y="60325"/>
                    </a:cubicBezTo>
                    <a:cubicBezTo>
                      <a:pt x="147179" y="53608"/>
                      <a:pt x="130964" y="59305"/>
                      <a:pt x="123825" y="60325"/>
                    </a:cubicBezTo>
                    <a:cubicBezTo>
                      <a:pt x="124883" y="63500"/>
                      <a:pt x="125375" y="66924"/>
                      <a:pt x="127000" y="69850"/>
                    </a:cubicBezTo>
                    <a:cubicBezTo>
                      <a:pt x="130706" y="76521"/>
                      <a:pt x="139700" y="88900"/>
                      <a:pt x="139700" y="88900"/>
                    </a:cubicBezTo>
                    <a:cubicBezTo>
                      <a:pt x="138642" y="93133"/>
                      <a:pt x="139251" y="98193"/>
                      <a:pt x="136525" y="101600"/>
                    </a:cubicBezTo>
                    <a:cubicBezTo>
                      <a:pt x="134434" y="104213"/>
                      <a:pt x="129993" y="103278"/>
                      <a:pt x="127000" y="104775"/>
                    </a:cubicBezTo>
                    <a:lnTo>
                      <a:pt x="127000" y="104775"/>
                    </a:lnTo>
                    <a:close/>
                  </a:path>
                </a:pathLst>
              </a:custGeom>
              <a:grpFill/>
              <a:ln w="952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5353FE7E-2C83-4DB0-9933-1817156904CB}"/>
                </a:ext>
              </a:extLst>
            </p:cNvPr>
            <p:cNvSpPr/>
            <p:nvPr/>
          </p:nvSpPr>
          <p:spPr>
            <a:xfrm>
              <a:off x="10336583" y="5099734"/>
              <a:ext cx="392397" cy="149345"/>
            </a:xfrm>
            <a:custGeom>
              <a:avLst/>
              <a:gdLst>
                <a:gd name="connsiteX0" fmla="*/ 0 w 425450"/>
                <a:gd name="connsiteY0" fmla="*/ 60325 h 161925"/>
                <a:gd name="connsiteX1" fmla="*/ 0 w 425450"/>
                <a:gd name="connsiteY1" fmla="*/ 60325 h 161925"/>
                <a:gd name="connsiteX2" fmla="*/ 15875 w 425450"/>
                <a:gd name="connsiteY2" fmla="*/ 38100 h 161925"/>
                <a:gd name="connsiteX3" fmla="*/ 19050 w 425450"/>
                <a:gd name="connsiteY3" fmla="*/ 28575 h 161925"/>
                <a:gd name="connsiteX4" fmla="*/ 28575 w 425450"/>
                <a:gd name="connsiteY4" fmla="*/ 25400 h 161925"/>
                <a:gd name="connsiteX5" fmla="*/ 95250 w 425450"/>
                <a:gd name="connsiteY5" fmla="*/ 22225 h 161925"/>
                <a:gd name="connsiteX6" fmla="*/ 114300 w 425450"/>
                <a:gd name="connsiteY6" fmla="*/ 12700 h 161925"/>
                <a:gd name="connsiteX7" fmla="*/ 127000 w 425450"/>
                <a:gd name="connsiteY7" fmla="*/ 6350 h 161925"/>
                <a:gd name="connsiteX8" fmla="*/ 412750 w 425450"/>
                <a:gd name="connsiteY8" fmla="*/ 0 h 161925"/>
                <a:gd name="connsiteX9" fmla="*/ 425450 w 425450"/>
                <a:gd name="connsiteY9" fmla="*/ 31750 h 161925"/>
                <a:gd name="connsiteX10" fmla="*/ 377825 w 425450"/>
                <a:gd name="connsiteY10" fmla="*/ 57150 h 161925"/>
                <a:gd name="connsiteX11" fmla="*/ 381000 w 425450"/>
                <a:gd name="connsiteY11" fmla="*/ 107950 h 161925"/>
                <a:gd name="connsiteX12" fmla="*/ 323850 w 425450"/>
                <a:gd name="connsiteY12" fmla="*/ 114300 h 161925"/>
                <a:gd name="connsiteX13" fmla="*/ 298450 w 425450"/>
                <a:gd name="connsiteY13" fmla="*/ 130175 h 161925"/>
                <a:gd name="connsiteX14" fmla="*/ 257175 w 425450"/>
                <a:gd name="connsiteY14" fmla="*/ 123825 h 161925"/>
                <a:gd name="connsiteX15" fmla="*/ 219075 w 425450"/>
                <a:gd name="connsiteY15" fmla="*/ 130175 h 161925"/>
                <a:gd name="connsiteX16" fmla="*/ 168275 w 425450"/>
                <a:gd name="connsiteY16" fmla="*/ 146050 h 161925"/>
                <a:gd name="connsiteX17" fmla="*/ 130175 w 425450"/>
                <a:gd name="connsiteY17" fmla="*/ 136525 h 161925"/>
                <a:gd name="connsiteX18" fmla="*/ 130175 w 425450"/>
                <a:gd name="connsiteY18" fmla="*/ 136525 h 161925"/>
                <a:gd name="connsiteX19" fmla="*/ 92075 w 425450"/>
                <a:gd name="connsiteY19" fmla="*/ 158750 h 161925"/>
                <a:gd name="connsiteX20" fmla="*/ 25400 w 425450"/>
                <a:gd name="connsiteY20" fmla="*/ 161925 h 161925"/>
                <a:gd name="connsiteX21" fmla="*/ 0 w 425450"/>
                <a:gd name="connsiteY21" fmla="*/ 603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5450" h="161925">
                  <a:moveTo>
                    <a:pt x="0" y="60325"/>
                  </a:moveTo>
                  <a:lnTo>
                    <a:pt x="0" y="60325"/>
                  </a:lnTo>
                  <a:cubicBezTo>
                    <a:pt x="5292" y="52917"/>
                    <a:pt x="11191" y="45907"/>
                    <a:pt x="15875" y="38100"/>
                  </a:cubicBezTo>
                  <a:cubicBezTo>
                    <a:pt x="17597" y="35230"/>
                    <a:pt x="16683" y="30942"/>
                    <a:pt x="19050" y="28575"/>
                  </a:cubicBezTo>
                  <a:cubicBezTo>
                    <a:pt x="21417" y="26208"/>
                    <a:pt x="25240" y="25678"/>
                    <a:pt x="28575" y="25400"/>
                  </a:cubicBezTo>
                  <a:cubicBezTo>
                    <a:pt x="50748" y="23552"/>
                    <a:pt x="73025" y="23283"/>
                    <a:pt x="95250" y="22225"/>
                  </a:cubicBezTo>
                  <a:cubicBezTo>
                    <a:pt x="122547" y="4027"/>
                    <a:pt x="88010" y="25845"/>
                    <a:pt x="114300" y="12700"/>
                  </a:cubicBezTo>
                  <a:cubicBezTo>
                    <a:pt x="128174" y="5763"/>
                    <a:pt x="119047" y="6350"/>
                    <a:pt x="127000" y="6350"/>
                  </a:cubicBezTo>
                  <a:lnTo>
                    <a:pt x="412750" y="0"/>
                  </a:lnTo>
                  <a:lnTo>
                    <a:pt x="425450" y="31750"/>
                  </a:lnTo>
                  <a:lnTo>
                    <a:pt x="377825" y="57150"/>
                  </a:lnTo>
                  <a:lnTo>
                    <a:pt x="381000" y="107950"/>
                  </a:lnTo>
                  <a:lnTo>
                    <a:pt x="323850" y="114300"/>
                  </a:lnTo>
                  <a:lnTo>
                    <a:pt x="298450" y="130175"/>
                  </a:lnTo>
                  <a:lnTo>
                    <a:pt x="257175" y="123825"/>
                  </a:lnTo>
                  <a:lnTo>
                    <a:pt x="219075" y="130175"/>
                  </a:lnTo>
                  <a:lnTo>
                    <a:pt x="168275" y="146050"/>
                  </a:lnTo>
                  <a:lnTo>
                    <a:pt x="130175" y="136525"/>
                  </a:lnTo>
                  <a:lnTo>
                    <a:pt x="130175" y="136525"/>
                  </a:lnTo>
                  <a:lnTo>
                    <a:pt x="92075" y="158750"/>
                  </a:lnTo>
                  <a:lnTo>
                    <a:pt x="25400" y="161925"/>
                  </a:lnTo>
                  <a:lnTo>
                    <a:pt x="0" y="60325"/>
                  </a:lnTo>
                  <a:close/>
                </a:path>
              </a:pathLst>
            </a:custGeom>
            <a:grpFill/>
            <a:ln w="95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35" name="Freeform 13">
            <a:extLst>
              <a:ext uri="{FF2B5EF4-FFF2-40B4-BE49-F238E27FC236}">
                <a16:creationId xmlns:a16="http://schemas.microsoft.com/office/drawing/2014/main" id="{C8B69A82-FE75-4AC3-B0AA-F3414460FB47}"/>
              </a:ext>
            </a:extLst>
          </p:cNvPr>
          <p:cNvSpPr>
            <a:spLocks/>
          </p:cNvSpPr>
          <p:nvPr/>
        </p:nvSpPr>
        <p:spPr bwMode="auto">
          <a:xfrm>
            <a:off x="5617033" y="2032194"/>
            <a:ext cx="666609" cy="1122246"/>
          </a:xfrm>
          <a:custGeom>
            <a:avLst/>
            <a:gdLst>
              <a:gd name="T0" fmla="*/ 155 w 450"/>
              <a:gd name="T1" fmla="*/ 2 h 758"/>
              <a:gd name="T2" fmla="*/ 145 w 450"/>
              <a:gd name="T3" fmla="*/ 2 h 758"/>
              <a:gd name="T4" fmla="*/ 118 w 450"/>
              <a:gd name="T5" fmla="*/ 3 h 758"/>
              <a:gd name="T6" fmla="*/ 115 w 450"/>
              <a:gd name="T7" fmla="*/ 24 h 758"/>
              <a:gd name="T8" fmla="*/ 120 w 450"/>
              <a:gd name="T9" fmla="*/ 35 h 758"/>
              <a:gd name="T10" fmla="*/ 96 w 450"/>
              <a:gd name="T11" fmla="*/ 76 h 758"/>
              <a:gd name="T12" fmla="*/ 87 w 450"/>
              <a:gd name="T13" fmla="*/ 87 h 758"/>
              <a:gd name="T14" fmla="*/ 82 w 450"/>
              <a:gd name="T15" fmla="*/ 67 h 758"/>
              <a:gd name="T16" fmla="*/ 73 w 450"/>
              <a:gd name="T17" fmla="*/ 66 h 758"/>
              <a:gd name="T18" fmla="*/ 53 w 450"/>
              <a:gd name="T19" fmla="*/ 85 h 758"/>
              <a:gd name="T20" fmla="*/ 46 w 450"/>
              <a:gd name="T21" fmla="*/ 105 h 758"/>
              <a:gd name="T22" fmla="*/ 49 w 450"/>
              <a:gd name="T23" fmla="*/ 145 h 758"/>
              <a:gd name="T24" fmla="*/ 39 w 450"/>
              <a:gd name="T25" fmla="*/ 201 h 758"/>
              <a:gd name="T26" fmla="*/ 67 w 450"/>
              <a:gd name="T27" fmla="*/ 292 h 758"/>
              <a:gd name="T28" fmla="*/ 71 w 450"/>
              <a:gd name="T29" fmla="*/ 409 h 758"/>
              <a:gd name="T30" fmla="*/ 48 w 450"/>
              <a:gd name="T31" fmla="*/ 463 h 758"/>
              <a:gd name="T32" fmla="*/ 10 w 450"/>
              <a:gd name="T33" fmla="*/ 506 h 758"/>
              <a:gd name="T34" fmla="*/ 46 w 450"/>
              <a:gd name="T35" fmla="*/ 514 h 758"/>
              <a:gd name="T36" fmla="*/ 28 w 450"/>
              <a:gd name="T37" fmla="*/ 570 h 758"/>
              <a:gd name="T38" fmla="*/ 37 w 450"/>
              <a:gd name="T39" fmla="*/ 617 h 758"/>
              <a:gd name="T40" fmla="*/ 20 w 450"/>
              <a:gd name="T41" fmla="*/ 646 h 758"/>
              <a:gd name="T42" fmla="*/ 25 w 450"/>
              <a:gd name="T43" fmla="*/ 674 h 758"/>
              <a:gd name="T44" fmla="*/ 0 w 450"/>
              <a:gd name="T45" fmla="*/ 741 h 758"/>
              <a:gd name="T46" fmla="*/ 14 w 450"/>
              <a:gd name="T47" fmla="*/ 752 h 758"/>
              <a:gd name="T48" fmla="*/ 48 w 450"/>
              <a:gd name="T49" fmla="*/ 758 h 758"/>
              <a:gd name="T50" fmla="*/ 67 w 450"/>
              <a:gd name="T51" fmla="*/ 742 h 758"/>
              <a:gd name="T52" fmla="*/ 117 w 450"/>
              <a:gd name="T53" fmla="*/ 711 h 758"/>
              <a:gd name="T54" fmla="*/ 198 w 450"/>
              <a:gd name="T55" fmla="*/ 683 h 758"/>
              <a:gd name="T56" fmla="*/ 254 w 450"/>
              <a:gd name="T57" fmla="*/ 650 h 758"/>
              <a:gd name="T58" fmla="*/ 297 w 450"/>
              <a:gd name="T59" fmla="*/ 636 h 758"/>
              <a:gd name="T60" fmla="*/ 349 w 450"/>
              <a:gd name="T61" fmla="*/ 622 h 758"/>
              <a:gd name="T62" fmla="*/ 380 w 450"/>
              <a:gd name="T63" fmla="*/ 578 h 758"/>
              <a:gd name="T64" fmla="*/ 414 w 450"/>
              <a:gd name="T65" fmla="*/ 559 h 758"/>
              <a:gd name="T66" fmla="*/ 428 w 450"/>
              <a:gd name="T67" fmla="*/ 534 h 758"/>
              <a:gd name="T68" fmla="*/ 439 w 450"/>
              <a:gd name="T69" fmla="*/ 459 h 758"/>
              <a:gd name="T70" fmla="*/ 450 w 450"/>
              <a:gd name="T71" fmla="*/ 426 h 758"/>
              <a:gd name="T72" fmla="*/ 428 w 450"/>
              <a:gd name="T73" fmla="*/ 346 h 758"/>
              <a:gd name="T74" fmla="*/ 383 w 450"/>
              <a:gd name="T75" fmla="*/ 352 h 758"/>
              <a:gd name="T76" fmla="*/ 341 w 450"/>
              <a:gd name="T77" fmla="*/ 366 h 758"/>
              <a:gd name="T78" fmla="*/ 314 w 450"/>
              <a:gd name="T79" fmla="*/ 363 h 758"/>
              <a:gd name="T80" fmla="*/ 299 w 450"/>
              <a:gd name="T81" fmla="*/ 363 h 758"/>
              <a:gd name="T82" fmla="*/ 269 w 450"/>
              <a:gd name="T83" fmla="*/ 353 h 758"/>
              <a:gd name="T84" fmla="*/ 287 w 450"/>
              <a:gd name="T85" fmla="*/ 324 h 758"/>
              <a:gd name="T86" fmla="*/ 286 w 450"/>
              <a:gd name="T87" fmla="*/ 310 h 758"/>
              <a:gd name="T88" fmla="*/ 295 w 450"/>
              <a:gd name="T89" fmla="*/ 287 h 758"/>
              <a:gd name="T90" fmla="*/ 296 w 450"/>
              <a:gd name="T91" fmla="*/ 271 h 758"/>
              <a:gd name="T92" fmla="*/ 316 w 450"/>
              <a:gd name="T93" fmla="*/ 261 h 758"/>
              <a:gd name="T94" fmla="*/ 313 w 450"/>
              <a:gd name="T95" fmla="*/ 212 h 758"/>
              <a:gd name="T96" fmla="*/ 297 w 450"/>
              <a:gd name="T97" fmla="*/ 166 h 758"/>
              <a:gd name="T98" fmla="*/ 244 w 450"/>
              <a:gd name="T99" fmla="*/ 146 h 758"/>
              <a:gd name="T100" fmla="*/ 237 w 450"/>
              <a:gd name="T101" fmla="*/ 168 h 758"/>
              <a:gd name="T102" fmla="*/ 214 w 450"/>
              <a:gd name="T103" fmla="*/ 177 h 758"/>
              <a:gd name="T104" fmla="*/ 216 w 450"/>
              <a:gd name="T105" fmla="*/ 149 h 758"/>
              <a:gd name="T106" fmla="*/ 234 w 450"/>
              <a:gd name="T107" fmla="*/ 120 h 758"/>
              <a:gd name="T108" fmla="*/ 242 w 450"/>
              <a:gd name="T109" fmla="*/ 104 h 758"/>
              <a:gd name="T110" fmla="*/ 227 w 450"/>
              <a:gd name="T111" fmla="*/ 60 h 758"/>
              <a:gd name="T112" fmla="*/ 227 w 450"/>
              <a:gd name="T113" fmla="*/ 45 h 758"/>
              <a:gd name="T114" fmla="*/ 220 w 450"/>
              <a:gd name="T115" fmla="*/ 30 h 758"/>
              <a:gd name="T116" fmla="*/ 192 w 450"/>
              <a:gd name="T117" fmla="*/ 19 h 758"/>
              <a:gd name="T118" fmla="*/ 178 w 450"/>
              <a:gd name="T119" fmla="*/ 13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0" h="758">
                <a:moveTo>
                  <a:pt x="162" y="3"/>
                </a:moveTo>
                <a:cubicBezTo>
                  <a:pt x="155" y="2"/>
                  <a:pt x="155" y="2"/>
                  <a:pt x="155" y="2"/>
                </a:cubicBezTo>
                <a:cubicBezTo>
                  <a:pt x="147" y="4"/>
                  <a:pt x="147" y="4"/>
                  <a:pt x="147" y="4"/>
                </a:cubicBezTo>
                <a:cubicBezTo>
                  <a:pt x="145" y="2"/>
                  <a:pt x="145" y="2"/>
                  <a:pt x="145" y="2"/>
                </a:cubicBezTo>
                <a:cubicBezTo>
                  <a:pt x="131" y="0"/>
                  <a:pt x="131" y="0"/>
                  <a:pt x="131" y="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95" y="46"/>
                  <a:pt x="95" y="46"/>
                  <a:pt x="95" y="46"/>
                </a:cubicBezTo>
                <a:cubicBezTo>
                  <a:pt x="96" y="76"/>
                  <a:pt x="96" y="76"/>
                  <a:pt x="96" y="76"/>
                </a:cubicBezTo>
                <a:cubicBezTo>
                  <a:pt x="90" y="79"/>
                  <a:pt x="90" y="79"/>
                  <a:pt x="90" y="79"/>
                </a:cubicBezTo>
                <a:cubicBezTo>
                  <a:pt x="87" y="87"/>
                  <a:pt x="87" y="87"/>
                  <a:pt x="87" y="87"/>
                </a:cubicBezTo>
                <a:cubicBezTo>
                  <a:pt x="85" y="83"/>
                  <a:pt x="85" y="83"/>
                  <a:pt x="85" y="83"/>
                </a:cubicBezTo>
                <a:cubicBezTo>
                  <a:pt x="82" y="67"/>
                  <a:pt x="82" y="67"/>
                  <a:pt x="82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3" y="66"/>
                  <a:pt x="73" y="66"/>
                  <a:pt x="73" y="66"/>
                </a:cubicBezTo>
                <a:cubicBezTo>
                  <a:pt x="67" y="74"/>
                  <a:pt x="67" y="74"/>
                  <a:pt x="67" y="74"/>
                </a:cubicBezTo>
                <a:cubicBezTo>
                  <a:pt x="53" y="85"/>
                  <a:pt x="53" y="85"/>
                  <a:pt x="53" y="85"/>
                </a:cubicBezTo>
                <a:cubicBezTo>
                  <a:pt x="52" y="96"/>
                  <a:pt x="52" y="96"/>
                  <a:pt x="52" y="96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64" y="250"/>
                  <a:pt x="64" y="250"/>
                  <a:pt x="64" y="250"/>
                </a:cubicBezTo>
                <a:cubicBezTo>
                  <a:pt x="67" y="292"/>
                  <a:pt x="67" y="292"/>
                  <a:pt x="67" y="292"/>
                </a:cubicBezTo>
                <a:cubicBezTo>
                  <a:pt x="54" y="337"/>
                  <a:pt x="54" y="337"/>
                  <a:pt x="54" y="337"/>
                </a:cubicBezTo>
                <a:cubicBezTo>
                  <a:pt x="64" y="360"/>
                  <a:pt x="70" y="399"/>
                  <a:pt x="71" y="409"/>
                </a:cubicBezTo>
                <a:cubicBezTo>
                  <a:pt x="83" y="463"/>
                  <a:pt x="83" y="463"/>
                  <a:pt x="83" y="463"/>
                </a:cubicBezTo>
                <a:cubicBezTo>
                  <a:pt x="48" y="463"/>
                  <a:pt x="48" y="463"/>
                  <a:pt x="48" y="463"/>
                </a:cubicBezTo>
                <a:cubicBezTo>
                  <a:pt x="49" y="473"/>
                  <a:pt x="48" y="480"/>
                  <a:pt x="47" y="484"/>
                </a:cubicBezTo>
                <a:cubicBezTo>
                  <a:pt x="46" y="486"/>
                  <a:pt x="44" y="493"/>
                  <a:pt x="10" y="506"/>
                </a:cubicBezTo>
                <a:cubicBezTo>
                  <a:pt x="10" y="514"/>
                  <a:pt x="10" y="514"/>
                  <a:pt x="10" y="514"/>
                </a:cubicBezTo>
                <a:cubicBezTo>
                  <a:pt x="46" y="514"/>
                  <a:pt x="46" y="514"/>
                  <a:pt x="46" y="514"/>
                </a:cubicBezTo>
                <a:cubicBezTo>
                  <a:pt x="46" y="570"/>
                  <a:pt x="46" y="570"/>
                  <a:pt x="46" y="570"/>
                </a:cubicBezTo>
                <a:cubicBezTo>
                  <a:pt x="28" y="570"/>
                  <a:pt x="28" y="570"/>
                  <a:pt x="28" y="570"/>
                </a:cubicBezTo>
                <a:cubicBezTo>
                  <a:pt x="28" y="595"/>
                  <a:pt x="28" y="595"/>
                  <a:pt x="28" y="595"/>
                </a:cubicBezTo>
                <a:cubicBezTo>
                  <a:pt x="37" y="617"/>
                  <a:pt x="37" y="617"/>
                  <a:pt x="37" y="617"/>
                </a:cubicBezTo>
                <a:cubicBezTo>
                  <a:pt x="21" y="639"/>
                  <a:pt x="21" y="639"/>
                  <a:pt x="21" y="639"/>
                </a:cubicBezTo>
                <a:cubicBezTo>
                  <a:pt x="20" y="642"/>
                  <a:pt x="20" y="644"/>
                  <a:pt x="20" y="646"/>
                </a:cubicBezTo>
                <a:cubicBezTo>
                  <a:pt x="24" y="647"/>
                  <a:pt x="25" y="651"/>
                  <a:pt x="27" y="657"/>
                </a:cubicBezTo>
                <a:cubicBezTo>
                  <a:pt x="29" y="662"/>
                  <a:pt x="28" y="667"/>
                  <a:pt x="25" y="674"/>
                </a:cubicBezTo>
                <a:cubicBezTo>
                  <a:pt x="17" y="713"/>
                  <a:pt x="17" y="713"/>
                  <a:pt x="17" y="713"/>
                </a:cubicBezTo>
                <a:cubicBezTo>
                  <a:pt x="0" y="741"/>
                  <a:pt x="0" y="741"/>
                  <a:pt x="0" y="741"/>
                </a:cubicBezTo>
                <a:cubicBezTo>
                  <a:pt x="0" y="757"/>
                  <a:pt x="0" y="757"/>
                  <a:pt x="0" y="757"/>
                </a:cubicBezTo>
                <a:cubicBezTo>
                  <a:pt x="14" y="752"/>
                  <a:pt x="14" y="752"/>
                  <a:pt x="14" y="752"/>
                </a:cubicBezTo>
                <a:cubicBezTo>
                  <a:pt x="28" y="740"/>
                  <a:pt x="28" y="740"/>
                  <a:pt x="28" y="740"/>
                </a:cubicBezTo>
                <a:cubicBezTo>
                  <a:pt x="48" y="758"/>
                  <a:pt x="48" y="758"/>
                  <a:pt x="48" y="758"/>
                </a:cubicBezTo>
                <a:cubicBezTo>
                  <a:pt x="60" y="751"/>
                  <a:pt x="60" y="751"/>
                  <a:pt x="60" y="751"/>
                </a:cubicBezTo>
                <a:cubicBezTo>
                  <a:pt x="67" y="742"/>
                  <a:pt x="67" y="742"/>
                  <a:pt x="67" y="742"/>
                </a:cubicBezTo>
                <a:cubicBezTo>
                  <a:pt x="84" y="711"/>
                  <a:pt x="84" y="711"/>
                  <a:pt x="84" y="711"/>
                </a:cubicBezTo>
                <a:cubicBezTo>
                  <a:pt x="117" y="711"/>
                  <a:pt x="117" y="711"/>
                  <a:pt x="117" y="711"/>
                </a:cubicBezTo>
                <a:cubicBezTo>
                  <a:pt x="127" y="683"/>
                  <a:pt x="127" y="683"/>
                  <a:pt x="127" y="683"/>
                </a:cubicBezTo>
                <a:cubicBezTo>
                  <a:pt x="198" y="683"/>
                  <a:pt x="198" y="683"/>
                  <a:pt x="198" y="683"/>
                </a:cubicBezTo>
                <a:cubicBezTo>
                  <a:pt x="211" y="665"/>
                  <a:pt x="211" y="665"/>
                  <a:pt x="211" y="665"/>
                </a:cubicBezTo>
                <a:cubicBezTo>
                  <a:pt x="254" y="650"/>
                  <a:pt x="254" y="650"/>
                  <a:pt x="254" y="650"/>
                </a:cubicBezTo>
                <a:cubicBezTo>
                  <a:pt x="290" y="650"/>
                  <a:pt x="290" y="650"/>
                  <a:pt x="290" y="650"/>
                </a:cubicBezTo>
                <a:cubicBezTo>
                  <a:pt x="297" y="636"/>
                  <a:pt x="297" y="636"/>
                  <a:pt x="297" y="636"/>
                </a:cubicBezTo>
                <a:cubicBezTo>
                  <a:pt x="329" y="622"/>
                  <a:pt x="329" y="622"/>
                  <a:pt x="329" y="622"/>
                </a:cubicBezTo>
                <a:cubicBezTo>
                  <a:pt x="349" y="622"/>
                  <a:pt x="349" y="622"/>
                  <a:pt x="349" y="622"/>
                </a:cubicBezTo>
                <a:cubicBezTo>
                  <a:pt x="349" y="602"/>
                  <a:pt x="349" y="602"/>
                  <a:pt x="349" y="602"/>
                </a:cubicBezTo>
                <a:cubicBezTo>
                  <a:pt x="380" y="578"/>
                  <a:pt x="380" y="578"/>
                  <a:pt x="380" y="578"/>
                </a:cubicBezTo>
                <a:cubicBezTo>
                  <a:pt x="414" y="578"/>
                  <a:pt x="414" y="578"/>
                  <a:pt x="414" y="578"/>
                </a:cubicBezTo>
                <a:cubicBezTo>
                  <a:pt x="414" y="559"/>
                  <a:pt x="414" y="559"/>
                  <a:pt x="414" y="559"/>
                </a:cubicBezTo>
                <a:cubicBezTo>
                  <a:pt x="435" y="540"/>
                  <a:pt x="435" y="540"/>
                  <a:pt x="435" y="540"/>
                </a:cubicBezTo>
                <a:cubicBezTo>
                  <a:pt x="428" y="534"/>
                  <a:pt x="428" y="534"/>
                  <a:pt x="428" y="534"/>
                </a:cubicBezTo>
                <a:cubicBezTo>
                  <a:pt x="428" y="481"/>
                  <a:pt x="428" y="481"/>
                  <a:pt x="428" y="481"/>
                </a:cubicBezTo>
                <a:cubicBezTo>
                  <a:pt x="439" y="459"/>
                  <a:pt x="439" y="459"/>
                  <a:pt x="439" y="459"/>
                </a:cubicBezTo>
                <a:cubicBezTo>
                  <a:pt x="439" y="438"/>
                  <a:pt x="439" y="438"/>
                  <a:pt x="439" y="438"/>
                </a:cubicBezTo>
                <a:cubicBezTo>
                  <a:pt x="450" y="426"/>
                  <a:pt x="450" y="426"/>
                  <a:pt x="450" y="426"/>
                </a:cubicBezTo>
                <a:cubicBezTo>
                  <a:pt x="450" y="346"/>
                  <a:pt x="450" y="346"/>
                  <a:pt x="450" y="346"/>
                </a:cubicBezTo>
                <a:cubicBezTo>
                  <a:pt x="428" y="346"/>
                  <a:pt x="428" y="346"/>
                  <a:pt x="428" y="346"/>
                </a:cubicBezTo>
                <a:cubicBezTo>
                  <a:pt x="428" y="316"/>
                  <a:pt x="428" y="316"/>
                  <a:pt x="428" y="316"/>
                </a:cubicBezTo>
                <a:cubicBezTo>
                  <a:pt x="383" y="352"/>
                  <a:pt x="383" y="352"/>
                  <a:pt x="383" y="352"/>
                </a:cubicBezTo>
                <a:cubicBezTo>
                  <a:pt x="363" y="355"/>
                  <a:pt x="363" y="355"/>
                  <a:pt x="363" y="355"/>
                </a:cubicBezTo>
                <a:cubicBezTo>
                  <a:pt x="341" y="366"/>
                  <a:pt x="341" y="366"/>
                  <a:pt x="341" y="366"/>
                </a:cubicBezTo>
                <a:cubicBezTo>
                  <a:pt x="318" y="366"/>
                  <a:pt x="318" y="366"/>
                  <a:pt x="318" y="366"/>
                </a:cubicBezTo>
                <a:cubicBezTo>
                  <a:pt x="314" y="363"/>
                  <a:pt x="314" y="363"/>
                  <a:pt x="314" y="363"/>
                </a:cubicBezTo>
                <a:cubicBezTo>
                  <a:pt x="305" y="364"/>
                  <a:pt x="305" y="364"/>
                  <a:pt x="305" y="364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69" y="353"/>
                  <a:pt x="269" y="353"/>
                  <a:pt x="269" y="353"/>
                </a:cubicBezTo>
                <a:cubicBezTo>
                  <a:pt x="287" y="324"/>
                  <a:pt x="287" y="324"/>
                  <a:pt x="287" y="324"/>
                </a:cubicBezTo>
                <a:cubicBezTo>
                  <a:pt x="287" y="324"/>
                  <a:pt x="287" y="324"/>
                  <a:pt x="287" y="324"/>
                </a:cubicBezTo>
                <a:cubicBezTo>
                  <a:pt x="287" y="324"/>
                  <a:pt x="287" y="324"/>
                  <a:pt x="287" y="324"/>
                </a:cubicBezTo>
                <a:cubicBezTo>
                  <a:pt x="286" y="310"/>
                  <a:pt x="286" y="310"/>
                  <a:pt x="286" y="310"/>
                </a:cubicBezTo>
                <a:cubicBezTo>
                  <a:pt x="290" y="294"/>
                  <a:pt x="290" y="294"/>
                  <a:pt x="290" y="294"/>
                </a:cubicBezTo>
                <a:cubicBezTo>
                  <a:pt x="295" y="287"/>
                  <a:pt x="295" y="287"/>
                  <a:pt x="295" y="287"/>
                </a:cubicBezTo>
                <a:cubicBezTo>
                  <a:pt x="294" y="278"/>
                  <a:pt x="294" y="278"/>
                  <a:pt x="294" y="278"/>
                </a:cubicBezTo>
                <a:cubicBezTo>
                  <a:pt x="296" y="271"/>
                  <a:pt x="296" y="271"/>
                  <a:pt x="296" y="271"/>
                </a:cubicBezTo>
                <a:cubicBezTo>
                  <a:pt x="302" y="263"/>
                  <a:pt x="302" y="263"/>
                  <a:pt x="302" y="263"/>
                </a:cubicBezTo>
                <a:cubicBezTo>
                  <a:pt x="316" y="261"/>
                  <a:pt x="316" y="261"/>
                  <a:pt x="316" y="261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3" y="212"/>
                  <a:pt x="313" y="212"/>
                  <a:pt x="313" y="212"/>
                </a:cubicBezTo>
                <a:cubicBezTo>
                  <a:pt x="308" y="205"/>
                  <a:pt x="308" y="205"/>
                  <a:pt x="308" y="205"/>
                </a:cubicBezTo>
                <a:cubicBezTo>
                  <a:pt x="297" y="166"/>
                  <a:pt x="297" y="166"/>
                  <a:pt x="297" y="166"/>
                </a:cubicBezTo>
                <a:cubicBezTo>
                  <a:pt x="272" y="132"/>
                  <a:pt x="272" y="132"/>
                  <a:pt x="272" y="132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2" y="148"/>
                  <a:pt x="242" y="148"/>
                  <a:pt x="242" y="148"/>
                </a:cubicBezTo>
                <a:cubicBezTo>
                  <a:pt x="237" y="168"/>
                  <a:pt x="237" y="168"/>
                  <a:pt x="237" y="168"/>
                </a:cubicBezTo>
                <a:cubicBezTo>
                  <a:pt x="222" y="179"/>
                  <a:pt x="222" y="179"/>
                  <a:pt x="222" y="179"/>
                </a:cubicBezTo>
                <a:cubicBezTo>
                  <a:pt x="214" y="177"/>
                  <a:pt x="214" y="177"/>
                  <a:pt x="214" y="177"/>
                </a:cubicBezTo>
                <a:cubicBezTo>
                  <a:pt x="210" y="173"/>
                  <a:pt x="210" y="173"/>
                  <a:pt x="210" y="173"/>
                </a:cubicBezTo>
                <a:cubicBezTo>
                  <a:pt x="216" y="149"/>
                  <a:pt x="216" y="149"/>
                  <a:pt x="216" y="149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4" y="120"/>
                  <a:pt x="234" y="120"/>
                  <a:pt x="234" y="120"/>
                </a:cubicBezTo>
                <a:cubicBezTo>
                  <a:pt x="240" y="111"/>
                  <a:pt x="240" y="111"/>
                  <a:pt x="240" y="111"/>
                </a:cubicBezTo>
                <a:cubicBezTo>
                  <a:pt x="242" y="104"/>
                  <a:pt x="242" y="104"/>
                  <a:pt x="242" y="104"/>
                </a:cubicBezTo>
                <a:cubicBezTo>
                  <a:pt x="231" y="67"/>
                  <a:pt x="231" y="67"/>
                  <a:pt x="231" y="67"/>
                </a:cubicBezTo>
                <a:cubicBezTo>
                  <a:pt x="227" y="60"/>
                  <a:pt x="227" y="60"/>
                  <a:pt x="227" y="6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11" y="24"/>
                  <a:pt x="211" y="24"/>
                  <a:pt x="211" y="24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78" y="13"/>
                  <a:pt x="178" y="13"/>
                  <a:pt x="178" y="13"/>
                </a:cubicBezTo>
                <a:lnTo>
                  <a:pt x="162" y="3"/>
                </a:lnTo>
                <a:close/>
              </a:path>
            </a:pathLst>
          </a:custGeom>
          <a:solidFill>
            <a:srgbClr val="BCD8F0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FE1A50A-3667-444F-ABBC-8B4E00F70D6B}"/>
              </a:ext>
            </a:extLst>
          </p:cNvPr>
          <p:cNvSpPr>
            <a:spLocks/>
          </p:cNvSpPr>
          <p:nvPr/>
        </p:nvSpPr>
        <p:spPr bwMode="auto">
          <a:xfrm>
            <a:off x="5124497" y="1826034"/>
            <a:ext cx="759661" cy="1217705"/>
          </a:xfrm>
          <a:custGeom>
            <a:avLst/>
            <a:gdLst>
              <a:gd name="T0" fmla="*/ 93 w 513"/>
              <a:gd name="T1" fmla="*/ 144 h 822"/>
              <a:gd name="T2" fmla="*/ 91 w 513"/>
              <a:gd name="T3" fmla="*/ 242 h 822"/>
              <a:gd name="T4" fmla="*/ 8 w 513"/>
              <a:gd name="T5" fmla="*/ 317 h 822"/>
              <a:gd name="T6" fmla="*/ 0 w 513"/>
              <a:gd name="T7" fmla="*/ 348 h 822"/>
              <a:gd name="T8" fmla="*/ 29 w 513"/>
              <a:gd name="T9" fmla="*/ 404 h 822"/>
              <a:gd name="T10" fmla="*/ 115 w 513"/>
              <a:gd name="T11" fmla="*/ 464 h 822"/>
              <a:gd name="T12" fmla="*/ 161 w 513"/>
              <a:gd name="T13" fmla="*/ 518 h 822"/>
              <a:gd name="T14" fmla="*/ 176 w 513"/>
              <a:gd name="T15" fmla="*/ 541 h 822"/>
              <a:gd name="T16" fmla="*/ 190 w 513"/>
              <a:gd name="T17" fmla="*/ 539 h 822"/>
              <a:gd name="T18" fmla="*/ 208 w 513"/>
              <a:gd name="T19" fmla="*/ 587 h 822"/>
              <a:gd name="T20" fmla="*/ 207 w 513"/>
              <a:gd name="T21" fmla="*/ 602 h 822"/>
              <a:gd name="T22" fmla="*/ 179 w 513"/>
              <a:gd name="T23" fmla="*/ 656 h 822"/>
              <a:gd name="T24" fmla="*/ 187 w 513"/>
              <a:gd name="T25" fmla="*/ 698 h 822"/>
              <a:gd name="T26" fmla="*/ 171 w 513"/>
              <a:gd name="T27" fmla="*/ 738 h 822"/>
              <a:gd name="T28" fmla="*/ 202 w 513"/>
              <a:gd name="T29" fmla="*/ 767 h 822"/>
              <a:gd name="T30" fmla="*/ 288 w 513"/>
              <a:gd name="T31" fmla="*/ 789 h 822"/>
              <a:gd name="T32" fmla="*/ 317 w 513"/>
              <a:gd name="T33" fmla="*/ 822 h 822"/>
              <a:gd name="T34" fmla="*/ 344 w 513"/>
              <a:gd name="T35" fmla="*/ 804 h 822"/>
              <a:gd name="T36" fmla="*/ 352 w 513"/>
              <a:gd name="T37" fmla="*/ 754 h 822"/>
              <a:gd name="T38" fmla="*/ 363 w 513"/>
              <a:gd name="T39" fmla="*/ 693 h 822"/>
              <a:gd name="T40" fmla="*/ 327 w 513"/>
              <a:gd name="T41" fmla="*/ 635 h 822"/>
              <a:gd name="T42" fmla="*/ 365 w 513"/>
              <a:gd name="T43" fmla="*/ 595 h 822"/>
              <a:gd name="T44" fmla="*/ 389 w 513"/>
              <a:gd name="T45" fmla="*/ 551 h 822"/>
              <a:gd name="T46" fmla="*/ 364 w 513"/>
              <a:gd name="T47" fmla="*/ 516 h 822"/>
              <a:gd name="T48" fmla="*/ 324 w 513"/>
              <a:gd name="T49" fmla="*/ 525 h 822"/>
              <a:gd name="T50" fmla="*/ 298 w 513"/>
              <a:gd name="T51" fmla="*/ 458 h 822"/>
              <a:gd name="T52" fmla="*/ 301 w 513"/>
              <a:gd name="T53" fmla="*/ 314 h 822"/>
              <a:gd name="T54" fmla="*/ 318 w 513"/>
              <a:gd name="T55" fmla="*/ 198 h 822"/>
              <a:gd name="T56" fmla="*/ 294 w 513"/>
              <a:gd name="T57" fmla="*/ 241 h 822"/>
              <a:gd name="T58" fmla="*/ 278 w 513"/>
              <a:gd name="T59" fmla="*/ 237 h 822"/>
              <a:gd name="T60" fmla="*/ 324 w 513"/>
              <a:gd name="T61" fmla="*/ 152 h 822"/>
              <a:gd name="T62" fmla="*/ 344 w 513"/>
              <a:gd name="T63" fmla="*/ 140 h 822"/>
              <a:gd name="T64" fmla="*/ 370 w 513"/>
              <a:gd name="T65" fmla="*/ 137 h 822"/>
              <a:gd name="T66" fmla="*/ 424 w 513"/>
              <a:gd name="T67" fmla="*/ 110 h 822"/>
              <a:gd name="T68" fmla="*/ 470 w 513"/>
              <a:gd name="T69" fmla="*/ 123 h 822"/>
              <a:gd name="T70" fmla="*/ 478 w 513"/>
              <a:gd name="T71" fmla="*/ 112 h 822"/>
              <a:gd name="T72" fmla="*/ 513 w 513"/>
              <a:gd name="T73" fmla="*/ 107 h 822"/>
              <a:gd name="T74" fmla="*/ 500 w 513"/>
              <a:gd name="T75" fmla="*/ 95 h 822"/>
              <a:gd name="T76" fmla="*/ 486 w 513"/>
              <a:gd name="T77" fmla="*/ 74 h 822"/>
              <a:gd name="T78" fmla="*/ 480 w 513"/>
              <a:gd name="T79" fmla="*/ 65 h 822"/>
              <a:gd name="T80" fmla="*/ 434 w 513"/>
              <a:gd name="T81" fmla="*/ 53 h 822"/>
              <a:gd name="T82" fmla="*/ 411 w 513"/>
              <a:gd name="T83" fmla="*/ 55 h 822"/>
              <a:gd name="T84" fmla="*/ 338 w 513"/>
              <a:gd name="T85" fmla="*/ 84 h 822"/>
              <a:gd name="T86" fmla="*/ 293 w 513"/>
              <a:gd name="T87" fmla="*/ 88 h 822"/>
              <a:gd name="T88" fmla="*/ 231 w 513"/>
              <a:gd name="T89" fmla="*/ 61 h 822"/>
              <a:gd name="T90" fmla="*/ 216 w 513"/>
              <a:gd name="T91" fmla="*/ 51 h 822"/>
              <a:gd name="T92" fmla="*/ 255 w 513"/>
              <a:gd name="T93" fmla="*/ 6 h 822"/>
              <a:gd name="T94" fmla="*/ 163 w 513"/>
              <a:gd name="T95" fmla="*/ 64 h 822"/>
              <a:gd name="T96" fmla="*/ 99 w 513"/>
              <a:gd name="T97" fmla="*/ 94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3" h="822">
                <a:moveTo>
                  <a:pt x="99" y="94"/>
                </a:moveTo>
                <a:cubicBezTo>
                  <a:pt x="99" y="127"/>
                  <a:pt x="99" y="127"/>
                  <a:pt x="99" y="127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29" y="174"/>
                  <a:pt x="129" y="174"/>
                  <a:pt x="129" y="174"/>
                </a:cubicBezTo>
                <a:cubicBezTo>
                  <a:pt x="91" y="174"/>
                  <a:pt x="91" y="174"/>
                  <a:pt x="91" y="174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74" y="242"/>
                  <a:pt x="74" y="242"/>
                  <a:pt x="74" y="242"/>
                </a:cubicBezTo>
                <a:cubicBezTo>
                  <a:pt x="82" y="317"/>
                  <a:pt x="82" y="317"/>
                  <a:pt x="82" y="317"/>
                </a:cubicBezTo>
                <a:cubicBezTo>
                  <a:pt x="8" y="317"/>
                  <a:pt x="8" y="317"/>
                  <a:pt x="8" y="317"/>
                </a:cubicBezTo>
                <a:cubicBezTo>
                  <a:pt x="8" y="339"/>
                  <a:pt x="8" y="339"/>
                  <a:pt x="8" y="339"/>
                </a:cubicBezTo>
                <a:cubicBezTo>
                  <a:pt x="3" y="341"/>
                  <a:pt x="3" y="341"/>
                  <a:pt x="3" y="341"/>
                </a:cubicBezTo>
                <a:cubicBezTo>
                  <a:pt x="3" y="341"/>
                  <a:pt x="0" y="342"/>
                  <a:pt x="0" y="348"/>
                </a:cubicBezTo>
                <a:cubicBezTo>
                  <a:pt x="0" y="353"/>
                  <a:pt x="5" y="365"/>
                  <a:pt x="11" y="376"/>
                </a:cubicBezTo>
                <a:cubicBezTo>
                  <a:pt x="25" y="376"/>
                  <a:pt x="25" y="376"/>
                  <a:pt x="25" y="376"/>
                </a:cubicBezTo>
                <a:cubicBezTo>
                  <a:pt x="29" y="404"/>
                  <a:pt x="29" y="404"/>
                  <a:pt x="29" y="404"/>
                </a:cubicBezTo>
                <a:cubicBezTo>
                  <a:pt x="74" y="404"/>
                  <a:pt x="74" y="404"/>
                  <a:pt x="74" y="404"/>
                </a:cubicBezTo>
                <a:cubicBezTo>
                  <a:pt x="94" y="435"/>
                  <a:pt x="94" y="435"/>
                  <a:pt x="94" y="435"/>
                </a:cubicBezTo>
                <a:cubicBezTo>
                  <a:pt x="115" y="464"/>
                  <a:pt x="115" y="464"/>
                  <a:pt x="115" y="464"/>
                </a:cubicBezTo>
                <a:cubicBezTo>
                  <a:pt x="115" y="489"/>
                  <a:pt x="115" y="489"/>
                  <a:pt x="115" y="489"/>
                </a:cubicBezTo>
                <a:cubicBezTo>
                  <a:pt x="161" y="489"/>
                  <a:pt x="161" y="489"/>
                  <a:pt x="161" y="489"/>
                </a:cubicBezTo>
                <a:cubicBezTo>
                  <a:pt x="161" y="518"/>
                  <a:pt x="161" y="518"/>
                  <a:pt x="161" y="518"/>
                </a:cubicBezTo>
                <a:cubicBezTo>
                  <a:pt x="182" y="530"/>
                  <a:pt x="182" y="530"/>
                  <a:pt x="182" y="530"/>
                </a:cubicBezTo>
                <a:cubicBezTo>
                  <a:pt x="177" y="538"/>
                  <a:pt x="177" y="538"/>
                  <a:pt x="177" y="538"/>
                </a:cubicBezTo>
                <a:cubicBezTo>
                  <a:pt x="177" y="538"/>
                  <a:pt x="175" y="540"/>
                  <a:pt x="176" y="541"/>
                </a:cubicBezTo>
                <a:cubicBezTo>
                  <a:pt x="177" y="542"/>
                  <a:pt x="183" y="541"/>
                  <a:pt x="187" y="539"/>
                </a:cubicBezTo>
                <a:cubicBezTo>
                  <a:pt x="188" y="539"/>
                  <a:pt x="188" y="539"/>
                  <a:pt x="188" y="539"/>
                </a:cubicBezTo>
                <a:cubicBezTo>
                  <a:pt x="190" y="539"/>
                  <a:pt x="190" y="539"/>
                  <a:pt x="190" y="539"/>
                </a:cubicBezTo>
                <a:cubicBezTo>
                  <a:pt x="242" y="542"/>
                  <a:pt x="242" y="542"/>
                  <a:pt x="242" y="542"/>
                </a:cubicBezTo>
                <a:cubicBezTo>
                  <a:pt x="242" y="574"/>
                  <a:pt x="242" y="574"/>
                  <a:pt x="242" y="574"/>
                </a:cubicBezTo>
                <a:cubicBezTo>
                  <a:pt x="208" y="587"/>
                  <a:pt x="208" y="587"/>
                  <a:pt x="208" y="587"/>
                </a:cubicBezTo>
                <a:cubicBezTo>
                  <a:pt x="186" y="587"/>
                  <a:pt x="186" y="587"/>
                  <a:pt x="186" y="587"/>
                </a:cubicBezTo>
                <a:cubicBezTo>
                  <a:pt x="186" y="602"/>
                  <a:pt x="186" y="602"/>
                  <a:pt x="186" y="602"/>
                </a:cubicBezTo>
                <a:cubicBezTo>
                  <a:pt x="207" y="602"/>
                  <a:pt x="207" y="602"/>
                  <a:pt x="207" y="602"/>
                </a:cubicBezTo>
                <a:cubicBezTo>
                  <a:pt x="203" y="640"/>
                  <a:pt x="203" y="640"/>
                  <a:pt x="203" y="640"/>
                </a:cubicBezTo>
                <a:cubicBezTo>
                  <a:pt x="176" y="640"/>
                  <a:pt x="176" y="640"/>
                  <a:pt x="176" y="640"/>
                </a:cubicBezTo>
                <a:cubicBezTo>
                  <a:pt x="179" y="656"/>
                  <a:pt x="179" y="656"/>
                  <a:pt x="179" y="656"/>
                </a:cubicBezTo>
                <a:cubicBezTo>
                  <a:pt x="198" y="666"/>
                  <a:pt x="198" y="666"/>
                  <a:pt x="198" y="666"/>
                </a:cubicBezTo>
                <a:cubicBezTo>
                  <a:pt x="189" y="697"/>
                  <a:pt x="189" y="697"/>
                  <a:pt x="189" y="697"/>
                </a:cubicBezTo>
                <a:cubicBezTo>
                  <a:pt x="187" y="698"/>
                  <a:pt x="187" y="698"/>
                  <a:pt x="187" y="698"/>
                </a:cubicBezTo>
                <a:cubicBezTo>
                  <a:pt x="168" y="710"/>
                  <a:pt x="155" y="720"/>
                  <a:pt x="154" y="723"/>
                </a:cubicBezTo>
                <a:cubicBezTo>
                  <a:pt x="151" y="732"/>
                  <a:pt x="151" y="732"/>
                  <a:pt x="151" y="732"/>
                </a:cubicBezTo>
                <a:cubicBezTo>
                  <a:pt x="171" y="738"/>
                  <a:pt x="171" y="738"/>
                  <a:pt x="171" y="738"/>
                </a:cubicBezTo>
                <a:cubicBezTo>
                  <a:pt x="172" y="739"/>
                  <a:pt x="172" y="739"/>
                  <a:pt x="172" y="739"/>
                </a:cubicBezTo>
                <a:cubicBezTo>
                  <a:pt x="174" y="741"/>
                  <a:pt x="185" y="754"/>
                  <a:pt x="189" y="760"/>
                </a:cubicBezTo>
                <a:cubicBezTo>
                  <a:pt x="190" y="762"/>
                  <a:pt x="198" y="765"/>
                  <a:pt x="202" y="767"/>
                </a:cubicBezTo>
                <a:cubicBezTo>
                  <a:pt x="208" y="769"/>
                  <a:pt x="213" y="771"/>
                  <a:pt x="218" y="774"/>
                </a:cubicBezTo>
                <a:cubicBezTo>
                  <a:pt x="226" y="778"/>
                  <a:pt x="233" y="785"/>
                  <a:pt x="237" y="788"/>
                </a:cubicBezTo>
                <a:cubicBezTo>
                  <a:pt x="249" y="788"/>
                  <a:pt x="277" y="787"/>
                  <a:pt x="288" y="789"/>
                </a:cubicBezTo>
                <a:cubicBezTo>
                  <a:pt x="306" y="791"/>
                  <a:pt x="305" y="804"/>
                  <a:pt x="305" y="809"/>
                </a:cubicBezTo>
                <a:cubicBezTo>
                  <a:pt x="305" y="810"/>
                  <a:pt x="305" y="811"/>
                  <a:pt x="305" y="812"/>
                </a:cubicBezTo>
                <a:cubicBezTo>
                  <a:pt x="306" y="813"/>
                  <a:pt x="311" y="818"/>
                  <a:pt x="317" y="822"/>
                </a:cubicBezTo>
                <a:cubicBezTo>
                  <a:pt x="332" y="822"/>
                  <a:pt x="332" y="822"/>
                  <a:pt x="332" y="822"/>
                </a:cubicBezTo>
                <a:cubicBezTo>
                  <a:pt x="338" y="816"/>
                  <a:pt x="343" y="809"/>
                  <a:pt x="345" y="804"/>
                </a:cubicBezTo>
                <a:cubicBezTo>
                  <a:pt x="345" y="804"/>
                  <a:pt x="344" y="804"/>
                  <a:pt x="344" y="804"/>
                </a:cubicBezTo>
                <a:cubicBezTo>
                  <a:pt x="336" y="801"/>
                  <a:pt x="334" y="790"/>
                  <a:pt x="339" y="772"/>
                </a:cubicBezTo>
                <a:cubicBezTo>
                  <a:pt x="340" y="771"/>
                  <a:pt x="340" y="771"/>
                  <a:pt x="340" y="771"/>
                </a:cubicBezTo>
                <a:cubicBezTo>
                  <a:pt x="352" y="754"/>
                  <a:pt x="352" y="754"/>
                  <a:pt x="352" y="754"/>
                </a:cubicBezTo>
                <a:cubicBezTo>
                  <a:pt x="345" y="735"/>
                  <a:pt x="345" y="735"/>
                  <a:pt x="345" y="735"/>
                </a:cubicBezTo>
                <a:cubicBezTo>
                  <a:pt x="345" y="693"/>
                  <a:pt x="345" y="693"/>
                  <a:pt x="345" y="693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69"/>
                  <a:pt x="363" y="669"/>
                  <a:pt x="363" y="669"/>
                </a:cubicBezTo>
                <a:cubicBezTo>
                  <a:pt x="327" y="669"/>
                  <a:pt x="327" y="669"/>
                  <a:pt x="327" y="669"/>
                </a:cubicBezTo>
                <a:cubicBezTo>
                  <a:pt x="327" y="635"/>
                  <a:pt x="327" y="635"/>
                  <a:pt x="327" y="635"/>
                </a:cubicBezTo>
                <a:cubicBezTo>
                  <a:pt x="332" y="633"/>
                  <a:pt x="332" y="633"/>
                  <a:pt x="332" y="633"/>
                </a:cubicBezTo>
                <a:cubicBezTo>
                  <a:pt x="349" y="626"/>
                  <a:pt x="362" y="619"/>
                  <a:pt x="365" y="617"/>
                </a:cubicBezTo>
                <a:cubicBezTo>
                  <a:pt x="366" y="613"/>
                  <a:pt x="365" y="604"/>
                  <a:pt x="365" y="595"/>
                </a:cubicBezTo>
                <a:cubicBezTo>
                  <a:pt x="364" y="586"/>
                  <a:pt x="364" y="586"/>
                  <a:pt x="364" y="586"/>
                </a:cubicBezTo>
                <a:cubicBezTo>
                  <a:pt x="396" y="586"/>
                  <a:pt x="396" y="586"/>
                  <a:pt x="396" y="586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386" y="535"/>
                  <a:pt x="383" y="518"/>
                  <a:pt x="379" y="503"/>
                </a:cubicBezTo>
                <a:cubicBezTo>
                  <a:pt x="365" y="515"/>
                  <a:pt x="365" y="515"/>
                  <a:pt x="365" y="515"/>
                </a:cubicBezTo>
                <a:cubicBezTo>
                  <a:pt x="364" y="516"/>
                  <a:pt x="364" y="516"/>
                  <a:pt x="364" y="516"/>
                </a:cubicBezTo>
                <a:cubicBezTo>
                  <a:pt x="349" y="529"/>
                  <a:pt x="349" y="529"/>
                  <a:pt x="349" y="529"/>
                </a:cubicBezTo>
                <a:cubicBezTo>
                  <a:pt x="338" y="529"/>
                  <a:pt x="338" y="529"/>
                  <a:pt x="338" y="529"/>
                </a:cubicBezTo>
                <a:cubicBezTo>
                  <a:pt x="324" y="525"/>
                  <a:pt x="324" y="525"/>
                  <a:pt x="324" y="525"/>
                </a:cubicBezTo>
                <a:cubicBezTo>
                  <a:pt x="324" y="525"/>
                  <a:pt x="324" y="525"/>
                  <a:pt x="324" y="525"/>
                </a:cubicBezTo>
                <a:cubicBezTo>
                  <a:pt x="299" y="475"/>
                  <a:pt x="299" y="475"/>
                  <a:pt x="299" y="475"/>
                </a:cubicBezTo>
                <a:cubicBezTo>
                  <a:pt x="298" y="458"/>
                  <a:pt x="298" y="458"/>
                  <a:pt x="298" y="458"/>
                </a:cubicBezTo>
                <a:cubicBezTo>
                  <a:pt x="298" y="458"/>
                  <a:pt x="298" y="458"/>
                  <a:pt x="298" y="458"/>
                </a:cubicBezTo>
                <a:cubicBezTo>
                  <a:pt x="286" y="389"/>
                  <a:pt x="286" y="389"/>
                  <a:pt x="286" y="389"/>
                </a:cubicBezTo>
                <a:cubicBezTo>
                  <a:pt x="301" y="314"/>
                  <a:pt x="301" y="314"/>
                  <a:pt x="301" y="314"/>
                </a:cubicBezTo>
                <a:cubicBezTo>
                  <a:pt x="302" y="267"/>
                  <a:pt x="302" y="267"/>
                  <a:pt x="302" y="267"/>
                </a:cubicBezTo>
                <a:cubicBezTo>
                  <a:pt x="322" y="208"/>
                  <a:pt x="322" y="208"/>
                  <a:pt x="322" y="20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04" y="218"/>
                  <a:pt x="304" y="218"/>
                  <a:pt x="304" y="218"/>
                </a:cubicBezTo>
                <a:cubicBezTo>
                  <a:pt x="302" y="239"/>
                  <a:pt x="302" y="239"/>
                  <a:pt x="302" y="239"/>
                </a:cubicBezTo>
                <a:cubicBezTo>
                  <a:pt x="294" y="241"/>
                  <a:pt x="294" y="241"/>
                  <a:pt x="294" y="241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269" y="263"/>
                  <a:pt x="269" y="263"/>
                  <a:pt x="269" y="263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85" y="229"/>
                  <a:pt x="285" y="229"/>
                  <a:pt x="285" y="229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324" y="152"/>
                  <a:pt x="324" y="152"/>
                  <a:pt x="324" y="152"/>
                </a:cubicBezTo>
                <a:cubicBezTo>
                  <a:pt x="327" y="152"/>
                  <a:pt x="327" y="152"/>
                  <a:pt x="327" y="152"/>
                </a:cubicBezTo>
                <a:cubicBezTo>
                  <a:pt x="336" y="147"/>
                  <a:pt x="336" y="147"/>
                  <a:pt x="336" y="147"/>
                </a:cubicBezTo>
                <a:cubicBezTo>
                  <a:pt x="344" y="140"/>
                  <a:pt x="344" y="140"/>
                  <a:pt x="344" y="140"/>
                </a:cubicBezTo>
                <a:cubicBezTo>
                  <a:pt x="345" y="162"/>
                  <a:pt x="345" y="162"/>
                  <a:pt x="345" y="162"/>
                </a:cubicBezTo>
                <a:cubicBezTo>
                  <a:pt x="352" y="161"/>
                  <a:pt x="352" y="161"/>
                  <a:pt x="352" y="161"/>
                </a:cubicBezTo>
                <a:cubicBezTo>
                  <a:pt x="370" y="137"/>
                  <a:pt x="370" y="137"/>
                  <a:pt x="370" y="137"/>
                </a:cubicBezTo>
                <a:cubicBezTo>
                  <a:pt x="403" y="125"/>
                  <a:pt x="403" y="125"/>
                  <a:pt x="403" y="125"/>
                </a:cubicBezTo>
                <a:cubicBezTo>
                  <a:pt x="410" y="115"/>
                  <a:pt x="410" y="115"/>
                  <a:pt x="410" y="115"/>
                </a:cubicBezTo>
                <a:cubicBezTo>
                  <a:pt x="424" y="110"/>
                  <a:pt x="424" y="110"/>
                  <a:pt x="424" y="110"/>
                </a:cubicBezTo>
                <a:cubicBezTo>
                  <a:pt x="455" y="118"/>
                  <a:pt x="455" y="118"/>
                  <a:pt x="455" y="118"/>
                </a:cubicBezTo>
                <a:cubicBezTo>
                  <a:pt x="460" y="124"/>
                  <a:pt x="460" y="124"/>
                  <a:pt x="460" y="124"/>
                </a:cubicBezTo>
                <a:cubicBezTo>
                  <a:pt x="470" y="123"/>
                  <a:pt x="470" y="123"/>
                  <a:pt x="470" y="123"/>
                </a:cubicBezTo>
                <a:cubicBezTo>
                  <a:pt x="470" y="114"/>
                  <a:pt x="470" y="114"/>
                  <a:pt x="470" y="114"/>
                </a:cubicBezTo>
                <a:cubicBezTo>
                  <a:pt x="472" y="109"/>
                  <a:pt x="472" y="109"/>
                  <a:pt x="472" y="109"/>
                </a:cubicBezTo>
                <a:cubicBezTo>
                  <a:pt x="478" y="112"/>
                  <a:pt x="478" y="112"/>
                  <a:pt x="478" y="112"/>
                </a:cubicBezTo>
                <a:cubicBezTo>
                  <a:pt x="484" y="118"/>
                  <a:pt x="484" y="118"/>
                  <a:pt x="484" y="118"/>
                </a:cubicBezTo>
                <a:cubicBezTo>
                  <a:pt x="512" y="108"/>
                  <a:pt x="512" y="108"/>
                  <a:pt x="512" y="108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1" y="104"/>
                  <a:pt x="511" y="104"/>
                  <a:pt x="511" y="104"/>
                </a:cubicBezTo>
                <a:cubicBezTo>
                  <a:pt x="505" y="101"/>
                  <a:pt x="505" y="101"/>
                  <a:pt x="505" y="101"/>
                </a:cubicBezTo>
                <a:cubicBezTo>
                  <a:pt x="500" y="95"/>
                  <a:pt x="500" y="95"/>
                  <a:pt x="500" y="95"/>
                </a:cubicBezTo>
                <a:cubicBezTo>
                  <a:pt x="492" y="92"/>
                  <a:pt x="492" y="92"/>
                  <a:pt x="492" y="92"/>
                </a:cubicBezTo>
                <a:cubicBezTo>
                  <a:pt x="490" y="79"/>
                  <a:pt x="490" y="79"/>
                  <a:pt x="490" y="79"/>
                </a:cubicBezTo>
                <a:cubicBezTo>
                  <a:pt x="486" y="74"/>
                  <a:pt x="486" y="74"/>
                  <a:pt x="486" y="74"/>
                </a:cubicBezTo>
                <a:cubicBezTo>
                  <a:pt x="485" y="68"/>
                  <a:pt x="485" y="68"/>
                  <a:pt x="485" y="68"/>
                </a:cubicBezTo>
                <a:cubicBezTo>
                  <a:pt x="481" y="65"/>
                  <a:pt x="481" y="65"/>
                  <a:pt x="481" y="65"/>
                </a:cubicBezTo>
                <a:cubicBezTo>
                  <a:pt x="480" y="65"/>
                  <a:pt x="480" y="65"/>
                  <a:pt x="480" y="65"/>
                </a:cubicBezTo>
                <a:cubicBezTo>
                  <a:pt x="456" y="70"/>
                  <a:pt x="456" y="70"/>
                  <a:pt x="456" y="70"/>
                </a:cubicBezTo>
                <a:cubicBezTo>
                  <a:pt x="436" y="65"/>
                  <a:pt x="436" y="65"/>
                  <a:pt x="436" y="65"/>
                </a:cubicBezTo>
                <a:cubicBezTo>
                  <a:pt x="434" y="53"/>
                  <a:pt x="434" y="53"/>
                  <a:pt x="434" y="53"/>
                </a:cubicBezTo>
                <a:cubicBezTo>
                  <a:pt x="431" y="46"/>
                  <a:pt x="431" y="46"/>
                  <a:pt x="431" y="46"/>
                </a:cubicBezTo>
                <a:cubicBezTo>
                  <a:pt x="421" y="47"/>
                  <a:pt x="421" y="47"/>
                  <a:pt x="421" y="47"/>
                </a:cubicBezTo>
                <a:cubicBezTo>
                  <a:pt x="411" y="55"/>
                  <a:pt x="411" y="55"/>
                  <a:pt x="411" y="55"/>
                </a:cubicBezTo>
                <a:cubicBezTo>
                  <a:pt x="365" y="62"/>
                  <a:pt x="365" y="62"/>
                  <a:pt x="365" y="62"/>
                </a:cubicBezTo>
                <a:cubicBezTo>
                  <a:pt x="345" y="74"/>
                  <a:pt x="345" y="74"/>
                  <a:pt x="345" y="74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2" y="87"/>
                  <a:pt x="332" y="87"/>
                  <a:pt x="332" y="87"/>
                </a:cubicBezTo>
                <a:cubicBezTo>
                  <a:pt x="304" y="84"/>
                  <a:pt x="304" y="84"/>
                  <a:pt x="304" y="84"/>
                </a:cubicBezTo>
                <a:cubicBezTo>
                  <a:pt x="293" y="88"/>
                  <a:pt x="293" y="88"/>
                  <a:pt x="293" y="88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31" y="61"/>
                  <a:pt x="231" y="61"/>
                  <a:pt x="231" y="61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7" y="70"/>
                  <a:pt x="217" y="70"/>
                  <a:pt x="217" y="70"/>
                </a:cubicBezTo>
                <a:cubicBezTo>
                  <a:pt x="216" y="51"/>
                  <a:pt x="216" y="51"/>
                  <a:pt x="216" y="51"/>
                </a:cubicBezTo>
                <a:cubicBezTo>
                  <a:pt x="221" y="43"/>
                  <a:pt x="221" y="43"/>
                  <a:pt x="221" y="43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55" y="6"/>
                  <a:pt x="255" y="6"/>
                  <a:pt x="255" y="6"/>
                </a:cubicBezTo>
                <a:cubicBezTo>
                  <a:pt x="255" y="0"/>
                  <a:pt x="255" y="0"/>
                  <a:pt x="255" y="0"/>
                </a:cubicBezTo>
                <a:cubicBezTo>
                  <a:pt x="240" y="2"/>
                  <a:pt x="240" y="2"/>
                  <a:pt x="240" y="2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11" y="92"/>
                  <a:pt x="111" y="92"/>
                  <a:pt x="111" y="92"/>
                </a:cubicBezTo>
                <a:lnTo>
                  <a:pt x="99" y="94"/>
                </a:lnTo>
                <a:close/>
              </a:path>
            </a:pathLst>
          </a:custGeom>
          <a:solidFill>
            <a:srgbClr val="BCD8F0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15DB14C6-3CC1-4F99-94EF-4E40DE7F5739}"/>
              </a:ext>
            </a:extLst>
          </p:cNvPr>
          <p:cNvSpPr>
            <a:spLocks/>
          </p:cNvSpPr>
          <p:nvPr/>
        </p:nvSpPr>
        <p:spPr bwMode="auto">
          <a:xfrm>
            <a:off x="3907593" y="1605435"/>
            <a:ext cx="1551410" cy="1389370"/>
          </a:xfrm>
          <a:custGeom>
            <a:avLst/>
            <a:gdLst>
              <a:gd name="T0" fmla="*/ 9 w 1048"/>
              <a:gd name="T1" fmla="*/ 487 h 938"/>
              <a:gd name="T2" fmla="*/ 6 w 1048"/>
              <a:gd name="T3" fmla="*/ 608 h 938"/>
              <a:gd name="T4" fmla="*/ 33 w 1048"/>
              <a:gd name="T5" fmla="*/ 711 h 938"/>
              <a:gd name="T6" fmla="*/ 82 w 1048"/>
              <a:gd name="T7" fmla="*/ 728 h 938"/>
              <a:gd name="T8" fmla="*/ 112 w 1048"/>
              <a:gd name="T9" fmla="*/ 694 h 938"/>
              <a:gd name="T10" fmla="*/ 176 w 1048"/>
              <a:gd name="T11" fmla="*/ 723 h 938"/>
              <a:gd name="T12" fmla="*/ 167 w 1048"/>
              <a:gd name="T13" fmla="*/ 856 h 938"/>
              <a:gd name="T14" fmla="*/ 305 w 1048"/>
              <a:gd name="T15" fmla="*/ 864 h 938"/>
              <a:gd name="T16" fmla="*/ 390 w 1048"/>
              <a:gd name="T17" fmla="*/ 938 h 938"/>
              <a:gd name="T18" fmla="*/ 441 w 1048"/>
              <a:gd name="T19" fmla="*/ 906 h 938"/>
              <a:gd name="T20" fmla="*/ 501 w 1048"/>
              <a:gd name="T21" fmla="*/ 906 h 938"/>
              <a:gd name="T22" fmla="*/ 610 w 1048"/>
              <a:gd name="T23" fmla="*/ 864 h 938"/>
              <a:gd name="T24" fmla="*/ 630 w 1048"/>
              <a:gd name="T25" fmla="*/ 820 h 938"/>
              <a:gd name="T26" fmla="*/ 729 w 1048"/>
              <a:gd name="T27" fmla="*/ 860 h 938"/>
              <a:gd name="T28" fmla="*/ 746 w 1048"/>
              <a:gd name="T29" fmla="*/ 821 h 938"/>
              <a:gd name="T30" fmla="*/ 900 w 1048"/>
              <a:gd name="T31" fmla="*/ 854 h 938"/>
              <a:gd name="T32" fmla="*/ 903 w 1048"/>
              <a:gd name="T33" fmla="*/ 878 h 938"/>
              <a:gd name="T34" fmla="*/ 997 w 1048"/>
              <a:gd name="T35" fmla="*/ 835 h 938"/>
              <a:gd name="T36" fmla="*/ 979 w 1048"/>
              <a:gd name="T37" fmla="*/ 773 h 938"/>
              <a:gd name="T38" fmla="*/ 992 w 1048"/>
              <a:gd name="T39" fmla="*/ 767 h 938"/>
              <a:gd name="T40" fmla="*/ 1048 w 1048"/>
              <a:gd name="T41" fmla="*/ 712 h 938"/>
              <a:gd name="T42" fmla="*/ 987 w 1048"/>
              <a:gd name="T43" fmla="*/ 701 h 938"/>
              <a:gd name="T44" fmla="*/ 967 w 1048"/>
              <a:gd name="T45" fmla="*/ 654 h 938"/>
              <a:gd name="T46" fmla="*/ 903 w 1048"/>
              <a:gd name="T47" fmla="*/ 594 h 938"/>
              <a:gd name="T48" fmla="*/ 833 w 1048"/>
              <a:gd name="T49" fmla="*/ 541 h 938"/>
              <a:gd name="T50" fmla="*/ 806 w 1048"/>
              <a:gd name="T51" fmla="*/ 497 h 938"/>
              <a:gd name="T52" fmla="*/ 886 w 1048"/>
              <a:gd name="T53" fmla="*/ 450 h 938"/>
              <a:gd name="T54" fmla="*/ 897 w 1048"/>
              <a:gd name="T55" fmla="*/ 307 h 938"/>
              <a:gd name="T56" fmla="*/ 905 w 1048"/>
              <a:gd name="T57" fmla="*/ 272 h 938"/>
              <a:gd name="T58" fmla="*/ 890 w 1048"/>
              <a:gd name="T59" fmla="*/ 248 h 938"/>
              <a:gd name="T60" fmla="*/ 890 w 1048"/>
              <a:gd name="T61" fmla="*/ 221 h 938"/>
              <a:gd name="T62" fmla="*/ 827 w 1048"/>
              <a:gd name="T63" fmla="*/ 248 h 938"/>
              <a:gd name="T64" fmla="*/ 907 w 1048"/>
              <a:gd name="T65" fmla="*/ 148 h 938"/>
              <a:gd name="T66" fmla="*/ 952 w 1048"/>
              <a:gd name="T67" fmla="*/ 114 h 938"/>
              <a:gd name="T68" fmla="*/ 906 w 1048"/>
              <a:gd name="T69" fmla="*/ 109 h 938"/>
              <a:gd name="T70" fmla="*/ 881 w 1048"/>
              <a:gd name="T71" fmla="*/ 103 h 938"/>
              <a:gd name="T72" fmla="*/ 849 w 1048"/>
              <a:gd name="T73" fmla="*/ 114 h 938"/>
              <a:gd name="T74" fmla="*/ 835 w 1048"/>
              <a:gd name="T75" fmla="*/ 108 h 938"/>
              <a:gd name="T76" fmla="*/ 803 w 1048"/>
              <a:gd name="T77" fmla="*/ 88 h 938"/>
              <a:gd name="T78" fmla="*/ 758 w 1048"/>
              <a:gd name="T79" fmla="*/ 66 h 938"/>
              <a:gd name="T80" fmla="*/ 709 w 1048"/>
              <a:gd name="T81" fmla="*/ 72 h 938"/>
              <a:gd name="T82" fmla="*/ 700 w 1048"/>
              <a:gd name="T83" fmla="*/ 70 h 938"/>
              <a:gd name="T84" fmla="*/ 678 w 1048"/>
              <a:gd name="T85" fmla="*/ 60 h 938"/>
              <a:gd name="T86" fmla="*/ 662 w 1048"/>
              <a:gd name="T87" fmla="*/ 62 h 938"/>
              <a:gd name="T88" fmla="*/ 651 w 1048"/>
              <a:gd name="T89" fmla="*/ 61 h 938"/>
              <a:gd name="T90" fmla="*/ 640 w 1048"/>
              <a:gd name="T91" fmla="*/ 38 h 938"/>
              <a:gd name="T92" fmla="*/ 612 w 1048"/>
              <a:gd name="T93" fmla="*/ 0 h 938"/>
              <a:gd name="T94" fmla="*/ 484 w 1048"/>
              <a:gd name="T95" fmla="*/ 41 h 938"/>
              <a:gd name="T96" fmla="*/ 86 w 1048"/>
              <a:gd name="T97" fmla="*/ 26 h 938"/>
              <a:gd name="T98" fmla="*/ 57 w 1048"/>
              <a:gd name="T99" fmla="*/ 401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48" h="938">
                <a:moveTo>
                  <a:pt x="57" y="401"/>
                </a:moveTo>
                <a:cubicBezTo>
                  <a:pt x="9" y="401"/>
                  <a:pt x="9" y="401"/>
                  <a:pt x="9" y="401"/>
                </a:cubicBezTo>
                <a:cubicBezTo>
                  <a:pt x="9" y="487"/>
                  <a:pt x="9" y="487"/>
                  <a:pt x="9" y="487"/>
                </a:cubicBezTo>
                <a:cubicBezTo>
                  <a:pt x="0" y="525"/>
                  <a:pt x="0" y="525"/>
                  <a:pt x="0" y="525"/>
                </a:cubicBezTo>
                <a:cubicBezTo>
                  <a:pt x="12" y="525"/>
                  <a:pt x="12" y="525"/>
                  <a:pt x="12" y="525"/>
                </a:cubicBezTo>
                <a:cubicBezTo>
                  <a:pt x="6" y="608"/>
                  <a:pt x="6" y="608"/>
                  <a:pt x="6" y="608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45" y="617"/>
                  <a:pt x="45" y="617"/>
                  <a:pt x="45" y="617"/>
                </a:cubicBezTo>
                <a:cubicBezTo>
                  <a:pt x="36" y="664"/>
                  <a:pt x="32" y="701"/>
                  <a:pt x="33" y="711"/>
                </a:cubicBezTo>
                <a:cubicBezTo>
                  <a:pt x="40" y="713"/>
                  <a:pt x="59" y="716"/>
                  <a:pt x="75" y="718"/>
                </a:cubicBezTo>
                <a:cubicBezTo>
                  <a:pt x="85" y="719"/>
                  <a:pt x="85" y="719"/>
                  <a:pt x="85" y="719"/>
                </a:cubicBezTo>
                <a:cubicBezTo>
                  <a:pt x="82" y="728"/>
                  <a:pt x="82" y="728"/>
                  <a:pt x="82" y="728"/>
                </a:cubicBezTo>
                <a:cubicBezTo>
                  <a:pt x="81" y="732"/>
                  <a:pt x="80" y="736"/>
                  <a:pt x="80" y="739"/>
                </a:cubicBezTo>
                <a:cubicBezTo>
                  <a:pt x="112" y="739"/>
                  <a:pt x="112" y="739"/>
                  <a:pt x="112" y="739"/>
                </a:cubicBezTo>
                <a:cubicBezTo>
                  <a:pt x="112" y="694"/>
                  <a:pt x="112" y="694"/>
                  <a:pt x="112" y="694"/>
                </a:cubicBezTo>
                <a:cubicBezTo>
                  <a:pt x="162" y="691"/>
                  <a:pt x="162" y="691"/>
                  <a:pt x="162" y="691"/>
                </a:cubicBezTo>
                <a:cubicBezTo>
                  <a:pt x="162" y="713"/>
                  <a:pt x="162" y="713"/>
                  <a:pt x="162" y="713"/>
                </a:cubicBezTo>
                <a:cubicBezTo>
                  <a:pt x="176" y="723"/>
                  <a:pt x="176" y="723"/>
                  <a:pt x="176" y="723"/>
                </a:cubicBezTo>
                <a:cubicBezTo>
                  <a:pt x="176" y="755"/>
                  <a:pt x="176" y="755"/>
                  <a:pt x="176" y="755"/>
                </a:cubicBezTo>
                <a:cubicBezTo>
                  <a:pt x="157" y="755"/>
                  <a:pt x="157" y="755"/>
                  <a:pt x="157" y="755"/>
                </a:cubicBezTo>
                <a:cubicBezTo>
                  <a:pt x="167" y="856"/>
                  <a:pt x="167" y="856"/>
                  <a:pt x="167" y="856"/>
                </a:cubicBezTo>
                <a:cubicBezTo>
                  <a:pt x="213" y="856"/>
                  <a:pt x="213" y="856"/>
                  <a:pt x="213" y="856"/>
                </a:cubicBezTo>
                <a:cubicBezTo>
                  <a:pt x="213" y="864"/>
                  <a:pt x="213" y="864"/>
                  <a:pt x="213" y="864"/>
                </a:cubicBezTo>
                <a:cubicBezTo>
                  <a:pt x="305" y="864"/>
                  <a:pt x="305" y="864"/>
                  <a:pt x="305" y="864"/>
                </a:cubicBezTo>
                <a:cubicBezTo>
                  <a:pt x="305" y="906"/>
                  <a:pt x="305" y="906"/>
                  <a:pt x="305" y="906"/>
                </a:cubicBezTo>
                <a:cubicBezTo>
                  <a:pt x="390" y="906"/>
                  <a:pt x="390" y="906"/>
                  <a:pt x="390" y="906"/>
                </a:cubicBezTo>
                <a:cubicBezTo>
                  <a:pt x="390" y="938"/>
                  <a:pt x="390" y="938"/>
                  <a:pt x="390" y="938"/>
                </a:cubicBezTo>
                <a:cubicBezTo>
                  <a:pt x="411" y="938"/>
                  <a:pt x="411" y="938"/>
                  <a:pt x="411" y="938"/>
                </a:cubicBezTo>
                <a:cubicBezTo>
                  <a:pt x="411" y="906"/>
                  <a:pt x="411" y="906"/>
                  <a:pt x="411" y="906"/>
                </a:cubicBezTo>
                <a:cubicBezTo>
                  <a:pt x="441" y="906"/>
                  <a:pt x="441" y="906"/>
                  <a:pt x="441" y="906"/>
                </a:cubicBezTo>
                <a:cubicBezTo>
                  <a:pt x="441" y="862"/>
                  <a:pt x="441" y="862"/>
                  <a:pt x="441" y="862"/>
                </a:cubicBezTo>
                <a:cubicBezTo>
                  <a:pt x="501" y="862"/>
                  <a:pt x="501" y="862"/>
                  <a:pt x="501" y="862"/>
                </a:cubicBezTo>
                <a:cubicBezTo>
                  <a:pt x="501" y="906"/>
                  <a:pt x="501" y="906"/>
                  <a:pt x="501" y="906"/>
                </a:cubicBezTo>
                <a:cubicBezTo>
                  <a:pt x="523" y="906"/>
                  <a:pt x="523" y="906"/>
                  <a:pt x="523" y="906"/>
                </a:cubicBezTo>
                <a:cubicBezTo>
                  <a:pt x="523" y="864"/>
                  <a:pt x="523" y="864"/>
                  <a:pt x="523" y="864"/>
                </a:cubicBezTo>
                <a:cubicBezTo>
                  <a:pt x="610" y="864"/>
                  <a:pt x="610" y="864"/>
                  <a:pt x="610" y="864"/>
                </a:cubicBezTo>
                <a:cubicBezTo>
                  <a:pt x="610" y="846"/>
                  <a:pt x="610" y="846"/>
                  <a:pt x="610" y="846"/>
                </a:cubicBezTo>
                <a:cubicBezTo>
                  <a:pt x="630" y="846"/>
                  <a:pt x="630" y="846"/>
                  <a:pt x="630" y="846"/>
                </a:cubicBezTo>
                <a:cubicBezTo>
                  <a:pt x="630" y="820"/>
                  <a:pt x="630" y="820"/>
                  <a:pt x="630" y="820"/>
                </a:cubicBezTo>
                <a:cubicBezTo>
                  <a:pt x="711" y="820"/>
                  <a:pt x="711" y="820"/>
                  <a:pt x="711" y="820"/>
                </a:cubicBezTo>
                <a:cubicBezTo>
                  <a:pt x="711" y="860"/>
                  <a:pt x="711" y="860"/>
                  <a:pt x="711" y="860"/>
                </a:cubicBezTo>
                <a:cubicBezTo>
                  <a:pt x="729" y="860"/>
                  <a:pt x="729" y="860"/>
                  <a:pt x="729" y="860"/>
                </a:cubicBezTo>
                <a:cubicBezTo>
                  <a:pt x="729" y="844"/>
                  <a:pt x="729" y="844"/>
                  <a:pt x="729" y="844"/>
                </a:cubicBezTo>
                <a:cubicBezTo>
                  <a:pt x="746" y="844"/>
                  <a:pt x="746" y="844"/>
                  <a:pt x="746" y="844"/>
                </a:cubicBezTo>
                <a:cubicBezTo>
                  <a:pt x="746" y="821"/>
                  <a:pt x="746" y="821"/>
                  <a:pt x="746" y="821"/>
                </a:cubicBezTo>
                <a:cubicBezTo>
                  <a:pt x="865" y="809"/>
                  <a:pt x="865" y="809"/>
                  <a:pt x="865" y="809"/>
                </a:cubicBezTo>
                <a:cubicBezTo>
                  <a:pt x="867" y="845"/>
                  <a:pt x="867" y="845"/>
                  <a:pt x="867" y="845"/>
                </a:cubicBezTo>
                <a:cubicBezTo>
                  <a:pt x="876" y="845"/>
                  <a:pt x="890" y="847"/>
                  <a:pt x="900" y="854"/>
                </a:cubicBezTo>
                <a:cubicBezTo>
                  <a:pt x="902" y="855"/>
                  <a:pt x="902" y="855"/>
                  <a:pt x="902" y="855"/>
                </a:cubicBezTo>
                <a:cubicBezTo>
                  <a:pt x="903" y="859"/>
                  <a:pt x="903" y="859"/>
                  <a:pt x="903" y="859"/>
                </a:cubicBezTo>
                <a:cubicBezTo>
                  <a:pt x="903" y="878"/>
                  <a:pt x="903" y="878"/>
                  <a:pt x="903" y="878"/>
                </a:cubicBezTo>
                <a:cubicBezTo>
                  <a:pt x="957" y="878"/>
                  <a:pt x="957" y="878"/>
                  <a:pt x="957" y="878"/>
                </a:cubicBezTo>
                <a:cubicBezTo>
                  <a:pt x="961" y="866"/>
                  <a:pt x="961" y="866"/>
                  <a:pt x="961" y="866"/>
                </a:cubicBezTo>
                <a:cubicBezTo>
                  <a:pt x="962" y="864"/>
                  <a:pt x="964" y="857"/>
                  <a:pt x="997" y="835"/>
                </a:cubicBezTo>
                <a:cubicBezTo>
                  <a:pt x="1001" y="823"/>
                  <a:pt x="1001" y="823"/>
                  <a:pt x="1001" y="823"/>
                </a:cubicBezTo>
                <a:cubicBezTo>
                  <a:pt x="987" y="815"/>
                  <a:pt x="987" y="815"/>
                  <a:pt x="987" y="815"/>
                </a:cubicBezTo>
                <a:cubicBezTo>
                  <a:pt x="979" y="773"/>
                  <a:pt x="979" y="773"/>
                  <a:pt x="979" y="773"/>
                </a:cubicBezTo>
                <a:cubicBezTo>
                  <a:pt x="1011" y="773"/>
                  <a:pt x="1011" y="773"/>
                  <a:pt x="1011" y="773"/>
                </a:cubicBezTo>
                <a:cubicBezTo>
                  <a:pt x="1011" y="767"/>
                  <a:pt x="1011" y="767"/>
                  <a:pt x="1011" y="767"/>
                </a:cubicBezTo>
                <a:cubicBezTo>
                  <a:pt x="992" y="767"/>
                  <a:pt x="992" y="767"/>
                  <a:pt x="992" y="767"/>
                </a:cubicBezTo>
                <a:cubicBezTo>
                  <a:pt x="992" y="720"/>
                  <a:pt x="992" y="720"/>
                  <a:pt x="992" y="720"/>
                </a:cubicBezTo>
                <a:cubicBezTo>
                  <a:pt x="1028" y="720"/>
                  <a:pt x="1028" y="720"/>
                  <a:pt x="1028" y="720"/>
                </a:cubicBezTo>
                <a:cubicBezTo>
                  <a:pt x="1048" y="712"/>
                  <a:pt x="1048" y="712"/>
                  <a:pt x="1048" y="712"/>
                </a:cubicBezTo>
                <a:cubicBezTo>
                  <a:pt x="1048" y="706"/>
                  <a:pt x="1048" y="706"/>
                  <a:pt x="1048" y="706"/>
                </a:cubicBezTo>
                <a:cubicBezTo>
                  <a:pt x="1013" y="704"/>
                  <a:pt x="1013" y="704"/>
                  <a:pt x="1013" y="704"/>
                </a:cubicBezTo>
                <a:cubicBezTo>
                  <a:pt x="1007" y="706"/>
                  <a:pt x="994" y="709"/>
                  <a:pt x="987" y="701"/>
                </a:cubicBezTo>
                <a:cubicBezTo>
                  <a:pt x="982" y="697"/>
                  <a:pt x="981" y="691"/>
                  <a:pt x="982" y="685"/>
                </a:cubicBezTo>
                <a:cubicBezTo>
                  <a:pt x="967" y="677"/>
                  <a:pt x="967" y="677"/>
                  <a:pt x="967" y="677"/>
                </a:cubicBezTo>
                <a:cubicBezTo>
                  <a:pt x="967" y="654"/>
                  <a:pt x="967" y="654"/>
                  <a:pt x="967" y="654"/>
                </a:cubicBezTo>
                <a:cubicBezTo>
                  <a:pt x="921" y="654"/>
                  <a:pt x="921" y="654"/>
                  <a:pt x="921" y="654"/>
                </a:cubicBezTo>
                <a:cubicBezTo>
                  <a:pt x="921" y="618"/>
                  <a:pt x="921" y="618"/>
                  <a:pt x="921" y="618"/>
                </a:cubicBezTo>
                <a:cubicBezTo>
                  <a:pt x="903" y="594"/>
                  <a:pt x="903" y="594"/>
                  <a:pt x="903" y="594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37" y="569"/>
                  <a:pt x="837" y="569"/>
                  <a:pt x="837" y="569"/>
                </a:cubicBezTo>
                <a:cubicBezTo>
                  <a:pt x="833" y="541"/>
                  <a:pt x="833" y="541"/>
                  <a:pt x="833" y="541"/>
                </a:cubicBezTo>
                <a:cubicBezTo>
                  <a:pt x="823" y="541"/>
                  <a:pt x="823" y="541"/>
                  <a:pt x="823" y="541"/>
                </a:cubicBezTo>
                <a:cubicBezTo>
                  <a:pt x="821" y="537"/>
                  <a:pt x="821" y="537"/>
                  <a:pt x="821" y="537"/>
                </a:cubicBezTo>
                <a:cubicBezTo>
                  <a:pt x="817" y="530"/>
                  <a:pt x="806" y="508"/>
                  <a:pt x="806" y="497"/>
                </a:cubicBezTo>
                <a:cubicBezTo>
                  <a:pt x="806" y="487"/>
                  <a:pt x="810" y="481"/>
                  <a:pt x="814" y="478"/>
                </a:cubicBezTo>
                <a:cubicBezTo>
                  <a:pt x="814" y="450"/>
                  <a:pt x="814" y="450"/>
                  <a:pt x="814" y="450"/>
                </a:cubicBezTo>
                <a:cubicBezTo>
                  <a:pt x="886" y="450"/>
                  <a:pt x="886" y="450"/>
                  <a:pt x="886" y="450"/>
                </a:cubicBezTo>
                <a:cubicBezTo>
                  <a:pt x="878" y="375"/>
                  <a:pt x="878" y="375"/>
                  <a:pt x="878" y="375"/>
                </a:cubicBezTo>
                <a:cubicBezTo>
                  <a:pt x="897" y="375"/>
                  <a:pt x="897" y="375"/>
                  <a:pt x="897" y="375"/>
                </a:cubicBezTo>
                <a:cubicBezTo>
                  <a:pt x="897" y="307"/>
                  <a:pt x="897" y="307"/>
                  <a:pt x="897" y="307"/>
                </a:cubicBezTo>
                <a:cubicBezTo>
                  <a:pt x="907" y="307"/>
                  <a:pt x="907" y="307"/>
                  <a:pt x="907" y="307"/>
                </a:cubicBezTo>
                <a:cubicBezTo>
                  <a:pt x="896" y="298"/>
                  <a:pt x="896" y="298"/>
                  <a:pt x="896" y="298"/>
                </a:cubicBezTo>
                <a:cubicBezTo>
                  <a:pt x="905" y="272"/>
                  <a:pt x="905" y="272"/>
                  <a:pt x="905" y="272"/>
                </a:cubicBezTo>
                <a:cubicBezTo>
                  <a:pt x="905" y="243"/>
                  <a:pt x="905" y="243"/>
                  <a:pt x="905" y="243"/>
                </a:cubicBezTo>
                <a:cubicBezTo>
                  <a:pt x="895" y="243"/>
                  <a:pt x="895" y="243"/>
                  <a:pt x="895" y="243"/>
                </a:cubicBezTo>
                <a:cubicBezTo>
                  <a:pt x="890" y="248"/>
                  <a:pt x="890" y="248"/>
                  <a:pt x="890" y="248"/>
                </a:cubicBezTo>
                <a:cubicBezTo>
                  <a:pt x="888" y="245"/>
                  <a:pt x="888" y="245"/>
                  <a:pt x="888" y="245"/>
                </a:cubicBezTo>
                <a:cubicBezTo>
                  <a:pt x="891" y="232"/>
                  <a:pt x="891" y="232"/>
                  <a:pt x="891" y="232"/>
                </a:cubicBezTo>
                <a:cubicBezTo>
                  <a:pt x="890" y="221"/>
                  <a:pt x="890" y="221"/>
                  <a:pt x="890" y="221"/>
                </a:cubicBezTo>
                <a:cubicBezTo>
                  <a:pt x="882" y="215"/>
                  <a:pt x="882" y="215"/>
                  <a:pt x="882" y="215"/>
                </a:cubicBezTo>
                <a:cubicBezTo>
                  <a:pt x="841" y="244"/>
                  <a:pt x="841" y="244"/>
                  <a:pt x="841" y="244"/>
                </a:cubicBezTo>
                <a:cubicBezTo>
                  <a:pt x="827" y="248"/>
                  <a:pt x="827" y="248"/>
                  <a:pt x="827" y="248"/>
                </a:cubicBezTo>
                <a:cubicBezTo>
                  <a:pt x="817" y="247"/>
                  <a:pt x="817" y="247"/>
                  <a:pt x="817" y="247"/>
                </a:cubicBezTo>
                <a:cubicBezTo>
                  <a:pt x="812" y="240"/>
                  <a:pt x="812" y="240"/>
                  <a:pt x="812" y="240"/>
                </a:cubicBezTo>
                <a:cubicBezTo>
                  <a:pt x="907" y="148"/>
                  <a:pt x="907" y="148"/>
                  <a:pt x="907" y="148"/>
                </a:cubicBezTo>
                <a:cubicBezTo>
                  <a:pt x="928" y="138"/>
                  <a:pt x="928" y="138"/>
                  <a:pt x="928" y="138"/>
                </a:cubicBezTo>
                <a:cubicBezTo>
                  <a:pt x="952" y="114"/>
                  <a:pt x="952" y="114"/>
                  <a:pt x="952" y="114"/>
                </a:cubicBezTo>
                <a:cubicBezTo>
                  <a:pt x="952" y="114"/>
                  <a:pt x="952" y="114"/>
                  <a:pt x="952" y="114"/>
                </a:cubicBezTo>
                <a:cubicBezTo>
                  <a:pt x="947" y="114"/>
                  <a:pt x="947" y="114"/>
                  <a:pt x="947" y="114"/>
                </a:cubicBezTo>
                <a:cubicBezTo>
                  <a:pt x="930" y="108"/>
                  <a:pt x="930" y="108"/>
                  <a:pt x="930" y="108"/>
                </a:cubicBezTo>
                <a:cubicBezTo>
                  <a:pt x="906" y="109"/>
                  <a:pt x="906" y="109"/>
                  <a:pt x="906" y="109"/>
                </a:cubicBezTo>
                <a:cubicBezTo>
                  <a:pt x="901" y="109"/>
                  <a:pt x="901" y="109"/>
                  <a:pt x="901" y="109"/>
                </a:cubicBezTo>
                <a:cubicBezTo>
                  <a:pt x="901" y="109"/>
                  <a:pt x="901" y="109"/>
                  <a:pt x="901" y="109"/>
                </a:cubicBezTo>
                <a:cubicBezTo>
                  <a:pt x="881" y="103"/>
                  <a:pt x="881" y="103"/>
                  <a:pt x="881" y="103"/>
                </a:cubicBezTo>
                <a:cubicBezTo>
                  <a:pt x="870" y="104"/>
                  <a:pt x="870" y="104"/>
                  <a:pt x="870" y="104"/>
                </a:cubicBezTo>
                <a:cubicBezTo>
                  <a:pt x="857" y="113"/>
                  <a:pt x="857" y="113"/>
                  <a:pt x="857" y="113"/>
                </a:cubicBezTo>
                <a:cubicBezTo>
                  <a:pt x="849" y="114"/>
                  <a:pt x="849" y="114"/>
                  <a:pt x="849" y="114"/>
                </a:cubicBezTo>
                <a:cubicBezTo>
                  <a:pt x="849" y="114"/>
                  <a:pt x="849" y="114"/>
                  <a:pt x="849" y="114"/>
                </a:cubicBezTo>
                <a:cubicBezTo>
                  <a:pt x="849" y="114"/>
                  <a:pt x="849" y="114"/>
                  <a:pt x="849" y="114"/>
                </a:cubicBezTo>
                <a:cubicBezTo>
                  <a:pt x="835" y="108"/>
                  <a:pt x="835" y="108"/>
                  <a:pt x="835" y="108"/>
                </a:cubicBezTo>
                <a:cubicBezTo>
                  <a:pt x="825" y="98"/>
                  <a:pt x="825" y="98"/>
                  <a:pt x="825" y="98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787" y="83"/>
                  <a:pt x="787" y="83"/>
                  <a:pt x="787" y="83"/>
                </a:cubicBezTo>
                <a:cubicBezTo>
                  <a:pt x="781" y="76"/>
                  <a:pt x="781" y="76"/>
                  <a:pt x="781" y="76"/>
                </a:cubicBezTo>
                <a:cubicBezTo>
                  <a:pt x="758" y="66"/>
                  <a:pt x="758" y="66"/>
                  <a:pt x="758" y="66"/>
                </a:cubicBezTo>
                <a:cubicBezTo>
                  <a:pt x="730" y="65"/>
                  <a:pt x="730" y="65"/>
                  <a:pt x="730" y="65"/>
                </a:cubicBezTo>
                <a:cubicBezTo>
                  <a:pt x="721" y="71"/>
                  <a:pt x="721" y="71"/>
                  <a:pt x="721" y="71"/>
                </a:cubicBezTo>
                <a:cubicBezTo>
                  <a:pt x="709" y="72"/>
                  <a:pt x="709" y="72"/>
                  <a:pt x="709" y="72"/>
                </a:cubicBezTo>
                <a:cubicBezTo>
                  <a:pt x="709" y="72"/>
                  <a:pt x="709" y="72"/>
                  <a:pt x="709" y="72"/>
                </a:cubicBezTo>
                <a:cubicBezTo>
                  <a:pt x="709" y="72"/>
                  <a:pt x="709" y="72"/>
                  <a:pt x="709" y="72"/>
                </a:cubicBezTo>
                <a:cubicBezTo>
                  <a:pt x="700" y="70"/>
                  <a:pt x="700" y="70"/>
                  <a:pt x="700" y="70"/>
                </a:cubicBezTo>
                <a:cubicBezTo>
                  <a:pt x="700" y="69"/>
                  <a:pt x="700" y="69"/>
                  <a:pt x="700" y="69"/>
                </a:cubicBezTo>
                <a:cubicBezTo>
                  <a:pt x="698" y="66"/>
                  <a:pt x="698" y="66"/>
                  <a:pt x="698" y="66"/>
                </a:cubicBezTo>
                <a:cubicBezTo>
                  <a:pt x="678" y="60"/>
                  <a:pt x="678" y="60"/>
                  <a:pt x="678" y="60"/>
                </a:cubicBezTo>
                <a:cubicBezTo>
                  <a:pt x="671" y="60"/>
                  <a:pt x="671" y="60"/>
                  <a:pt x="671" y="60"/>
                </a:cubicBezTo>
                <a:cubicBezTo>
                  <a:pt x="662" y="62"/>
                  <a:pt x="662" y="62"/>
                  <a:pt x="662" y="62"/>
                </a:cubicBezTo>
                <a:cubicBezTo>
                  <a:pt x="662" y="62"/>
                  <a:pt x="662" y="62"/>
                  <a:pt x="662" y="62"/>
                </a:cubicBezTo>
                <a:cubicBezTo>
                  <a:pt x="662" y="62"/>
                  <a:pt x="662" y="62"/>
                  <a:pt x="662" y="62"/>
                </a:cubicBezTo>
                <a:cubicBezTo>
                  <a:pt x="660" y="60"/>
                  <a:pt x="660" y="60"/>
                  <a:pt x="660" y="60"/>
                </a:cubicBezTo>
                <a:cubicBezTo>
                  <a:pt x="651" y="61"/>
                  <a:pt x="651" y="61"/>
                  <a:pt x="651" y="61"/>
                </a:cubicBezTo>
                <a:cubicBezTo>
                  <a:pt x="651" y="61"/>
                  <a:pt x="651" y="61"/>
                  <a:pt x="651" y="61"/>
                </a:cubicBezTo>
                <a:cubicBezTo>
                  <a:pt x="651" y="61"/>
                  <a:pt x="651" y="61"/>
                  <a:pt x="651" y="61"/>
                </a:cubicBezTo>
                <a:cubicBezTo>
                  <a:pt x="640" y="38"/>
                  <a:pt x="640" y="38"/>
                  <a:pt x="640" y="38"/>
                </a:cubicBezTo>
                <a:cubicBezTo>
                  <a:pt x="639" y="36"/>
                  <a:pt x="639" y="36"/>
                  <a:pt x="639" y="36"/>
                </a:cubicBezTo>
                <a:cubicBezTo>
                  <a:pt x="625" y="2"/>
                  <a:pt x="625" y="2"/>
                  <a:pt x="625" y="2"/>
                </a:cubicBezTo>
                <a:cubicBezTo>
                  <a:pt x="612" y="0"/>
                  <a:pt x="612" y="0"/>
                  <a:pt x="612" y="0"/>
                </a:cubicBezTo>
                <a:cubicBezTo>
                  <a:pt x="613" y="40"/>
                  <a:pt x="613" y="40"/>
                  <a:pt x="613" y="40"/>
                </a:cubicBezTo>
                <a:cubicBezTo>
                  <a:pt x="484" y="41"/>
                  <a:pt x="484" y="41"/>
                  <a:pt x="484" y="41"/>
                </a:cubicBezTo>
                <a:cubicBezTo>
                  <a:pt x="484" y="41"/>
                  <a:pt x="484" y="41"/>
                  <a:pt x="484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231" y="35"/>
                  <a:pt x="231" y="35"/>
                  <a:pt x="231" y="35"/>
                </a:cubicBezTo>
                <a:cubicBezTo>
                  <a:pt x="86" y="26"/>
                  <a:pt x="86" y="26"/>
                  <a:pt x="86" y="26"/>
                </a:cubicBezTo>
                <a:cubicBezTo>
                  <a:pt x="81" y="67"/>
                  <a:pt x="76" y="132"/>
                  <a:pt x="75" y="159"/>
                </a:cubicBezTo>
                <a:cubicBezTo>
                  <a:pt x="57" y="338"/>
                  <a:pt x="57" y="338"/>
                  <a:pt x="57" y="338"/>
                </a:cubicBezTo>
                <a:lnTo>
                  <a:pt x="57" y="401"/>
                </a:lnTo>
                <a:close/>
              </a:path>
            </a:pathLst>
          </a:custGeom>
          <a:solidFill>
            <a:srgbClr val="BCD8F0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88477A4D-C5DE-481B-B95D-63E4B24C038E}"/>
              </a:ext>
            </a:extLst>
          </p:cNvPr>
          <p:cNvSpPr>
            <a:spLocks/>
          </p:cNvSpPr>
          <p:nvPr/>
        </p:nvSpPr>
        <p:spPr bwMode="auto">
          <a:xfrm>
            <a:off x="5644307" y="3446432"/>
            <a:ext cx="1037215" cy="633720"/>
          </a:xfrm>
          <a:custGeom>
            <a:avLst/>
            <a:gdLst>
              <a:gd name="T0" fmla="*/ 653 w 701"/>
              <a:gd name="T1" fmla="*/ 38 h 428"/>
              <a:gd name="T2" fmla="*/ 541 w 701"/>
              <a:gd name="T3" fmla="*/ 18 h 428"/>
              <a:gd name="T4" fmla="*/ 402 w 701"/>
              <a:gd name="T5" fmla="*/ 15 h 428"/>
              <a:gd name="T6" fmla="*/ 252 w 701"/>
              <a:gd name="T7" fmla="*/ 53 h 428"/>
              <a:gd name="T8" fmla="*/ 185 w 701"/>
              <a:gd name="T9" fmla="*/ 94 h 428"/>
              <a:gd name="T10" fmla="*/ 0 w 701"/>
              <a:gd name="T11" fmla="*/ 78 h 428"/>
              <a:gd name="T12" fmla="*/ 39 w 701"/>
              <a:gd name="T13" fmla="*/ 391 h 428"/>
              <a:gd name="T14" fmla="*/ 52 w 701"/>
              <a:gd name="T15" fmla="*/ 411 h 428"/>
              <a:gd name="T16" fmla="*/ 130 w 701"/>
              <a:gd name="T17" fmla="*/ 410 h 428"/>
              <a:gd name="T18" fmla="*/ 220 w 701"/>
              <a:gd name="T19" fmla="*/ 406 h 428"/>
              <a:gd name="T20" fmla="*/ 269 w 701"/>
              <a:gd name="T21" fmla="*/ 408 h 428"/>
              <a:gd name="T22" fmla="*/ 288 w 701"/>
              <a:gd name="T23" fmla="*/ 428 h 428"/>
              <a:gd name="T24" fmla="*/ 276 w 701"/>
              <a:gd name="T25" fmla="*/ 402 h 428"/>
              <a:gd name="T26" fmla="*/ 275 w 701"/>
              <a:gd name="T27" fmla="*/ 393 h 428"/>
              <a:gd name="T28" fmla="*/ 277 w 701"/>
              <a:gd name="T29" fmla="*/ 392 h 428"/>
              <a:gd name="T30" fmla="*/ 313 w 701"/>
              <a:gd name="T31" fmla="*/ 390 h 428"/>
              <a:gd name="T32" fmla="*/ 345 w 701"/>
              <a:gd name="T33" fmla="*/ 361 h 428"/>
              <a:gd name="T34" fmla="*/ 376 w 701"/>
              <a:gd name="T35" fmla="*/ 376 h 428"/>
              <a:gd name="T36" fmla="*/ 408 w 701"/>
              <a:gd name="T37" fmla="*/ 359 h 428"/>
              <a:gd name="T38" fmla="*/ 464 w 701"/>
              <a:gd name="T39" fmla="*/ 346 h 428"/>
              <a:gd name="T40" fmla="*/ 495 w 701"/>
              <a:gd name="T41" fmla="*/ 353 h 428"/>
              <a:gd name="T42" fmla="*/ 510 w 701"/>
              <a:gd name="T43" fmla="*/ 363 h 428"/>
              <a:gd name="T44" fmla="*/ 544 w 701"/>
              <a:gd name="T45" fmla="*/ 386 h 428"/>
              <a:gd name="T46" fmla="*/ 543 w 701"/>
              <a:gd name="T47" fmla="*/ 357 h 428"/>
              <a:gd name="T48" fmla="*/ 574 w 701"/>
              <a:gd name="T49" fmla="*/ 253 h 428"/>
              <a:gd name="T50" fmla="*/ 572 w 701"/>
              <a:gd name="T51" fmla="*/ 243 h 428"/>
              <a:gd name="T52" fmla="*/ 591 w 701"/>
              <a:gd name="T53" fmla="*/ 232 h 428"/>
              <a:gd name="T54" fmla="*/ 581 w 701"/>
              <a:gd name="T55" fmla="*/ 209 h 428"/>
              <a:gd name="T56" fmla="*/ 581 w 701"/>
              <a:gd name="T57" fmla="*/ 203 h 428"/>
              <a:gd name="T58" fmla="*/ 630 w 701"/>
              <a:gd name="T59" fmla="*/ 192 h 428"/>
              <a:gd name="T60" fmla="*/ 660 w 701"/>
              <a:gd name="T61" fmla="*/ 159 h 428"/>
              <a:gd name="T62" fmla="*/ 667 w 701"/>
              <a:gd name="T63" fmla="*/ 144 h 428"/>
              <a:gd name="T64" fmla="*/ 685 w 701"/>
              <a:gd name="T65" fmla="*/ 128 h 428"/>
              <a:gd name="T66" fmla="*/ 683 w 701"/>
              <a:gd name="T67" fmla="*/ 112 h 428"/>
              <a:gd name="T68" fmla="*/ 701 w 701"/>
              <a:gd name="T69" fmla="*/ 79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1" h="428">
                <a:moveTo>
                  <a:pt x="701" y="79"/>
                </a:moveTo>
                <a:cubicBezTo>
                  <a:pt x="653" y="38"/>
                  <a:pt x="653" y="38"/>
                  <a:pt x="653" y="38"/>
                </a:cubicBezTo>
                <a:cubicBezTo>
                  <a:pt x="618" y="18"/>
                  <a:pt x="618" y="18"/>
                  <a:pt x="618" y="18"/>
                </a:cubicBezTo>
                <a:cubicBezTo>
                  <a:pt x="541" y="18"/>
                  <a:pt x="541" y="18"/>
                  <a:pt x="541" y="18"/>
                </a:cubicBezTo>
                <a:cubicBezTo>
                  <a:pt x="510" y="0"/>
                  <a:pt x="510" y="0"/>
                  <a:pt x="510" y="0"/>
                </a:cubicBezTo>
                <a:cubicBezTo>
                  <a:pt x="402" y="15"/>
                  <a:pt x="402" y="15"/>
                  <a:pt x="402" y="15"/>
                </a:cubicBezTo>
                <a:cubicBezTo>
                  <a:pt x="382" y="39"/>
                  <a:pt x="382" y="39"/>
                  <a:pt x="382" y="39"/>
                </a:cubicBezTo>
                <a:cubicBezTo>
                  <a:pt x="252" y="53"/>
                  <a:pt x="252" y="53"/>
                  <a:pt x="252" y="53"/>
                </a:cubicBezTo>
                <a:cubicBezTo>
                  <a:pt x="252" y="89"/>
                  <a:pt x="252" y="89"/>
                  <a:pt x="252" y="89"/>
                </a:cubicBezTo>
                <a:cubicBezTo>
                  <a:pt x="185" y="94"/>
                  <a:pt x="185" y="94"/>
                  <a:pt x="185" y="9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75"/>
                  <a:pt x="0" y="375"/>
                  <a:pt x="0" y="375"/>
                </a:cubicBezTo>
                <a:cubicBezTo>
                  <a:pt x="36" y="388"/>
                  <a:pt x="38" y="389"/>
                  <a:pt x="39" y="391"/>
                </a:cubicBezTo>
                <a:cubicBezTo>
                  <a:pt x="41" y="393"/>
                  <a:pt x="43" y="395"/>
                  <a:pt x="42" y="415"/>
                </a:cubicBezTo>
                <a:cubicBezTo>
                  <a:pt x="52" y="411"/>
                  <a:pt x="52" y="411"/>
                  <a:pt x="52" y="411"/>
                </a:cubicBezTo>
                <a:cubicBezTo>
                  <a:pt x="53" y="410"/>
                  <a:pt x="105" y="396"/>
                  <a:pt x="113" y="396"/>
                </a:cubicBezTo>
                <a:cubicBezTo>
                  <a:pt x="120" y="396"/>
                  <a:pt x="126" y="403"/>
                  <a:pt x="130" y="410"/>
                </a:cubicBezTo>
                <a:cubicBezTo>
                  <a:pt x="198" y="410"/>
                  <a:pt x="198" y="410"/>
                  <a:pt x="198" y="410"/>
                </a:cubicBezTo>
                <a:cubicBezTo>
                  <a:pt x="220" y="406"/>
                  <a:pt x="220" y="406"/>
                  <a:pt x="220" y="406"/>
                </a:cubicBezTo>
                <a:cubicBezTo>
                  <a:pt x="267" y="406"/>
                  <a:pt x="267" y="406"/>
                  <a:pt x="267" y="406"/>
                </a:cubicBezTo>
                <a:cubicBezTo>
                  <a:pt x="269" y="408"/>
                  <a:pt x="269" y="408"/>
                  <a:pt x="269" y="408"/>
                </a:cubicBezTo>
                <a:cubicBezTo>
                  <a:pt x="274" y="414"/>
                  <a:pt x="283" y="424"/>
                  <a:pt x="288" y="428"/>
                </a:cubicBezTo>
                <a:cubicBezTo>
                  <a:pt x="288" y="428"/>
                  <a:pt x="288" y="428"/>
                  <a:pt x="288" y="428"/>
                </a:cubicBezTo>
                <a:cubicBezTo>
                  <a:pt x="292" y="424"/>
                  <a:pt x="292" y="424"/>
                  <a:pt x="292" y="424"/>
                </a:cubicBezTo>
                <a:cubicBezTo>
                  <a:pt x="283" y="412"/>
                  <a:pt x="277" y="405"/>
                  <a:pt x="276" y="402"/>
                </a:cubicBezTo>
                <a:cubicBezTo>
                  <a:pt x="275" y="399"/>
                  <a:pt x="275" y="397"/>
                  <a:pt x="276" y="394"/>
                </a:cubicBezTo>
                <a:cubicBezTo>
                  <a:pt x="275" y="393"/>
                  <a:pt x="275" y="393"/>
                  <a:pt x="275" y="393"/>
                </a:cubicBezTo>
                <a:cubicBezTo>
                  <a:pt x="277" y="393"/>
                  <a:pt x="277" y="393"/>
                  <a:pt x="277" y="393"/>
                </a:cubicBezTo>
                <a:cubicBezTo>
                  <a:pt x="277" y="393"/>
                  <a:pt x="277" y="392"/>
                  <a:pt x="277" y="392"/>
                </a:cubicBezTo>
                <a:cubicBezTo>
                  <a:pt x="280" y="388"/>
                  <a:pt x="286" y="387"/>
                  <a:pt x="298" y="39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24" y="384"/>
                  <a:pt x="324" y="384"/>
                  <a:pt x="324" y="384"/>
                </a:cubicBezTo>
                <a:cubicBezTo>
                  <a:pt x="345" y="361"/>
                  <a:pt x="345" y="361"/>
                  <a:pt x="345" y="361"/>
                </a:cubicBezTo>
                <a:cubicBezTo>
                  <a:pt x="358" y="376"/>
                  <a:pt x="358" y="376"/>
                  <a:pt x="358" y="376"/>
                </a:cubicBezTo>
                <a:cubicBezTo>
                  <a:pt x="376" y="376"/>
                  <a:pt x="376" y="376"/>
                  <a:pt x="376" y="376"/>
                </a:cubicBezTo>
                <a:cubicBezTo>
                  <a:pt x="389" y="366"/>
                  <a:pt x="389" y="366"/>
                  <a:pt x="389" y="366"/>
                </a:cubicBezTo>
                <a:cubicBezTo>
                  <a:pt x="390" y="366"/>
                  <a:pt x="402" y="361"/>
                  <a:pt x="408" y="359"/>
                </a:cubicBezTo>
                <a:cubicBezTo>
                  <a:pt x="415" y="357"/>
                  <a:pt x="435" y="357"/>
                  <a:pt x="443" y="359"/>
                </a:cubicBezTo>
                <a:cubicBezTo>
                  <a:pt x="445" y="358"/>
                  <a:pt x="450" y="356"/>
                  <a:pt x="464" y="346"/>
                </a:cubicBezTo>
                <a:cubicBezTo>
                  <a:pt x="466" y="344"/>
                  <a:pt x="468" y="343"/>
                  <a:pt x="469" y="342"/>
                </a:cubicBezTo>
                <a:cubicBezTo>
                  <a:pt x="476" y="337"/>
                  <a:pt x="486" y="341"/>
                  <a:pt x="495" y="353"/>
                </a:cubicBezTo>
                <a:cubicBezTo>
                  <a:pt x="509" y="361"/>
                  <a:pt x="509" y="361"/>
                  <a:pt x="509" y="361"/>
                </a:cubicBezTo>
                <a:cubicBezTo>
                  <a:pt x="510" y="363"/>
                  <a:pt x="510" y="363"/>
                  <a:pt x="510" y="363"/>
                </a:cubicBezTo>
                <a:cubicBezTo>
                  <a:pt x="511" y="363"/>
                  <a:pt x="516" y="374"/>
                  <a:pt x="524" y="380"/>
                </a:cubicBezTo>
                <a:cubicBezTo>
                  <a:pt x="526" y="382"/>
                  <a:pt x="534" y="384"/>
                  <a:pt x="544" y="386"/>
                </a:cubicBezTo>
                <a:cubicBezTo>
                  <a:pt x="546" y="380"/>
                  <a:pt x="546" y="380"/>
                  <a:pt x="546" y="380"/>
                </a:cubicBezTo>
                <a:cubicBezTo>
                  <a:pt x="543" y="357"/>
                  <a:pt x="543" y="357"/>
                  <a:pt x="543" y="357"/>
                </a:cubicBezTo>
                <a:cubicBezTo>
                  <a:pt x="569" y="255"/>
                  <a:pt x="569" y="255"/>
                  <a:pt x="569" y="255"/>
                </a:cubicBezTo>
                <a:cubicBezTo>
                  <a:pt x="574" y="253"/>
                  <a:pt x="574" y="253"/>
                  <a:pt x="574" y="253"/>
                </a:cubicBezTo>
                <a:cubicBezTo>
                  <a:pt x="571" y="246"/>
                  <a:pt x="571" y="246"/>
                  <a:pt x="571" y="246"/>
                </a:cubicBezTo>
                <a:cubicBezTo>
                  <a:pt x="572" y="243"/>
                  <a:pt x="572" y="243"/>
                  <a:pt x="572" y="243"/>
                </a:cubicBezTo>
                <a:cubicBezTo>
                  <a:pt x="584" y="234"/>
                  <a:pt x="584" y="234"/>
                  <a:pt x="584" y="234"/>
                </a:cubicBezTo>
                <a:cubicBezTo>
                  <a:pt x="591" y="232"/>
                  <a:pt x="591" y="232"/>
                  <a:pt x="591" y="232"/>
                </a:cubicBezTo>
                <a:cubicBezTo>
                  <a:pt x="594" y="225"/>
                  <a:pt x="594" y="225"/>
                  <a:pt x="594" y="225"/>
                </a:cubicBezTo>
                <a:cubicBezTo>
                  <a:pt x="581" y="209"/>
                  <a:pt x="581" y="209"/>
                  <a:pt x="581" y="209"/>
                </a:cubicBezTo>
                <a:cubicBezTo>
                  <a:pt x="580" y="206"/>
                  <a:pt x="580" y="206"/>
                  <a:pt x="580" y="206"/>
                </a:cubicBezTo>
                <a:cubicBezTo>
                  <a:pt x="581" y="203"/>
                  <a:pt x="581" y="203"/>
                  <a:pt x="581" y="203"/>
                </a:cubicBezTo>
                <a:cubicBezTo>
                  <a:pt x="624" y="195"/>
                  <a:pt x="624" y="195"/>
                  <a:pt x="624" y="195"/>
                </a:cubicBezTo>
                <a:cubicBezTo>
                  <a:pt x="630" y="192"/>
                  <a:pt x="630" y="192"/>
                  <a:pt x="630" y="192"/>
                </a:cubicBezTo>
                <a:cubicBezTo>
                  <a:pt x="657" y="160"/>
                  <a:pt x="657" y="160"/>
                  <a:pt x="657" y="160"/>
                </a:cubicBezTo>
                <a:cubicBezTo>
                  <a:pt x="660" y="159"/>
                  <a:pt x="660" y="159"/>
                  <a:pt x="660" y="159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7" y="144"/>
                  <a:pt x="667" y="144"/>
                  <a:pt x="667" y="144"/>
                </a:cubicBezTo>
                <a:cubicBezTo>
                  <a:pt x="679" y="137"/>
                  <a:pt x="679" y="137"/>
                  <a:pt x="679" y="137"/>
                </a:cubicBezTo>
                <a:cubicBezTo>
                  <a:pt x="685" y="128"/>
                  <a:pt x="685" y="128"/>
                  <a:pt x="685" y="128"/>
                </a:cubicBezTo>
                <a:cubicBezTo>
                  <a:pt x="688" y="119"/>
                  <a:pt x="688" y="119"/>
                  <a:pt x="688" y="119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90" y="104"/>
                  <a:pt x="690" y="104"/>
                  <a:pt x="690" y="104"/>
                </a:cubicBezTo>
                <a:lnTo>
                  <a:pt x="701" y="79"/>
                </a:lnTo>
                <a:close/>
              </a:path>
            </a:pathLst>
          </a:custGeom>
          <a:solidFill>
            <a:srgbClr val="FFE09B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9" name="Freeform 27">
            <a:extLst>
              <a:ext uri="{FF2B5EF4-FFF2-40B4-BE49-F238E27FC236}">
                <a16:creationId xmlns:a16="http://schemas.microsoft.com/office/drawing/2014/main" id="{384CD240-7A8D-46AA-A3CB-DA86BFFBD6C1}"/>
              </a:ext>
            </a:extLst>
          </p:cNvPr>
          <p:cNvSpPr>
            <a:spLocks/>
          </p:cNvSpPr>
          <p:nvPr/>
        </p:nvSpPr>
        <p:spPr bwMode="auto">
          <a:xfrm>
            <a:off x="5321029" y="3000421"/>
            <a:ext cx="975447" cy="734794"/>
          </a:xfrm>
          <a:custGeom>
            <a:avLst/>
            <a:gdLst>
              <a:gd name="T0" fmla="*/ 639 w 659"/>
              <a:gd name="T1" fmla="*/ 117 h 496"/>
              <a:gd name="T2" fmla="*/ 639 w 659"/>
              <a:gd name="T3" fmla="*/ 82 h 496"/>
              <a:gd name="T4" fmla="*/ 614 w 659"/>
              <a:gd name="T5" fmla="*/ 75 h 496"/>
              <a:gd name="T6" fmla="*/ 591 w 659"/>
              <a:gd name="T7" fmla="*/ 93 h 496"/>
              <a:gd name="T8" fmla="*/ 575 w 659"/>
              <a:gd name="T9" fmla="*/ 59 h 496"/>
              <a:gd name="T10" fmla="*/ 533 w 659"/>
              <a:gd name="T11" fmla="*/ 23 h 496"/>
              <a:gd name="T12" fmla="*/ 500 w 659"/>
              <a:gd name="T13" fmla="*/ 12 h 496"/>
              <a:gd name="T14" fmla="*/ 421 w 659"/>
              <a:gd name="T15" fmla="*/ 24 h 496"/>
              <a:gd name="T16" fmla="*/ 338 w 659"/>
              <a:gd name="T17" fmla="*/ 45 h 496"/>
              <a:gd name="T18" fmla="*/ 294 w 659"/>
              <a:gd name="T19" fmla="*/ 73 h 496"/>
              <a:gd name="T20" fmla="*/ 297 w 659"/>
              <a:gd name="T21" fmla="*/ 96 h 496"/>
              <a:gd name="T22" fmla="*/ 269 w 659"/>
              <a:gd name="T23" fmla="*/ 159 h 496"/>
              <a:gd name="T24" fmla="*/ 249 w 659"/>
              <a:gd name="T25" fmla="*/ 188 h 496"/>
              <a:gd name="T26" fmla="*/ 215 w 659"/>
              <a:gd name="T27" fmla="*/ 198 h 496"/>
              <a:gd name="T28" fmla="*/ 166 w 659"/>
              <a:gd name="T29" fmla="*/ 255 h 496"/>
              <a:gd name="T30" fmla="*/ 100 w 659"/>
              <a:gd name="T31" fmla="*/ 280 h 496"/>
              <a:gd name="T32" fmla="*/ 57 w 659"/>
              <a:gd name="T33" fmla="*/ 300 h 496"/>
              <a:gd name="T34" fmla="*/ 0 w 659"/>
              <a:gd name="T35" fmla="*/ 308 h 496"/>
              <a:gd name="T36" fmla="*/ 15 w 659"/>
              <a:gd name="T37" fmla="*/ 365 h 496"/>
              <a:gd name="T38" fmla="*/ 16 w 659"/>
              <a:gd name="T39" fmla="*/ 406 h 496"/>
              <a:gd name="T40" fmla="*/ 30 w 659"/>
              <a:gd name="T41" fmla="*/ 496 h 496"/>
              <a:gd name="T42" fmla="*/ 51 w 659"/>
              <a:gd name="T43" fmla="*/ 459 h 496"/>
              <a:gd name="T44" fmla="*/ 80 w 659"/>
              <a:gd name="T45" fmla="*/ 469 h 496"/>
              <a:gd name="T46" fmla="*/ 129 w 659"/>
              <a:gd name="T47" fmla="*/ 462 h 496"/>
              <a:gd name="T48" fmla="*/ 170 w 659"/>
              <a:gd name="T49" fmla="*/ 457 h 496"/>
              <a:gd name="T50" fmla="*/ 190 w 659"/>
              <a:gd name="T51" fmla="*/ 473 h 496"/>
              <a:gd name="T52" fmla="*/ 202 w 659"/>
              <a:gd name="T53" fmla="*/ 450 h 496"/>
              <a:gd name="T54" fmla="*/ 400 w 659"/>
              <a:gd name="T55" fmla="*/ 338 h 496"/>
              <a:gd name="T56" fmla="*/ 454 w 659"/>
              <a:gd name="T57" fmla="*/ 375 h 496"/>
              <a:gd name="T58" fmla="*/ 480 w 659"/>
              <a:gd name="T59" fmla="*/ 337 h 496"/>
              <a:gd name="T60" fmla="*/ 526 w 659"/>
              <a:gd name="T61" fmla="*/ 285 h 496"/>
              <a:gd name="T62" fmla="*/ 564 w 659"/>
              <a:gd name="T63" fmla="*/ 264 h 496"/>
              <a:gd name="T64" fmla="*/ 577 w 659"/>
              <a:gd name="T65" fmla="*/ 235 h 496"/>
              <a:gd name="T66" fmla="*/ 641 w 659"/>
              <a:gd name="T67" fmla="*/ 214 h 496"/>
              <a:gd name="T68" fmla="*/ 650 w 659"/>
              <a:gd name="T69" fmla="*/ 14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9" h="496">
                <a:moveTo>
                  <a:pt x="640" y="119"/>
                </a:moveTo>
                <a:cubicBezTo>
                  <a:pt x="639" y="117"/>
                  <a:pt x="639" y="117"/>
                  <a:pt x="639" y="117"/>
                </a:cubicBezTo>
                <a:cubicBezTo>
                  <a:pt x="639" y="115"/>
                  <a:pt x="639" y="115"/>
                  <a:pt x="639" y="115"/>
                </a:cubicBezTo>
                <a:cubicBezTo>
                  <a:pt x="639" y="82"/>
                  <a:pt x="639" y="82"/>
                  <a:pt x="639" y="82"/>
                </a:cubicBezTo>
                <a:cubicBezTo>
                  <a:pt x="633" y="80"/>
                  <a:pt x="633" y="80"/>
                  <a:pt x="633" y="80"/>
                </a:cubicBezTo>
                <a:cubicBezTo>
                  <a:pt x="627" y="79"/>
                  <a:pt x="619" y="76"/>
                  <a:pt x="614" y="75"/>
                </a:cubicBezTo>
                <a:cubicBezTo>
                  <a:pt x="610" y="81"/>
                  <a:pt x="603" y="86"/>
                  <a:pt x="596" y="90"/>
                </a:cubicBezTo>
                <a:cubicBezTo>
                  <a:pt x="591" y="93"/>
                  <a:pt x="591" y="93"/>
                  <a:pt x="591" y="93"/>
                </a:cubicBezTo>
                <a:cubicBezTo>
                  <a:pt x="575" y="76"/>
                  <a:pt x="575" y="76"/>
                  <a:pt x="575" y="76"/>
                </a:cubicBezTo>
                <a:cubicBezTo>
                  <a:pt x="575" y="59"/>
                  <a:pt x="575" y="59"/>
                  <a:pt x="575" y="59"/>
                </a:cubicBezTo>
                <a:cubicBezTo>
                  <a:pt x="554" y="44"/>
                  <a:pt x="554" y="44"/>
                  <a:pt x="554" y="44"/>
                </a:cubicBezTo>
                <a:cubicBezTo>
                  <a:pt x="533" y="23"/>
                  <a:pt x="533" y="23"/>
                  <a:pt x="533" y="23"/>
                </a:cubicBezTo>
                <a:cubicBezTo>
                  <a:pt x="506" y="0"/>
                  <a:pt x="506" y="0"/>
                  <a:pt x="506" y="0"/>
                </a:cubicBezTo>
                <a:cubicBezTo>
                  <a:pt x="500" y="12"/>
                  <a:pt x="500" y="12"/>
                  <a:pt x="500" y="12"/>
                </a:cubicBezTo>
                <a:cubicBezTo>
                  <a:pt x="455" y="12"/>
                  <a:pt x="455" y="12"/>
                  <a:pt x="455" y="12"/>
                </a:cubicBezTo>
                <a:cubicBezTo>
                  <a:pt x="421" y="24"/>
                  <a:pt x="421" y="24"/>
                  <a:pt x="421" y="24"/>
                </a:cubicBezTo>
                <a:cubicBezTo>
                  <a:pt x="406" y="45"/>
                  <a:pt x="406" y="45"/>
                  <a:pt x="406" y="45"/>
                </a:cubicBezTo>
                <a:cubicBezTo>
                  <a:pt x="338" y="45"/>
                  <a:pt x="338" y="45"/>
                  <a:pt x="338" y="45"/>
                </a:cubicBezTo>
                <a:cubicBezTo>
                  <a:pt x="328" y="73"/>
                  <a:pt x="328" y="73"/>
                  <a:pt x="328" y="73"/>
                </a:cubicBezTo>
                <a:cubicBezTo>
                  <a:pt x="294" y="73"/>
                  <a:pt x="294" y="73"/>
                  <a:pt x="294" y="73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297" y="96"/>
                  <a:pt x="297" y="96"/>
                  <a:pt x="297" y="96"/>
                </a:cubicBezTo>
                <a:cubicBezTo>
                  <a:pt x="297" y="132"/>
                  <a:pt x="297" y="132"/>
                  <a:pt x="297" y="132"/>
                </a:cubicBezTo>
                <a:cubicBezTo>
                  <a:pt x="269" y="159"/>
                  <a:pt x="269" y="159"/>
                  <a:pt x="269" y="159"/>
                </a:cubicBezTo>
                <a:cubicBezTo>
                  <a:pt x="249" y="171"/>
                  <a:pt x="249" y="171"/>
                  <a:pt x="249" y="171"/>
                </a:cubicBezTo>
                <a:cubicBezTo>
                  <a:pt x="249" y="188"/>
                  <a:pt x="249" y="188"/>
                  <a:pt x="249" y="188"/>
                </a:cubicBezTo>
                <a:cubicBezTo>
                  <a:pt x="222" y="188"/>
                  <a:pt x="222" y="188"/>
                  <a:pt x="222" y="188"/>
                </a:cubicBezTo>
                <a:cubicBezTo>
                  <a:pt x="215" y="198"/>
                  <a:pt x="215" y="198"/>
                  <a:pt x="215" y="198"/>
                </a:cubicBezTo>
                <a:cubicBezTo>
                  <a:pt x="166" y="221"/>
                  <a:pt x="166" y="221"/>
                  <a:pt x="166" y="221"/>
                </a:cubicBezTo>
                <a:cubicBezTo>
                  <a:pt x="166" y="255"/>
                  <a:pt x="166" y="255"/>
                  <a:pt x="166" y="255"/>
                </a:cubicBezTo>
                <a:cubicBezTo>
                  <a:pt x="100" y="255"/>
                  <a:pt x="100" y="255"/>
                  <a:pt x="100" y="255"/>
                </a:cubicBezTo>
                <a:cubicBezTo>
                  <a:pt x="102" y="264"/>
                  <a:pt x="103" y="274"/>
                  <a:pt x="100" y="280"/>
                </a:cubicBezTo>
                <a:cubicBezTo>
                  <a:pt x="98" y="284"/>
                  <a:pt x="94" y="286"/>
                  <a:pt x="90" y="287"/>
                </a:cubicBezTo>
                <a:cubicBezTo>
                  <a:pt x="81" y="289"/>
                  <a:pt x="63" y="297"/>
                  <a:pt x="57" y="300"/>
                </a:cubicBezTo>
                <a:cubicBezTo>
                  <a:pt x="55" y="301"/>
                  <a:pt x="55" y="301"/>
                  <a:pt x="55" y="301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28"/>
                  <a:pt x="7" y="346"/>
                  <a:pt x="15" y="365"/>
                </a:cubicBezTo>
                <a:cubicBezTo>
                  <a:pt x="16" y="367"/>
                  <a:pt x="16" y="367"/>
                  <a:pt x="16" y="367"/>
                </a:cubicBezTo>
                <a:cubicBezTo>
                  <a:pt x="16" y="406"/>
                  <a:pt x="16" y="406"/>
                  <a:pt x="16" y="406"/>
                </a:cubicBezTo>
                <a:cubicBezTo>
                  <a:pt x="30" y="427"/>
                  <a:pt x="30" y="427"/>
                  <a:pt x="30" y="427"/>
                </a:cubicBezTo>
                <a:cubicBezTo>
                  <a:pt x="30" y="496"/>
                  <a:pt x="30" y="496"/>
                  <a:pt x="30" y="496"/>
                </a:cubicBezTo>
                <a:cubicBezTo>
                  <a:pt x="41" y="494"/>
                  <a:pt x="50" y="492"/>
                  <a:pt x="54" y="491"/>
                </a:cubicBezTo>
                <a:cubicBezTo>
                  <a:pt x="55" y="487"/>
                  <a:pt x="55" y="474"/>
                  <a:pt x="51" y="459"/>
                </a:cubicBezTo>
                <a:cubicBezTo>
                  <a:pt x="45" y="429"/>
                  <a:pt x="45" y="429"/>
                  <a:pt x="45" y="429"/>
                </a:cubicBezTo>
                <a:cubicBezTo>
                  <a:pt x="80" y="469"/>
                  <a:pt x="80" y="469"/>
                  <a:pt x="80" y="469"/>
                </a:cubicBezTo>
                <a:cubicBezTo>
                  <a:pt x="100" y="480"/>
                  <a:pt x="100" y="480"/>
                  <a:pt x="100" y="480"/>
                </a:cubicBezTo>
                <a:cubicBezTo>
                  <a:pt x="109" y="473"/>
                  <a:pt x="121" y="463"/>
                  <a:pt x="129" y="462"/>
                </a:cubicBezTo>
                <a:cubicBezTo>
                  <a:pt x="137" y="460"/>
                  <a:pt x="159" y="458"/>
                  <a:pt x="162" y="457"/>
                </a:cubicBezTo>
                <a:cubicBezTo>
                  <a:pt x="170" y="457"/>
                  <a:pt x="170" y="457"/>
                  <a:pt x="170" y="457"/>
                </a:cubicBezTo>
                <a:cubicBezTo>
                  <a:pt x="170" y="472"/>
                  <a:pt x="170" y="472"/>
                  <a:pt x="170" y="472"/>
                </a:cubicBezTo>
                <a:cubicBezTo>
                  <a:pt x="190" y="473"/>
                  <a:pt x="190" y="473"/>
                  <a:pt x="190" y="473"/>
                </a:cubicBezTo>
                <a:cubicBezTo>
                  <a:pt x="190" y="450"/>
                  <a:pt x="190" y="450"/>
                  <a:pt x="190" y="450"/>
                </a:cubicBezTo>
                <a:cubicBezTo>
                  <a:pt x="202" y="450"/>
                  <a:pt x="202" y="450"/>
                  <a:pt x="202" y="450"/>
                </a:cubicBezTo>
                <a:cubicBezTo>
                  <a:pt x="202" y="365"/>
                  <a:pt x="202" y="365"/>
                  <a:pt x="202" y="365"/>
                </a:cubicBezTo>
                <a:cubicBezTo>
                  <a:pt x="400" y="338"/>
                  <a:pt x="400" y="338"/>
                  <a:pt x="400" y="338"/>
                </a:cubicBezTo>
                <a:cubicBezTo>
                  <a:pt x="414" y="378"/>
                  <a:pt x="414" y="378"/>
                  <a:pt x="414" y="378"/>
                </a:cubicBezTo>
                <a:cubicBezTo>
                  <a:pt x="454" y="375"/>
                  <a:pt x="454" y="375"/>
                  <a:pt x="454" y="375"/>
                </a:cubicBezTo>
                <a:cubicBezTo>
                  <a:pt x="454" y="339"/>
                  <a:pt x="454" y="339"/>
                  <a:pt x="454" y="339"/>
                </a:cubicBezTo>
                <a:cubicBezTo>
                  <a:pt x="480" y="337"/>
                  <a:pt x="480" y="337"/>
                  <a:pt x="480" y="337"/>
                </a:cubicBezTo>
                <a:cubicBezTo>
                  <a:pt x="497" y="316"/>
                  <a:pt x="497" y="316"/>
                  <a:pt x="497" y="316"/>
                </a:cubicBezTo>
                <a:cubicBezTo>
                  <a:pt x="512" y="287"/>
                  <a:pt x="521" y="284"/>
                  <a:pt x="526" y="285"/>
                </a:cubicBezTo>
                <a:cubicBezTo>
                  <a:pt x="531" y="284"/>
                  <a:pt x="544" y="275"/>
                  <a:pt x="548" y="272"/>
                </a:cubicBezTo>
                <a:cubicBezTo>
                  <a:pt x="558" y="267"/>
                  <a:pt x="561" y="265"/>
                  <a:pt x="564" y="264"/>
                </a:cubicBezTo>
                <a:cubicBezTo>
                  <a:pt x="565" y="263"/>
                  <a:pt x="570" y="253"/>
                  <a:pt x="575" y="241"/>
                </a:cubicBezTo>
                <a:cubicBezTo>
                  <a:pt x="577" y="235"/>
                  <a:pt x="577" y="235"/>
                  <a:pt x="577" y="235"/>
                </a:cubicBezTo>
                <a:cubicBezTo>
                  <a:pt x="605" y="235"/>
                  <a:pt x="605" y="235"/>
                  <a:pt x="605" y="235"/>
                </a:cubicBezTo>
                <a:cubicBezTo>
                  <a:pt x="641" y="214"/>
                  <a:pt x="641" y="214"/>
                  <a:pt x="641" y="214"/>
                </a:cubicBezTo>
                <a:cubicBezTo>
                  <a:pt x="659" y="180"/>
                  <a:pt x="659" y="180"/>
                  <a:pt x="659" y="180"/>
                </a:cubicBezTo>
                <a:cubicBezTo>
                  <a:pt x="654" y="166"/>
                  <a:pt x="648" y="148"/>
                  <a:pt x="650" y="140"/>
                </a:cubicBezTo>
                <a:cubicBezTo>
                  <a:pt x="650" y="138"/>
                  <a:pt x="646" y="128"/>
                  <a:pt x="640" y="119"/>
                </a:cubicBezTo>
                <a:close/>
              </a:path>
            </a:pathLst>
          </a:custGeom>
          <a:solidFill>
            <a:srgbClr val="FFE09B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6FB4C224-7FA8-4166-B740-FBBA5B198FEB}"/>
              </a:ext>
            </a:extLst>
          </p:cNvPr>
          <p:cNvSpPr>
            <a:spLocks/>
          </p:cNvSpPr>
          <p:nvPr/>
        </p:nvSpPr>
        <p:spPr bwMode="auto">
          <a:xfrm>
            <a:off x="6087910" y="2681956"/>
            <a:ext cx="858329" cy="428362"/>
          </a:xfrm>
          <a:custGeom>
            <a:avLst/>
            <a:gdLst>
              <a:gd name="T0" fmla="*/ 549 w 580"/>
              <a:gd name="T1" fmla="*/ 136 h 289"/>
              <a:gd name="T2" fmla="*/ 496 w 580"/>
              <a:gd name="T3" fmla="*/ 3 h 289"/>
              <a:gd name="T4" fmla="*/ 388 w 580"/>
              <a:gd name="T5" fmla="*/ 41 h 289"/>
              <a:gd name="T6" fmla="*/ 346 w 580"/>
              <a:gd name="T7" fmla="*/ 6 h 289"/>
              <a:gd name="T8" fmla="*/ 319 w 580"/>
              <a:gd name="T9" fmla="*/ 25 h 289"/>
              <a:gd name="T10" fmla="*/ 184 w 580"/>
              <a:gd name="T11" fmla="*/ 66 h 289"/>
              <a:gd name="T12" fmla="*/ 133 w 580"/>
              <a:gd name="T13" fmla="*/ 108 h 289"/>
              <a:gd name="T14" fmla="*/ 112 w 580"/>
              <a:gd name="T15" fmla="*/ 155 h 289"/>
              <a:gd name="T16" fmla="*/ 47 w 580"/>
              <a:gd name="T17" fmla="*/ 171 h 289"/>
              <a:gd name="T18" fmla="*/ 13 w 580"/>
              <a:gd name="T19" fmla="*/ 199 h 289"/>
              <a:gd name="T20" fmla="*/ 26 w 580"/>
              <a:gd name="T21" fmla="*/ 226 h 289"/>
              <a:gd name="T22" fmla="*/ 73 w 580"/>
              <a:gd name="T23" fmla="*/ 266 h 289"/>
              <a:gd name="T24" fmla="*/ 76 w 580"/>
              <a:gd name="T25" fmla="*/ 288 h 289"/>
              <a:gd name="T26" fmla="*/ 83 w 580"/>
              <a:gd name="T27" fmla="*/ 276 h 289"/>
              <a:gd name="T28" fmla="*/ 155 w 580"/>
              <a:gd name="T29" fmla="*/ 288 h 289"/>
              <a:gd name="T30" fmla="*/ 196 w 580"/>
              <a:gd name="T31" fmla="*/ 277 h 289"/>
              <a:gd name="T32" fmla="*/ 220 w 580"/>
              <a:gd name="T33" fmla="*/ 214 h 289"/>
              <a:gd name="T34" fmla="*/ 251 w 580"/>
              <a:gd name="T35" fmla="*/ 164 h 289"/>
              <a:gd name="T36" fmla="*/ 298 w 580"/>
              <a:gd name="T37" fmla="*/ 141 h 289"/>
              <a:gd name="T38" fmla="*/ 492 w 580"/>
              <a:gd name="T39" fmla="*/ 188 h 289"/>
              <a:gd name="T40" fmla="*/ 513 w 580"/>
              <a:gd name="T41" fmla="*/ 176 h 289"/>
              <a:gd name="T42" fmla="*/ 501 w 580"/>
              <a:gd name="T43" fmla="*/ 160 h 289"/>
              <a:gd name="T44" fmla="*/ 454 w 580"/>
              <a:gd name="T45" fmla="*/ 146 h 289"/>
              <a:gd name="T46" fmla="*/ 428 w 580"/>
              <a:gd name="T47" fmla="*/ 136 h 289"/>
              <a:gd name="T48" fmla="*/ 429 w 580"/>
              <a:gd name="T49" fmla="*/ 124 h 289"/>
              <a:gd name="T50" fmla="*/ 433 w 580"/>
              <a:gd name="T51" fmla="*/ 133 h 289"/>
              <a:gd name="T52" fmla="*/ 446 w 580"/>
              <a:gd name="T53" fmla="*/ 136 h 289"/>
              <a:gd name="T54" fmla="*/ 470 w 580"/>
              <a:gd name="T55" fmla="*/ 138 h 289"/>
              <a:gd name="T56" fmla="*/ 485 w 580"/>
              <a:gd name="T57" fmla="*/ 143 h 289"/>
              <a:gd name="T58" fmla="*/ 503 w 580"/>
              <a:gd name="T59" fmla="*/ 151 h 289"/>
              <a:gd name="T60" fmla="*/ 482 w 580"/>
              <a:gd name="T61" fmla="*/ 125 h 289"/>
              <a:gd name="T62" fmla="*/ 488 w 580"/>
              <a:gd name="T63" fmla="*/ 122 h 289"/>
              <a:gd name="T64" fmla="*/ 475 w 580"/>
              <a:gd name="T65" fmla="*/ 65 h 289"/>
              <a:gd name="T66" fmla="*/ 491 w 580"/>
              <a:gd name="T67" fmla="*/ 31 h 289"/>
              <a:gd name="T68" fmla="*/ 500 w 580"/>
              <a:gd name="T69" fmla="*/ 14 h 289"/>
              <a:gd name="T70" fmla="*/ 505 w 580"/>
              <a:gd name="T71" fmla="*/ 19 h 289"/>
              <a:gd name="T72" fmla="*/ 502 w 580"/>
              <a:gd name="T73" fmla="*/ 32 h 289"/>
              <a:gd name="T74" fmla="*/ 493 w 580"/>
              <a:gd name="T75" fmla="*/ 45 h 289"/>
              <a:gd name="T76" fmla="*/ 498 w 580"/>
              <a:gd name="T77" fmla="*/ 58 h 289"/>
              <a:gd name="T78" fmla="*/ 492 w 580"/>
              <a:gd name="T79" fmla="*/ 76 h 289"/>
              <a:gd name="T80" fmla="*/ 502 w 580"/>
              <a:gd name="T81" fmla="*/ 78 h 289"/>
              <a:gd name="T82" fmla="*/ 509 w 580"/>
              <a:gd name="T83" fmla="*/ 99 h 289"/>
              <a:gd name="T84" fmla="*/ 502 w 580"/>
              <a:gd name="T85" fmla="*/ 110 h 289"/>
              <a:gd name="T86" fmla="*/ 506 w 580"/>
              <a:gd name="T87" fmla="*/ 124 h 289"/>
              <a:gd name="T88" fmla="*/ 527 w 580"/>
              <a:gd name="T89" fmla="*/ 130 h 289"/>
              <a:gd name="T90" fmla="*/ 542 w 580"/>
              <a:gd name="T91" fmla="*/ 144 h 289"/>
              <a:gd name="T92" fmla="*/ 548 w 580"/>
              <a:gd name="T93" fmla="*/ 155 h 289"/>
              <a:gd name="T94" fmla="*/ 554 w 580"/>
              <a:gd name="T95" fmla="*/ 161 h 289"/>
              <a:gd name="T96" fmla="*/ 580 w 580"/>
              <a:gd name="T97" fmla="*/ 141 h 289"/>
              <a:gd name="T98" fmla="*/ 578 w 580"/>
              <a:gd name="T99" fmla="*/ 12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80" h="289">
                <a:moveTo>
                  <a:pt x="557" y="133"/>
                </a:moveTo>
                <a:cubicBezTo>
                  <a:pt x="549" y="136"/>
                  <a:pt x="549" y="136"/>
                  <a:pt x="549" y="136"/>
                </a:cubicBezTo>
                <a:cubicBezTo>
                  <a:pt x="506" y="13"/>
                  <a:pt x="506" y="13"/>
                  <a:pt x="506" y="13"/>
                </a:cubicBezTo>
                <a:cubicBezTo>
                  <a:pt x="496" y="3"/>
                  <a:pt x="496" y="3"/>
                  <a:pt x="496" y="3"/>
                </a:cubicBezTo>
                <a:cubicBezTo>
                  <a:pt x="480" y="30"/>
                  <a:pt x="480" y="30"/>
                  <a:pt x="480" y="30"/>
                </a:cubicBezTo>
                <a:cubicBezTo>
                  <a:pt x="388" y="41"/>
                  <a:pt x="388" y="41"/>
                  <a:pt x="388" y="41"/>
                </a:cubicBezTo>
                <a:cubicBezTo>
                  <a:pt x="359" y="0"/>
                  <a:pt x="359" y="0"/>
                  <a:pt x="359" y="0"/>
                </a:cubicBezTo>
                <a:cubicBezTo>
                  <a:pt x="346" y="6"/>
                  <a:pt x="346" y="6"/>
                  <a:pt x="346" y="6"/>
                </a:cubicBezTo>
                <a:cubicBezTo>
                  <a:pt x="346" y="21"/>
                  <a:pt x="346" y="21"/>
                  <a:pt x="346" y="21"/>
                </a:cubicBezTo>
                <a:cubicBezTo>
                  <a:pt x="319" y="25"/>
                  <a:pt x="319" y="25"/>
                  <a:pt x="319" y="25"/>
                </a:cubicBezTo>
                <a:cubicBezTo>
                  <a:pt x="311" y="66"/>
                  <a:pt x="311" y="66"/>
                  <a:pt x="311" y="66"/>
                </a:cubicBezTo>
                <a:cubicBezTo>
                  <a:pt x="184" y="66"/>
                  <a:pt x="184" y="66"/>
                  <a:pt x="184" y="66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33" y="108"/>
                  <a:pt x="133" y="108"/>
                  <a:pt x="133" y="108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47" y="171"/>
                  <a:pt x="47" y="171"/>
                  <a:pt x="47" y="171"/>
                </a:cubicBezTo>
                <a:cubicBezTo>
                  <a:pt x="47" y="199"/>
                  <a:pt x="47" y="199"/>
                  <a:pt x="47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0" y="205"/>
                  <a:pt x="0" y="205"/>
                  <a:pt x="0" y="205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46" y="247"/>
                  <a:pt x="46" y="247"/>
                  <a:pt x="46" y="247"/>
                </a:cubicBezTo>
                <a:cubicBezTo>
                  <a:pt x="73" y="266"/>
                  <a:pt x="73" y="266"/>
                  <a:pt x="73" y="266"/>
                </a:cubicBezTo>
                <a:cubicBezTo>
                  <a:pt x="73" y="285"/>
                  <a:pt x="73" y="285"/>
                  <a:pt x="73" y="285"/>
                </a:cubicBezTo>
                <a:cubicBezTo>
                  <a:pt x="76" y="288"/>
                  <a:pt x="76" y="288"/>
                  <a:pt x="76" y="288"/>
                </a:cubicBezTo>
                <a:cubicBezTo>
                  <a:pt x="78" y="286"/>
                  <a:pt x="80" y="284"/>
                  <a:pt x="81" y="283"/>
                </a:cubicBezTo>
                <a:cubicBezTo>
                  <a:pt x="81" y="281"/>
                  <a:pt x="82" y="278"/>
                  <a:pt x="83" y="276"/>
                </a:cubicBezTo>
                <a:cubicBezTo>
                  <a:pt x="88" y="271"/>
                  <a:pt x="93" y="272"/>
                  <a:pt x="119" y="280"/>
                </a:cubicBezTo>
                <a:cubicBezTo>
                  <a:pt x="129" y="283"/>
                  <a:pt x="151" y="289"/>
                  <a:pt x="155" y="288"/>
                </a:cubicBezTo>
                <a:cubicBezTo>
                  <a:pt x="159" y="286"/>
                  <a:pt x="165" y="285"/>
                  <a:pt x="173" y="283"/>
                </a:cubicBezTo>
                <a:cubicBezTo>
                  <a:pt x="181" y="282"/>
                  <a:pt x="190" y="280"/>
                  <a:pt x="196" y="277"/>
                </a:cubicBezTo>
                <a:cubicBezTo>
                  <a:pt x="202" y="274"/>
                  <a:pt x="207" y="260"/>
                  <a:pt x="209" y="250"/>
                </a:cubicBezTo>
                <a:cubicBezTo>
                  <a:pt x="220" y="214"/>
                  <a:pt x="220" y="214"/>
                  <a:pt x="220" y="214"/>
                </a:cubicBezTo>
                <a:cubicBezTo>
                  <a:pt x="234" y="192"/>
                  <a:pt x="234" y="192"/>
                  <a:pt x="234" y="192"/>
                </a:cubicBezTo>
                <a:cubicBezTo>
                  <a:pt x="251" y="164"/>
                  <a:pt x="251" y="164"/>
                  <a:pt x="251" y="164"/>
                </a:cubicBezTo>
                <a:cubicBezTo>
                  <a:pt x="298" y="172"/>
                  <a:pt x="298" y="172"/>
                  <a:pt x="298" y="172"/>
                </a:cubicBezTo>
                <a:cubicBezTo>
                  <a:pt x="298" y="141"/>
                  <a:pt x="298" y="141"/>
                  <a:pt x="298" y="141"/>
                </a:cubicBezTo>
                <a:cubicBezTo>
                  <a:pt x="424" y="141"/>
                  <a:pt x="424" y="141"/>
                  <a:pt x="424" y="141"/>
                </a:cubicBezTo>
                <a:cubicBezTo>
                  <a:pt x="492" y="188"/>
                  <a:pt x="492" y="188"/>
                  <a:pt x="492" y="188"/>
                </a:cubicBezTo>
                <a:cubicBezTo>
                  <a:pt x="513" y="179"/>
                  <a:pt x="513" y="179"/>
                  <a:pt x="513" y="179"/>
                </a:cubicBezTo>
                <a:cubicBezTo>
                  <a:pt x="513" y="176"/>
                  <a:pt x="513" y="176"/>
                  <a:pt x="513" y="176"/>
                </a:cubicBezTo>
                <a:cubicBezTo>
                  <a:pt x="510" y="168"/>
                  <a:pt x="510" y="168"/>
                  <a:pt x="510" y="168"/>
                </a:cubicBezTo>
                <a:cubicBezTo>
                  <a:pt x="501" y="160"/>
                  <a:pt x="501" y="160"/>
                  <a:pt x="501" y="160"/>
                </a:cubicBezTo>
                <a:cubicBezTo>
                  <a:pt x="469" y="155"/>
                  <a:pt x="469" y="155"/>
                  <a:pt x="469" y="155"/>
                </a:cubicBezTo>
                <a:cubicBezTo>
                  <a:pt x="454" y="146"/>
                  <a:pt x="454" y="146"/>
                  <a:pt x="454" y="146"/>
                </a:cubicBezTo>
                <a:cubicBezTo>
                  <a:pt x="431" y="140"/>
                  <a:pt x="431" y="140"/>
                  <a:pt x="431" y="140"/>
                </a:cubicBezTo>
                <a:cubicBezTo>
                  <a:pt x="428" y="136"/>
                  <a:pt x="428" y="136"/>
                  <a:pt x="428" y="136"/>
                </a:cubicBezTo>
                <a:cubicBezTo>
                  <a:pt x="427" y="133"/>
                  <a:pt x="427" y="133"/>
                  <a:pt x="427" y="133"/>
                </a:cubicBezTo>
                <a:cubicBezTo>
                  <a:pt x="429" y="124"/>
                  <a:pt x="429" y="124"/>
                  <a:pt x="429" y="124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33"/>
                  <a:pt x="433" y="133"/>
                  <a:pt x="433" y="133"/>
                </a:cubicBezTo>
                <a:cubicBezTo>
                  <a:pt x="436" y="135"/>
                  <a:pt x="436" y="135"/>
                  <a:pt x="436" y="135"/>
                </a:cubicBezTo>
                <a:cubicBezTo>
                  <a:pt x="446" y="136"/>
                  <a:pt x="446" y="136"/>
                  <a:pt x="446" y="136"/>
                </a:cubicBezTo>
                <a:cubicBezTo>
                  <a:pt x="462" y="140"/>
                  <a:pt x="462" y="140"/>
                  <a:pt x="462" y="140"/>
                </a:cubicBezTo>
                <a:cubicBezTo>
                  <a:pt x="470" y="138"/>
                  <a:pt x="470" y="138"/>
                  <a:pt x="470" y="138"/>
                </a:cubicBezTo>
                <a:cubicBezTo>
                  <a:pt x="475" y="142"/>
                  <a:pt x="475" y="142"/>
                  <a:pt x="475" y="142"/>
                </a:cubicBezTo>
                <a:cubicBezTo>
                  <a:pt x="485" y="143"/>
                  <a:pt x="485" y="143"/>
                  <a:pt x="485" y="143"/>
                </a:cubicBezTo>
                <a:cubicBezTo>
                  <a:pt x="493" y="149"/>
                  <a:pt x="493" y="149"/>
                  <a:pt x="493" y="149"/>
                </a:cubicBezTo>
                <a:cubicBezTo>
                  <a:pt x="503" y="151"/>
                  <a:pt x="503" y="151"/>
                  <a:pt x="503" y="151"/>
                </a:cubicBezTo>
                <a:cubicBezTo>
                  <a:pt x="493" y="132"/>
                  <a:pt x="493" y="132"/>
                  <a:pt x="493" y="132"/>
                </a:cubicBezTo>
                <a:cubicBezTo>
                  <a:pt x="482" y="125"/>
                  <a:pt x="482" y="125"/>
                  <a:pt x="482" y="125"/>
                </a:cubicBezTo>
                <a:cubicBezTo>
                  <a:pt x="488" y="123"/>
                  <a:pt x="488" y="123"/>
                  <a:pt x="488" y="123"/>
                </a:cubicBezTo>
                <a:cubicBezTo>
                  <a:pt x="488" y="122"/>
                  <a:pt x="488" y="122"/>
                  <a:pt x="488" y="122"/>
                </a:cubicBezTo>
                <a:cubicBezTo>
                  <a:pt x="479" y="100"/>
                  <a:pt x="479" y="100"/>
                  <a:pt x="479" y="100"/>
                </a:cubicBezTo>
                <a:cubicBezTo>
                  <a:pt x="475" y="65"/>
                  <a:pt x="475" y="65"/>
                  <a:pt x="475" y="65"/>
                </a:cubicBezTo>
                <a:cubicBezTo>
                  <a:pt x="469" y="55"/>
                  <a:pt x="469" y="55"/>
                  <a:pt x="469" y="55"/>
                </a:cubicBezTo>
                <a:cubicBezTo>
                  <a:pt x="491" y="31"/>
                  <a:pt x="491" y="31"/>
                  <a:pt x="491" y="31"/>
                </a:cubicBezTo>
                <a:cubicBezTo>
                  <a:pt x="497" y="15"/>
                  <a:pt x="497" y="15"/>
                  <a:pt x="497" y="15"/>
                </a:cubicBezTo>
                <a:cubicBezTo>
                  <a:pt x="500" y="14"/>
                  <a:pt x="500" y="14"/>
                  <a:pt x="500" y="14"/>
                </a:cubicBezTo>
                <a:cubicBezTo>
                  <a:pt x="503" y="16"/>
                  <a:pt x="503" y="16"/>
                  <a:pt x="503" y="16"/>
                </a:cubicBezTo>
                <a:cubicBezTo>
                  <a:pt x="505" y="19"/>
                  <a:pt x="505" y="19"/>
                  <a:pt x="505" y="19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493" y="45"/>
                  <a:pt x="493" y="45"/>
                  <a:pt x="493" y="45"/>
                </a:cubicBezTo>
                <a:cubicBezTo>
                  <a:pt x="494" y="52"/>
                  <a:pt x="494" y="52"/>
                  <a:pt x="494" y="52"/>
                </a:cubicBezTo>
                <a:cubicBezTo>
                  <a:pt x="498" y="58"/>
                  <a:pt x="498" y="58"/>
                  <a:pt x="498" y="58"/>
                </a:cubicBezTo>
                <a:cubicBezTo>
                  <a:pt x="499" y="64"/>
                  <a:pt x="499" y="64"/>
                  <a:pt x="499" y="64"/>
                </a:cubicBezTo>
                <a:cubicBezTo>
                  <a:pt x="492" y="76"/>
                  <a:pt x="492" y="76"/>
                  <a:pt x="492" y="76"/>
                </a:cubicBezTo>
                <a:cubicBezTo>
                  <a:pt x="495" y="79"/>
                  <a:pt x="495" y="79"/>
                  <a:pt x="495" y="79"/>
                </a:cubicBezTo>
                <a:cubicBezTo>
                  <a:pt x="502" y="78"/>
                  <a:pt x="502" y="78"/>
                  <a:pt x="502" y="78"/>
                </a:cubicBezTo>
                <a:cubicBezTo>
                  <a:pt x="504" y="80"/>
                  <a:pt x="504" y="80"/>
                  <a:pt x="504" y="80"/>
                </a:cubicBezTo>
                <a:cubicBezTo>
                  <a:pt x="509" y="99"/>
                  <a:pt x="509" y="99"/>
                  <a:pt x="509" y="99"/>
                </a:cubicBezTo>
                <a:cubicBezTo>
                  <a:pt x="504" y="104"/>
                  <a:pt x="504" y="104"/>
                  <a:pt x="504" y="104"/>
                </a:cubicBezTo>
                <a:cubicBezTo>
                  <a:pt x="502" y="110"/>
                  <a:pt x="502" y="110"/>
                  <a:pt x="502" y="110"/>
                </a:cubicBezTo>
                <a:cubicBezTo>
                  <a:pt x="503" y="117"/>
                  <a:pt x="503" y="117"/>
                  <a:pt x="503" y="117"/>
                </a:cubicBezTo>
                <a:cubicBezTo>
                  <a:pt x="506" y="124"/>
                  <a:pt x="506" y="124"/>
                  <a:pt x="506" y="124"/>
                </a:cubicBezTo>
                <a:cubicBezTo>
                  <a:pt x="517" y="132"/>
                  <a:pt x="517" y="132"/>
                  <a:pt x="517" y="132"/>
                </a:cubicBezTo>
                <a:cubicBezTo>
                  <a:pt x="527" y="130"/>
                  <a:pt x="527" y="130"/>
                  <a:pt x="527" y="130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5" y="152"/>
                  <a:pt x="545" y="152"/>
                  <a:pt x="545" y="152"/>
                </a:cubicBezTo>
                <a:cubicBezTo>
                  <a:pt x="548" y="155"/>
                  <a:pt x="548" y="155"/>
                  <a:pt x="548" y="155"/>
                </a:cubicBezTo>
                <a:cubicBezTo>
                  <a:pt x="555" y="156"/>
                  <a:pt x="555" y="156"/>
                  <a:pt x="555" y="156"/>
                </a:cubicBezTo>
                <a:cubicBezTo>
                  <a:pt x="554" y="161"/>
                  <a:pt x="554" y="161"/>
                  <a:pt x="554" y="161"/>
                </a:cubicBezTo>
                <a:cubicBezTo>
                  <a:pt x="578" y="152"/>
                  <a:pt x="578" y="152"/>
                  <a:pt x="578" y="152"/>
                </a:cubicBezTo>
                <a:cubicBezTo>
                  <a:pt x="580" y="141"/>
                  <a:pt x="580" y="141"/>
                  <a:pt x="580" y="141"/>
                </a:cubicBezTo>
                <a:cubicBezTo>
                  <a:pt x="576" y="129"/>
                  <a:pt x="576" y="129"/>
                  <a:pt x="576" y="129"/>
                </a:cubicBezTo>
                <a:cubicBezTo>
                  <a:pt x="578" y="126"/>
                  <a:pt x="578" y="126"/>
                  <a:pt x="578" y="126"/>
                </a:cubicBezTo>
                <a:cubicBezTo>
                  <a:pt x="566" y="130"/>
                  <a:pt x="557" y="133"/>
                  <a:pt x="557" y="133"/>
                </a:cubicBezTo>
                <a:close/>
              </a:path>
            </a:pathLst>
          </a:custGeom>
          <a:solidFill>
            <a:srgbClr val="F89E58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2EA493-8BA6-4BE7-99A7-BFCCEB57B313}"/>
              </a:ext>
            </a:extLst>
          </p:cNvPr>
          <p:cNvGrpSpPr/>
          <p:nvPr/>
        </p:nvGrpSpPr>
        <p:grpSpPr>
          <a:xfrm>
            <a:off x="6940625" y="1482701"/>
            <a:ext cx="572754" cy="980260"/>
            <a:chOff x="7268918" y="2428297"/>
            <a:chExt cx="572754" cy="980260"/>
          </a:xfrm>
          <a:solidFill>
            <a:srgbClr val="F89E58"/>
          </a:solidFill>
        </p:grpSpPr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5613A590-C001-47CE-AF47-1CEA9679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918" y="2428297"/>
              <a:ext cx="572754" cy="980260"/>
            </a:xfrm>
            <a:custGeom>
              <a:avLst/>
              <a:gdLst>
                <a:gd name="T0" fmla="*/ 694 w 714"/>
                <a:gd name="T1" fmla="*/ 353 h 1222"/>
                <a:gd name="T2" fmla="*/ 681 w 714"/>
                <a:gd name="T3" fmla="*/ 301 h 1222"/>
                <a:gd name="T4" fmla="*/ 651 w 714"/>
                <a:gd name="T5" fmla="*/ 316 h 1222"/>
                <a:gd name="T6" fmla="*/ 605 w 714"/>
                <a:gd name="T7" fmla="*/ 259 h 1222"/>
                <a:gd name="T8" fmla="*/ 430 w 714"/>
                <a:gd name="T9" fmla="*/ 0 h 1222"/>
                <a:gd name="T10" fmla="*/ 377 w 714"/>
                <a:gd name="T11" fmla="*/ 48 h 1222"/>
                <a:gd name="T12" fmla="*/ 314 w 714"/>
                <a:gd name="T13" fmla="*/ 20 h 1222"/>
                <a:gd name="T14" fmla="*/ 260 w 714"/>
                <a:gd name="T15" fmla="*/ 142 h 1222"/>
                <a:gd name="T16" fmla="*/ 257 w 714"/>
                <a:gd name="T17" fmla="*/ 380 h 1222"/>
                <a:gd name="T18" fmla="*/ 264 w 714"/>
                <a:gd name="T19" fmla="*/ 408 h 1222"/>
                <a:gd name="T20" fmla="*/ 247 w 714"/>
                <a:gd name="T21" fmla="*/ 423 h 1222"/>
                <a:gd name="T22" fmla="*/ 201 w 714"/>
                <a:gd name="T23" fmla="*/ 436 h 1222"/>
                <a:gd name="T24" fmla="*/ 168 w 714"/>
                <a:gd name="T25" fmla="*/ 493 h 1222"/>
                <a:gd name="T26" fmla="*/ 33 w 714"/>
                <a:gd name="T27" fmla="*/ 709 h 1222"/>
                <a:gd name="T28" fmla="*/ 85 w 714"/>
                <a:gd name="T29" fmla="*/ 883 h 1222"/>
                <a:gd name="T30" fmla="*/ 85 w 714"/>
                <a:gd name="T31" fmla="*/ 1193 h 1222"/>
                <a:gd name="T32" fmla="*/ 87 w 714"/>
                <a:gd name="T33" fmla="*/ 1213 h 1222"/>
                <a:gd name="T34" fmla="*/ 179 w 714"/>
                <a:gd name="T35" fmla="*/ 1139 h 1222"/>
                <a:gd name="T36" fmla="*/ 343 w 714"/>
                <a:gd name="T37" fmla="*/ 1075 h 1222"/>
                <a:gd name="T38" fmla="*/ 360 w 714"/>
                <a:gd name="T39" fmla="*/ 1017 h 1222"/>
                <a:gd name="T40" fmla="*/ 380 w 714"/>
                <a:gd name="T41" fmla="*/ 1041 h 1222"/>
                <a:gd name="T42" fmla="*/ 432 w 714"/>
                <a:gd name="T43" fmla="*/ 1004 h 1222"/>
                <a:gd name="T44" fmla="*/ 461 w 714"/>
                <a:gd name="T45" fmla="*/ 1015 h 1222"/>
                <a:gd name="T46" fmla="*/ 520 w 714"/>
                <a:gd name="T47" fmla="*/ 973 h 1222"/>
                <a:gd name="T48" fmla="*/ 506 w 714"/>
                <a:gd name="T49" fmla="*/ 932 h 1222"/>
                <a:gd name="T50" fmla="*/ 506 w 714"/>
                <a:gd name="T51" fmla="*/ 971 h 1222"/>
                <a:gd name="T52" fmla="*/ 426 w 714"/>
                <a:gd name="T53" fmla="*/ 953 h 1222"/>
                <a:gd name="T54" fmla="*/ 393 w 714"/>
                <a:gd name="T55" fmla="*/ 918 h 1222"/>
                <a:gd name="T56" fmla="*/ 364 w 714"/>
                <a:gd name="T57" fmla="*/ 897 h 1222"/>
                <a:gd name="T58" fmla="*/ 377 w 714"/>
                <a:gd name="T59" fmla="*/ 862 h 1222"/>
                <a:gd name="T60" fmla="*/ 349 w 714"/>
                <a:gd name="T61" fmla="*/ 777 h 1222"/>
                <a:gd name="T62" fmla="*/ 393 w 714"/>
                <a:gd name="T63" fmla="*/ 657 h 1222"/>
                <a:gd name="T64" fmla="*/ 426 w 714"/>
                <a:gd name="T65" fmla="*/ 620 h 1222"/>
                <a:gd name="T66" fmla="*/ 448 w 714"/>
                <a:gd name="T67" fmla="*/ 624 h 1222"/>
                <a:gd name="T68" fmla="*/ 461 w 714"/>
                <a:gd name="T69" fmla="*/ 608 h 1222"/>
                <a:gd name="T70" fmla="*/ 478 w 714"/>
                <a:gd name="T71" fmla="*/ 582 h 1222"/>
                <a:gd name="T72" fmla="*/ 504 w 714"/>
                <a:gd name="T73" fmla="*/ 569 h 1222"/>
                <a:gd name="T74" fmla="*/ 509 w 714"/>
                <a:gd name="T75" fmla="*/ 513 h 1222"/>
                <a:gd name="T76" fmla="*/ 522 w 714"/>
                <a:gd name="T77" fmla="*/ 475 h 1222"/>
                <a:gd name="T78" fmla="*/ 541 w 714"/>
                <a:gd name="T79" fmla="*/ 499 h 1222"/>
                <a:gd name="T80" fmla="*/ 585 w 714"/>
                <a:gd name="T81" fmla="*/ 500 h 1222"/>
                <a:gd name="T82" fmla="*/ 607 w 714"/>
                <a:gd name="T83" fmla="*/ 464 h 1222"/>
                <a:gd name="T84" fmla="*/ 631 w 714"/>
                <a:gd name="T85" fmla="*/ 434 h 1222"/>
                <a:gd name="T86" fmla="*/ 683 w 714"/>
                <a:gd name="T87" fmla="*/ 401 h 1222"/>
                <a:gd name="T88" fmla="*/ 714 w 714"/>
                <a:gd name="T89" fmla="*/ 371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4" h="1222">
                  <a:moveTo>
                    <a:pt x="714" y="360"/>
                  </a:moveTo>
                  <a:lnTo>
                    <a:pt x="707" y="351"/>
                  </a:lnTo>
                  <a:lnTo>
                    <a:pt x="694" y="353"/>
                  </a:lnTo>
                  <a:lnTo>
                    <a:pt x="692" y="347"/>
                  </a:lnTo>
                  <a:lnTo>
                    <a:pt x="696" y="334"/>
                  </a:lnTo>
                  <a:lnTo>
                    <a:pt x="681" y="301"/>
                  </a:lnTo>
                  <a:lnTo>
                    <a:pt x="681" y="308"/>
                  </a:lnTo>
                  <a:lnTo>
                    <a:pt x="672" y="312"/>
                  </a:lnTo>
                  <a:lnTo>
                    <a:pt x="651" y="316"/>
                  </a:lnTo>
                  <a:lnTo>
                    <a:pt x="631" y="308"/>
                  </a:lnTo>
                  <a:lnTo>
                    <a:pt x="622" y="301"/>
                  </a:lnTo>
                  <a:lnTo>
                    <a:pt x="605" y="259"/>
                  </a:lnTo>
                  <a:lnTo>
                    <a:pt x="570" y="253"/>
                  </a:lnTo>
                  <a:lnTo>
                    <a:pt x="500" y="33"/>
                  </a:lnTo>
                  <a:lnTo>
                    <a:pt x="430" y="0"/>
                  </a:lnTo>
                  <a:lnTo>
                    <a:pt x="415" y="4"/>
                  </a:lnTo>
                  <a:lnTo>
                    <a:pt x="408" y="30"/>
                  </a:lnTo>
                  <a:lnTo>
                    <a:pt x="377" y="48"/>
                  </a:lnTo>
                  <a:lnTo>
                    <a:pt x="349" y="48"/>
                  </a:lnTo>
                  <a:lnTo>
                    <a:pt x="332" y="30"/>
                  </a:lnTo>
                  <a:lnTo>
                    <a:pt x="314" y="20"/>
                  </a:lnTo>
                  <a:lnTo>
                    <a:pt x="301" y="22"/>
                  </a:lnTo>
                  <a:lnTo>
                    <a:pt x="290" y="35"/>
                  </a:lnTo>
                  <a:lnTo>
                    <a:pt x="260" y="142"/>
                  </a:lnTo>
                  <a:lnTo>
                    <a:pt x="273" y="347"/>
                  </a:lnTo>
                  <a:lnTo>
                    <a:pt x="271" y="355"/>
                  </a:lnTo>
                  <a:lnTo>
                    <a:pt x="257" y="380"/>
                  </a:lnTo>
                  <a:lnTo>
                    <a:pt x="257" y="392"/>
                  </a:lnTo>
                  <a:lnTo>
                    <a:pt x="264" y="403"/>
                  </a:lnTo>
                  <a:lnTo>
                    <a:pt x="264" y="408"/>
                  </a:lnTo>
                  <a:lnTo>
                    <a:pt x="245" y="406"/>
                  </a:lnTo>
                  <a:lnTo>
                    <a:pt x="244" y="408"/>
                  </a:lnTo>
                  <a:lnTo>
                    <a:pt x="247" y="423"/>
                  </a:lnTo>
                  <a:lnTo>
                    <a:pt x="223" y="419"/>
                  </a:lnTo>
                  <a:lnTo>
                    <a:pt x="209" y="432"/>
                  </a:lnTo>
                  <a:lnTo>
                    <a:pt x="201" y="436"/>
                  </a:lnTo>
                  <a:lnTo>
                    <a:pt x="177" y="445"/>
                  </a:lnTo>
                  <a:lnTo>
                    <a:pt x="172" y="456"/>
                  </a:lnTo>
                  <a:lnTo>
                    <a:pt x="168" y="493"/>
                  </a:lnTo>
                  <a:lnTo>
                    <a:pt x="0" y="537"/>
                  </a:lnTo>
                  <a:lnTo>
                    <a:pt x="0" y="622"/>
                  </a:lnTo>
                  <a:lnTo>
                    <a:pt x="33" y="709"/>
                  </a:lnTo>
                  <a:lnTo>
                    <a:pt x="33" y="775"/>
                  </a:lnTo>
                  <a:lnTo>
                    <a:pt x="54" y="820"/>
                  </a:lnTo>
                  <a:lnTo>
                    <a:pt x="85" y="883"/>
                  </a:lnTo>
                  <a:lnTo>
                    <a:pt x="105" y="995"/>
                  </a:lnTo>
                  <a:lnTo>
                    <a:pt x="107" y="1141"/>
                  </a:lnTo>
                  <a:lnTo>
                    <a:pt x="85" y="1193"/>
                  </a:lnTo>
                  <a:lnTo>
                    <a:pt x="85" y="1222"/>
                  </a:lnTo>
                  <a:lnTo>
                    <a:pt x="87" y="1213"/>
                  </a:lnTo>
                  <a:lnTo>
                    <a:pt x="87" y="1213"/>
                  </a:lnTo>
                  <a:lnTo>
                    <a:pt x="159" y="1169"/>
                  </a:lnTo>
                  <a:lnTo>
                    <a:pt x="164" y="1152"/>
                  </a:lnTo>
                  <a:lnTo>
                    <a:pt x="179" y="1139"/>
                  </a:lnTo>
                  <a:lnTo>
                    <a:pt x="212" y="1137"/>
                  </a:lnTo>
                  <a:lnTo>
                    <a:pt x="295" y="1104"/>
                  </a:lnTo>
                  <a:lnTo>
                    <a:pt x="343" y="1075"/>
                  </a:lnTo>
                  <a:lnTo>
                    <a:pt x="353" y="1063"/>
                  </a:lnTo>
                  <a:lnTo>
                    <a:pt x="354" y="1025"/>
                  </a:lnTo>
                  <a:lnTo>
                    <a:pt x="360" y="1017"/>
                  </a:lnTo>
                  <a:lnTo>
                    <a:pt x="336" y="1010"/>
                  </a:lnTo>
                  <a:lnTo>
                    <a:pt x="371" y="1023"/>
                  </a:lnTo>
                  <a:lnTo>
                    <a:pt x="380" y="1041"/>
                  </a:lnTo>
                  <a:lnTo>
                    <a:pt x="389" y="1041"/>
                  </a:lnTo>
                  <a:lnTo>
                    <a:pt x="404" y="1032"/>
                  </a:lnTo>
                  <a:lnTo>
                    <a:pt x="432" y="1004"/>
                  </a:lnTo>
                  <a:lnTo>
                    <a:pt x="439" y="1004"/>
                  </a:lnTo>
                  <a:lnTo>
                    <a:pt x="448" y="1017"/>
                  </a:lnTo>
                  <a:lnTo>
                    <a:pt x="461" y="1015"/>
                  </a:lnTo>
                  <a:lnTo>
                    <a:pt x="485" y="999"/>
                  </a:lnTo>
                  <a:lnTo>
                    <a:pt x="498" y="995"/>
                  </a:lnTo>
                  <a:lnTo>
                    <a:pt x="520" y="973"/>
                  </a:lnTo>
                  <a:lnTo>
                    <a:pt x="522" y="966"/>
                  </a:lnTo>
                  <a:lnTo>
                    <a:pt x="509" y="936"/>
                  </a:lnTo>
                  <a:lnTo>
                    <a:pt x="506" y="932"/>
                  </a:lnTo>
                  <a:lnTo>
                    <a:pt x="500" y="936"/>
                  </a:lnTo>
                  <a:lnTo>
                    <a:pt x="508" y="962"/>
                  </a:lnTo>
                  <a:lnTo>
                    <a:pt x="506" y="971"/>
                  </a:lnTo>
                  <a:lnTo>
                    <a:pt x="491" y="980"/>
                  </a:lnTo>
                  <a:lnTo>
                    <a:pt x="443" y="975"/>
                  </a:lnTo>
                  <a:lnTo>
                    <a:pt x="426" y="953"/>
                  </a:lnTo>
                  <a:lnTo>
                    <a:pt x="415" y="949"/>
                  </a:lnTo>
                  <a:lnTo>
                    <a:pt x="404" y="925"/>
                  </a:lnTo>
                  <a:lnTo>
                    <a:pt x="393" y="918"/>
                  </a:lnTo>
                  <a:lnTo>
                    <a:pt x="369" y="914"/>
                  </a:lnTo>
                  <a:lnTo>
                    <a:pt x="365" y="910"/>
                  </a:lnTo>
                  <a:lnTo>
                    <a:pt x="364" y="897"/>
                  </a:lnTo>
                  <a:lnTo>
                    <a:pt x="367" y="888"/>
                  </a:lnTo>
                  <a:lnTo>
                    <a:pt x="373" y="883"/>
                  </a:lnTo>
                  <a:lnTo>
                    <a:pt x="377" y="862"/>
                  </a:lnTo>
                  <a:lnTo>
                    <a:pt x="386" y="853"/>
                  </a:lnTo>
                  <a:lnTo>
                    <a:pt x="349" y="814"/>
                  </a:lnTo>
                  <a:lnTo>
                    <a:pt x="349" y="777"/>
                  </a:lnTo>
                  <a:lnTo>
                    <a:pt x="375" y="740"/>
                  </a:lnTo>
                  <a:lnTo>
                    <a:pt x="393" y="681"/>
                  </a:lnTo>
                  <a:lnTo>
                    <a:pt x="393" y="657"/>
                  </a:lnTo>
                  <a:lnTo>
                    <a:pt x="402" y="635"/>
                  </a:lnTo>
                  <a:lnTo>
                    <a:pt x="419" y="620"/>
                  </a:lnTo>
                  <a:lnTo>
                    <a:pt x="426" y="620"/>
                  </a:lnTo>
                  <a:lnTo>
                    <a:pt x="439" y="635"/>
                  </a:lnTo>
                  <a:lnTo>
                    <a:pt x="443" y="635"/>
                  </a:lnTo>
                  <a:lnTo>
                    <a:pt x="448" y="624"/>
                  </a:lnTo>
                  <a:lnTo>
                    <a:pt x="447" y="602"/>
                  </a:lnTo>
                  <a:lnTo>
                    <a:pt x="452" y="598"/>
                  </a:lnTo>
                  <a:lnTo>
                    <a:pt x="461" y="608"/>
                  </a:lnTo>
                  <a:lnTo>
                    <a:pt x="467" y="606"/>
                  </a:lnTo>
                  <a:lnTo>
                    <a:pt x="474" y="598"/>
                  </a:lnTo>
                  <a:lnTo>
                    <a:pt x="478" y="582"/>
                  </a:lnTo>
                  <a:lnTo>
                    <a:pt x="485" y="571"/>
                  </a:lnTo>
                  <a:lnTo>
                    <a:pt x="500" y="572"/>
                  </a:lnTo>
                  <a:lnTo>
                    <a:pt x="504" y="569"/>
                  </a:lnTo>
                  <a:lnTo>
                    <a:pt x="509" y="547"/>
                  </a:lnTo>
                  <a:lnTo>
                    <a:pt x="506" y="530"/>
                  </a:lnTo>
                  <a:lnTo>
                    <a:pt x="509" y="513"/>
                  </a:lnTo>
                  <a:lnTo>
                    <a:pt x="508" y="491"/>
                  </a:lnTo>
                  <a:lnTo>
                    <a:pt x="515" y="478"/>
                  </a:lnTo>
                  <a:lnTo>
                    <a:pt x="522" y="475"/>
                  </a:lnTo>
                  <a:lnTo>
                    <a:pt x="526" y="475"/>
                  </a:lnTo>
                  <a:lnTo>
                    <a:pt x="532" y="489"/>
                  </a:lnTo>
                  <a:lnTo>
                    <a:pt x="541" y="499"/>
                  </a:lnTo>
                  <a:lnTo>
                    <a:pt x="552" y="499"/>
                  </a:lnTo>
                  <a:lnTo>
                    <a:pt x="561" y="491"/>
                  </a:lnTo>
                  <a:lnTo>
                    <a:pt x="585" y="500"/>
                  </a:lnTo>
                  <a:lnTo>
                    <a:pt x="594" y="493"/>
                  </a:lnTo>
                  <a:lnTo>
                    <a:pt x="596" y="482"/>
                  </a:lnTo>
                  <a:lnTo>
                    <a:pt x="607" y="464"/>
                  </a:lnTo>
                  <a:lnTo>
                    <a:pt x="618" y="460"/>
                  </a:lnTo>
                  <a:lnTo>
                    <a:pt x="629" y="449"/>
                  </a:lnTo>
                  <a:lnTo>
                    <a:pt x="631" y="434"/>
                  </a:lnTo>
                  <a:lnTo>
                    <a:pt x="663" y="417"/>
                  </a:lnTo>
                  <a:lnTo>
                    <a:pt x="668" y="406"/>
                  </a:lnTo>
                  <a:lnTo>
                    <a:pt x="683" y="401"/>
                  </a:lnTo>
                  <a:lnTo>
                    <a:pt x="688" y="392"/>
                  </a:lnTo>
                  <a:lnTo>
                    <a:pt x="703" y="386"/>
                  </a:lnTo>
                  <a:lnTo>
                    <a:pt x="714" y="371"/>
                  </a:lnTo>
                  <a:lnTo>
                    <a:pt x="714" y="360"/>
                  </a:lnTo>
                  <a:close/>
                </a:path>
              </a:pathLst>
            </a:custGeom>
            <a:grpFill/>
            <a:ln w="95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ADDAF34-3B27-471C-84B5-92D1B6133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71" y="2865393"/>
              <a:ext cx="8825" cy="16043"/>
            </a:xfrm>
            <a:custGeom>
              <a:avLst/>
              <a:gdLst>
                <a:gd name="T0" fmla="*/ 0 w 11"/>
                <a:gd name="T1" fmla="*/ 9 h 20"/>
                <a:gd name="T2" fmla="*/ 4 w 11"/>
                <a:gd name="T3" fmla="*/ 20 h 20"/>
                <a:gd name="T4" fmla="*/ 11 w 11"/>
                <a:gd name="T5" fmla="*/ 20 h 20"/>
                <a:gd name="T6" fmla="*/ 11 w 11"/>
                <a:gd name="T7" fmla="*/ 7 h 20"/>
                <a:gd name="T8" fmla="*/ 4 w 11"/>
                <a:gd name="T9" fmla="*/ 0 h 20"/>
                <a:gd name="T10" fmla="*/ 0 w 11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lnTo>
                    <a:pt x="4" y="20"/>
                  </a:lnTo>
                  <a:lnTo>
                    <a:pt x="11" y="20"/>
                  </a:lnTo>
                  <a:lnTo>
                    <a:pt x="11" y="7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E92FEDBD-19C4-476D-9CEA-7EC93F3E2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0399" y="2858976"/>
              <a:ext cx="16043" cy="24066"/>
            </a:xfrm>
            <a:custGeom>
              <a:avLst/>
              <a:gdLst>
                <a:gd name="T0" fmla="*/ 7 w 20"/>
                <a:gd name="T1" fmla="*/ 0 h 30"/>
                <a:gd name="T2" fmla="*/ 0 w 20"/>
                <a:gd name="T3" fmla="*/ 2 h 30"/>
                <a:gd name="T4" fmla="*/ 0 w 20"/>
                <a:gd name="T5" fmla="*/ 21 h 30"/>
                <a:gd name="T6" fmla="*/ 9 w 20"/>
                <a:gd name="T7" fmla="*/ 30 h 30"/>
                <a:gd name="T8" fmla="*/ 20 w 20"/>
                <a:gd name="T9" fmla="*/ 28 h 30"/>
                <a:gd name="T10" fmla="*/ 20 w 20"/>
                <a:gd name="T11" fmla="*/ 21 h 30"/>
                <a:gd name="T12" fmla="*/ 13 w 20"/>
                <a:gd name="T13" fmla="*/ 15 h 30"/>
                <a:gd name="T14" fmla="*/ 7 w 2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0">
                  <a:moveTo>
                    <a:pt x="7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9" y="30"/>
                  </a:lnTo>
                  <a:lnTo>
                    <a:pt x="20" y="28"/>
                  </a:lnTo>
                  <a:lnTo>
                    <a:pt x="20" y="21"/>
                  </a:lnTo>
                  <a:lnTo>
                    <a:pt x="13" y="1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40D952D-C117-40A1-9E6C-5C9DD747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3234" y="2846141"/>
              <a:ext cx="12033" cy="14439"/>
            </a:xfrm>
            <a:custGeom>
              <a:avLst/>
              <a:gdLst>
                <a:gd name="T0" fmla="*/ 4 w 15"/>
                <a:gd name="T1" fmla="*/ 0 h 18"/>
                <a:gd name="T2" fmla="*/ 0 w 15"/>
                <a:gd name="T3" fmla="*/ 11 h 18"/>
                <a:gd name="T4" fmla="*/ 4 w 15"/>
                <a:gd name="T5" fmla="*/ 18 h 18"/>
                <a:gd name="T6" fmla="*/ 13 w 15"/>
                <a:gd name="T7" fmla="*/ 18 h 18"/>
                <a:gd name="T8" fmla="*/ 15 w 15"/>
                <a:gd name="T9" fmla="*/ 9 h 18"/>
                <a:gd name="T10" fmla="*/ 11 w 15"/>
                <a:gd name="T11" fmla="*/ 0 h 18"/>
                <a:gd name="T12" fmla="*/ 4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4" y="0"/>
                  </a:moveTo>
                  <a:lnTo>
                    <a:pt x="0" y="11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15" y="9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065DF19-9853-430F-B4B1-3401095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16" y="4206715"/>
            <a:ext cx="285335" cy="1231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42217" tIns="42217" rIns="42217" bIns="4221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3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Hawaii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505CFC-4606-40C5-9E4E-8ED18A11185C}"/>
              </a:ext>
            </a:extLst>
          </p:cNvPr>
          <p:cNvGrpSpPr/>
          <p:nvPr/>
        </p:nvGrpSpPr>
        <p:grpSpPr>
          <a:xfrm>
            <a:off x="156408" y="4441054"/>
            <a:ext cx="616080" cy="557506"/>
            <a:chOff x="358205" y="3841512"/>
            <a:chExt cx="616080" cy="557506"/>
          </a:xfrm>
          <a:solidFill>
            <a:srgbClr val="CFE3A6"/>
          </a:solidFill>
        </p:grpSpPr>
        <p:sp>
          <p:nvSpPr>
            <p:cNvPr id="48" name="Line 360">
              <a:extLst>
                <a:ext uri="{FF2B5EF4-FFF2-40B4-BE49-F238E27FC236}">
                  <a16:creationId xmlns:a16="http://schemas.microsoft.com/office/drawing/2014/main" id="{0A287FC1-81BC-492C-9F8B-D9A631054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46" y="3841512"/>
              <a:ext cx="1504" cy="1504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Line 358">
              <a:extLst>
                <a:ext uri="{FF2B5EF4-FFF2-40B4-BE49-F238E27FC236}">
                  <a16:creationId xmlns:a16="http://schemas.microsoft.com/office/drawing/2014/main" id="{9545A656-B950-44F5-9E5D-8878C6FCE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191" y="3885118"/>
              <a:ext cx="1504" cy="1504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Line 361">
              <a:extLst>
                <a:ext uri="{FF2B5EF4-FFF2-40B4-BE49-F238E27FC236}">
                  <a16:creationId xmlns:a16="http://schemas.microsoft.com/office/drawing/2014/main" id="{A997BC05-5AE1-4715-A767-1E1F95ED0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191" y="3885118"/>
              <a:ext cx="1504" cy="1504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Line 356">
              <a:extLst>
                <a:ext uri="{FF2B5EF4-FFF2-40B4-BE49-F238E27FC236}">
                  <a16:creationId xmlns:a16="http://schemas.microsoft.com/office/drawing/2014/main" id="{5E9CE3D4-A5F7-4BF1-BC94-B76A8F2C2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205" y="3900144"/>
              <a:ext cx="1504" cy="1504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Line 359">
              <a:extLst>
                <a:ext uri="{FF2B5EF4-FFF2-40B4-BE49-F238E27FC236}">
                  <a16:creationId xmlns:a16="http://schemas.microsoft.com/office/drawing/2014/main" id="{2FDB4CBC-C259-4CA6-82FC-59E399528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205" y="3900144"/>
              <a:ext cx="1504" cy="1504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362">
              <a:extLst>
                <a:ext uri="{FF2B5EF4-FFF2-40B4-BE49-F238E27FC236}">
                  <a16:creationId xmlns:a16="http://schemas.microsoft.com/office/drawing/2014/main" id="{60216380-BB20-4EF1-A033-0B1A5A92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69" y="4002323"/>
              <a:ext cx="51089" cy="48084"/>
            </a:xfrm>
            <a:custGeom>
              <a:avLst/>
              <a:gdLst>
                <a:gd name="T0" fmla="*/ 8 w 34"/>
                <a:gd name="T1" fmla="*/ 2 h 32"/>
                <a:gd name="T2" fmla="*/ 20 w 34"/>
                <a:gd name="T3" fmla="*/ 2 h 32"/>
                <a:gd name="T4" fmla="*/ 28 w 34"/>
                <a:gd name="T5" fmla="*/ 0 h 32"/>
                <a:gd name="T6" fmla="*/ 32 w 34"/>
                <a:gd name="T7" fmla="*/ 10 h 32"/>
                <a:gd name="T8" fmla="*/ 34 w 34"/>
                <a:gd name="T9" fmla="*/ 16 h 32"/>
                <a:gd name="T10" fmla="*/ 18 w 34"/>
                <a:gd name="T11" fmla="*/ 32 h 32"/>
                <a:gd name="T12" fmla="*/ 12 w 34"/>
                <a:gd name="T13" fmla="*/ 30 h 32"/>
                <a:gd name="T14" fmla="*/ 8 w 34"/>
                <a:gd name="T15" fmla="*/ 24 h 32"/>
                <a:gd name="T16" fmla="*/ 2 w 34"/>
                <a:gd name="T17" fmla="*/ 22 h 32"/>
                <a:gd name="T18" fmla="*/ 0 w 34"/>
                <a:gd name="T19" fmla="*/ 16 h 32"/>
                <a:gd name="T20" fmla="*/ 8 w 34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2">
                  <a:moveTo>
                    <a:pt x="8" y="2"/>
                  </a:moveTo>
                  <a:lnTo>
                    <a:pt x="20" y="2"/>
                  </a:lnTo>
                  <a:lnTo>
                    <a:pt x="28" y="0"/>
                  </a:lnTo>
                  <a:lnTo>
                    <a:pt x="32" y="10"/>
                  </a:lnTo>
                  <a:lnTo>
                    <a:pt x="34" y="16"/>
                  </a:lnTo>
                  <a:lnTo>
                    <a:pt x="18" y="32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363">
              <a:extLst>
                <a:ext uri="{FF2B5EF4-FFF2-40B4-BE49-F238E27FC236}">
                  <a16:creationId xmlns:a16="http://schemas.microsoft.com/office/drawing/2014/main" id="{9444E155-E343-4A90-B958-145167071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74" y="4074449"/>
              <a:ext cx="60105" cy="39068"/>
            </a:xfrm>
            <a:custGeom>
              <a:avLst/>
              <a:gdLst>
                <a:gd name="T0" fmla="*/ 4 w 40"/>
                <a:gd name="T1" fmla="*/ 6 h 26"/>
                <a:gd name="T2" fmla="*/ 6 w 40"/>
                <a:gd name="T3" fmla="*/ 4 h 26"/>
                <a:gd name="T4" fmla="*/ 12 w 40"/>
                <a:gd name="T5" fmla="*/ 0 h 26"/>
                <a:gd name="T6" fmla="*/ 40 w 40"/>
                <a:gd name="T7" fmla="*/ 22 h 26"/>
                <a:gd name="T8" fmla="*/ 36 w 40"/>
                <a:gd name="T9" fmla="*/ 22 h 26"/>
                <a:gd name="T10" fmla="*/ 20 w 40"/>
                <a:gd name="T11" fmla="*/ 26 h 26"/>
                <a:gd name="T12" fmla="*/ 12 w 40"/>
                <a:gd name="T13" fmla="*/ 22 h 26"/>
                <a:gd name="T14" fmla="*/ 4 w 40"/>
                <a:gd name="T15" fmla="*/ 10 h 26"/>
                <a:gd name="T16" fmla="*/ 0 w 40"/>
                <a:gd name="T17" fmla="*/ 8 h 26"/>
                <a:gd name="T18" fmla="*/ 4 w 40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6">
                  <a:moveTo>
                    <a:pt x="4" y="6"/>
                  </a:moveTo>
                  <a:lnTo>
                    <a:pt x="6" y="4"/>
                  </a:lnTo>
                  <a:lnTo>
                    <a:pt x="12" y="0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20" y="26"/>
                  </a:lnTo>
                  <a:lnTo>
                    <a:pt x="12" y="2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364">
              <a:extLst>
                <a:ext uri="{FF2B5EF4-FFF2-40B4-BE49-F238E27FC236}">
                  <a16:creationId xmlns:a16="http://schemas.microsoft.com/office/drawing/2014/main" id="{0540F016-4A7A-4FF5-953E-F7EDEFA0A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64" y="4122533"/>
              <a:ext cx="63111" cy="18032"/>
            </a:xfrm>
            <a:custGeom>
              <a:avLst/>
              <a:gdLst>
                <a:gd name="T0" fmla="*/ 0 w 42"/>
                <a:gd name="T1" fmla="*/ 6 h 12"/>
                <a:gd name="T2" fmla="*/ 2 w 42"/>
                <a:gd name="T3" fmla="*/ 4 h 12"/>
                <a:gd name="T4" fmla="*/ 40 w 42"/>
                <a:gd name="T5" fmla="*/ 0 h 12"/>
                <a:gd name="T6" fmla="*/ 42 w 42"/>
                <a:gd name="T7" fmla="*/ 4 h 12"/>
                <a:gd name="T8" fmla="*/ 42 w 42"/>
                <a:gd name="T9" fmla="*/ 8 h 12"/>
                <a:gd name="T10" fmla="*/ 32 w 42"/>
                <a:gd name="T11" fmla="*/ 12 h 12"/>
                <a:gd name="T12" fmla="*/ 14 w 42"/>
                <a:gd name="T13" fmla="*/ 8 h 12"/>
                <a:gd name="T14" fmla="*/ 4 w 42"/>
                <a:gd name="T15" fmla="*/ 12 h 12"/>
                <a:gd name="T16" fmla="*/ 0 w 42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2">
                  <a:moveTo>
                    <a:pt x="0" y="6"/>
                  </a:moveTo>
                  <a:lnTo>
                    <a:pt x="2" y="4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32" y="12"/>
                  </a:lnTo>
                  <a:lnTo>
                    <a:pt x="14" y="8"/>
                  </a:lnTo>
                  <a:lnTo>
                    <a:pt x="4" y="1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365">
              <a:extLst>
                <a:ext uri="{FF2B5EF4-FFF2-40B4-BE49-F238E27FC236}">
                  <a16:creationId xmlns:a16="http://schemas.microsoft.com/office/drawing/2014/main" id="{D0F7CAD4-5821-4A2F-98B9-75E23DBC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91" y="4143570"/>
              <a:ext cx="75132" cy="57100"/>
            </a:xfrm>
            <a:custGeom>
              <a:avLst/>
              <a:gdLst>
                <a:gd name="T0" fmla="*/ 18 w 50"/>
                <a:gd name="T1" fmla="*/ 8 h 38"/>
                <a:gd name="T2" fmla="*/ 22 w 50"/>
                <a:gd name="T3" fmla="*/ 8 h 38"/>
                <a:gd name="T4" fmla="*/ 26 w 50"/>
                <a:gd name="T5" fmla="*/ 4 h 38"/>
                <a:gd name="T6" fmla="*/ 50 w 50"/>
                <a:gd name="T7" fmla="*/ 20 h 38"/>
                <a:gd name="T8" fmla="*/ 50 w 50"/>
                <a:gd name="T9" fmla="*/ 26 h 38"/>
                <a:gd name="T10" fmla="*/ 38 w 50"/>
                <a:gd name="T11" fmla="*/ 36 h 38"/>
                <a:gd name="T12" fmla="*/ 32 w 50"/>
                <a:gd name="T13" fmla="*/ 38 h 38"/>
                <a:gd name="T14" fmla="*/ 26 w 50"/>
                <a:gd name="T15" fmla="*/ 36 h 38"/>
                <a:gd name="T16" fmla="*/ 14 w 50"/>
                <a:gd name="T17" fmla="*/ 16 h 38"/>
                <a:gd name="T18" fmla="*/ 8 w 50"/>
                <a:gd name="T19" fmla="*/ 14 h 38"/>
                <a:gd name="T20" fmla="*/ 0 w 50"/>
                <a:gd name="T21" fmla="*/ 6 h 38"/>
                <a:gd name="T22" fmla="*/ 2 w 50"/>
                <a:gd name="T23" fmla="*/ 0 h 38"/>
                <a:gd name="T24" fmla="*/ 10 w 50"/>
                <a:gd name="T25" fmla="*/ 0 h 38"/>
                <a:gd name="T26" fmla="*/ 18 w 50"/>
                <a:gd name="T27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8">
                  <a:moveTo>
                    <a:pt x="18" y="8"/>
                  </a:moveTo>
                  <a:lnTo>
                    <a:pt x="22" y="8"/>
                  </a:lnTo>
                  <a:lnTo>
                    <a:pt x="26" y="4"/>
                  </a:lnTo>
                  <a:lnTo>
                    <a:pt x="50" y="20"/>
                  </a:lnTo>
                  <a:lnTo>
                    <a:pt x="50" y="26"/>
                  </a:lnTo>
                  <a:lnTo>
                    <a:pt x="38" y="36"/>
                  </a:lnTo>
                  <a:lnTo>
                    <a:pt x="32" y="38"/>
                  </a:lnTo>
                  <a:lnTo>
                    <a:pt x="26" y="36"/>
                  </a:lnTo>
                  <a:lnTo>
                    <a:pt x="14" y="16"/>
                  </a:lnTo>
                  <a:lnTo>
                    <a:pt x="8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366">
              <a:extLst>
                <a:ext uri="{FF2B5EF4-FFF2-40B4-BE49-F238E27FC236}">
                  <a16:creationId xmlns:a16="http://schemas.microsoft.com/office/drawing/2014/main" id="{A150AE58-E03A-46F8-800F-55087D5F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043" y="4242744"/>
              <a:ext cx="138242" cy="156274"/>
            </a:xfrm>
            <a:custGeom>
              <a:avLst/>
              <a:gdLst>
                <a:gd name="T0" fmla="*/ 4 w 92"/>
                <a:gd name="T1" fmla="*/ 0 h 104"/>
                <a:gd name="T2" fmla="*/ 6 w 92"/>
                <a:gd name="T3" fmla="*/ 0 h 104"/>
                <a:gd name="T4" fmla="*/ 14 w 92"/>
                <a:gd name="T5" fmla="*/ 0 h 104"/>
                <a:gd name="T6" fmla="*/ 20 w 92"/>
                <a:gd name="T7" fmla="*/ 6 h 104"/>
                <a:gd name="T8" fmla="*/ 28 w 92"/>
                <a:gd name="T9" fmla="*/ 4 h 104"/>
                <a:gd name="T10" fmla="*/ 54 w 92"/>
                <a:gd name="T11" fmla="*/ 14 h 104"/>
                <a:gd name="T12" fmla="*/ 58 w 92"/>
                <a:gd name="T13" fmla="*/ 16 h 104"/>
                <a:gd name="T14" fmla="*/ 68 w 92"/>
                <a:gd name="T15" fmla="*/ 30 h 104"/>
                <a:gd name="T16" fmla="*/ 76 w 92"/>
                <a:gd name="T17" fmla="*/ 32 h 104"/>
                <a:gd name="T18" fmla="*/ 90 w 92"/>
                <a:gd name="T19" fmla="*/ 46 h 104"/>
                <a:gd name="T20" fmla="*/ 92 w 92"/>
                <a:gd name="T21" fmla="*/ 56 h 104"/>
                <a:gd name="T22" fmla="*/ 86 w 92"/>
                <a:gd name="T23" fmla="*/ 72 h 104"/>
                <a:gd name="T24" fmla="*/ 66 w 92"/>
                <a:gd name="T25" fmla="*/ 70 h 104"/>
                <a:gd name="T26" fmla="*/ 56 w 92"/>
                <a:gd name="T27" fmla="*/ 72 h 104"/>
                <a:gd name="T28" fmla="*/ 38 w 92"/>
                <a:gd name="T29" fmla="*/ 90 h 104"/>
                <a:gd name="T30" fmla="*/ 36 w 92"/>
                <a:gd name="T31" fmla="*/ 98 h 104"/>
                <a:gd name="T32" fmla="*/ 30 w 92"/>
                <a:gd name="T33" fmla="*/ 104 h 104"/>
                <a:gd name="T34" fmla="*/ 20 w 92"/>
                <a:gd name="T35" fmla="*/ 98 h 104"/>
                <a:gd name="T36" fmla="*/ 12 w 92"/>
                <a:gd name="T37" fmla="*/ 88 h 104"/>
                <a:gd name="T38" fmla="*/ 0 w 92"/>
                <a:gd name="T39" fmla="*/ 36 h 104"/>
                <a:gd name="T40" fmla="*/ 8 w 92"/>
                <a:gd name="T41" fmla="*/ 20 h 104"/>
                <a:gd name="T42" fmla="*/ 8 w 92"/>
                <a:gd name="T43" fmla="*/ 10 h 104"/>
                <a:gd name="T44" fmla="*/ 4 w 92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04">
                  <a:moveTo>
                    <a:pt x="4" y="0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68" y="30"/>
                  </a:lnTo>
                  <a:lnTo>
                    <a:pt x="76" y="32"/>
                  </a:lnTo>
                  <a:lnTo>
                    <a:pt x="90" y="46"/>
                  </a:lnTo>
                  <a:lnTo>
                    <a:pt x="92" y="56"/>
                  </a:lnTo>
                  <a:lnTo>
                    <a:pt x="86" y="72"/>
                  </a:lnTo>
                  <a:lnTo>
                    <a:pt x="66" y="70"/>
                  </a:lnTo>
                  <a:lnTo>
                    <a:pt x="56" y="72"/>
                  </a:lnTo>
                  <a:lnTo>
                    <a:pt x="38" y="90"/>
                  </a:lnTo>
                  <a:lnTo>
                    <a:pt x="36" y="98"/>
                  </a:lnTo>
                  <a:lnTo>
                    <a:pt x="30" y="104"/>
                  </a:lnTo>
                  <a:lnTo>
                    <a:pt x="20" y="98"/>
                  </a:lnTo>
                  <a:lnTo>
                    <a:pt x="12" y="88"/>
                  </a:lnTo>
                  <a:lnTo>
                    <a:pt x="0" y="36"/>
                  </a:lnTo>
                  <a:lnTo>
                    <a:pt x="8" y="20"/>
                  </a:lnTo>
                  <a:lnTo>
                    <a:pt x="8" y="1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367">
              <a:extLst>
                <a:ext uri="{FF2B5EF4-FFF2-40B4-BE49-F238E27FC236}">
                  <a16:creationId xmlns:a16="http://schemas.microsoft.com/office/drawing/2014/main" id="{6E24151A-AA07-48FE-A9E6-2DE9E3D6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822" y="4158597"/>
              <a:ext cx="21037" cy="21037"/>
            </a:xfrm>
            <a:custGeom>
              <a:avLst/>
              <a:gdLst>
                <a:gd name="T0" fmla="*/ 0 w 14"/>
                <a:gd name="T1" fmla="*/ 2 h 14"/>
                <a:gd name="T2" fmla="*/ 0 w 14"/>
                <a:gd name="T3" fmla="*/ 0 h 14"/>
                <a:gd name="T4" fmla="*/ 8 w 14"/>
                <a:gd name="T5" fmla="*/ 0 h 14"/>
                <a:gd name="T6" fmla="*/ 14 w 14"/>
                <a:gd name="T7" fmla="*/ 8 h 14"/>
                <a:gd name="T8" fmla="*/ 12 w 14"/>
                <a:gd name="T9" fmla="*/ 12 h 14"/>
                <a:gd name="T10" fmla="*/ 8 w 14"/>
                <a:gd name="T11" fmla="*/ 14 h 14"/>
                <a:gd name="T12" fmla="*/ 2 w 14"/>
                <a:gd name="T13" fmla="*/ 6 h 14"/>
                <a:gd name="T14" fmla="*/ 0 w 14"/>
                <a:gd name="T15" fmla="*/ 2 h 14"/>
                <a:gd name="T16" fmla="*/ 2 w 14"/>
                <a:gd name="T17" fmla="*/ 6 h 14"/>
                <a:gd name="T18" fmla="*/ 0 w 14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48AFAF-ED8B-4F5C-9B16-D4710E8ACFE3}"/>
              </a:ext>
            </a:extLst>
          </p:cNvPr>
          <p:cNvGrpSpPr/>
          <p:nvPr/>
        </p:nvGrpSpPr>
        <p:grpSpPr>
          <a:xfrm>
            <a:off x="729212" y="3770149"/>
            <a:ext cx="485906" cy="675706"/>
            <a:chOff x="4712996" y="3849849"/>
            <a:chExt cx="203200" cy="282575"/>
          </a:xfrm>
          <a:solidFill>
            <a:srgbClr val="CFE3A6"/>
          </a:solidFill>
        </p:grpSpPr>
        <p:sp>
          <p:nvSpPr>
            <p:cNvPr id="60" name="Freeform 2724">
              <a:extLst>
                <a:ext uri="{FF2B5EF4-FFF2-40B4-BE49-F238E27FC236}">
                  <a16:creationId xmlns:a16="http://schemas.microsoft.com/office/drawing/2014/main" id="{36DB072A-DBA3-46FC-A657-E1285619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846" y="3957799"/>
              <a:ext cx="25400" cy="28575"/>
            </a:xfrm>
            <a:custGeom>
              <a:avLst/>
              <a:gdLst>
                <a:gd name="T0" fmla="*/ 16 w 16"/>
                <a:gd name="T1" fmla="*/ 6 h 18"/>
                <a:gd name="T2" fmla="*/ 12 w 16"/>
                <a:gd name="T3" fmla="*/ 2 h 18"/>
                <a:gd name="T4" fmla="*/ 4 w 16"/>
                <a:gd name="T5" fmla="*/ 2 h 18"/>
                <a:gd name="T6" fmla="*/ 0 w 16"/>
                <a:gd name="T7" fmla="*/ 0 h 18"/>
                <a:gd name="T8" fmla="*/ 2 w 16"/>
                <a:gd name="T9" fmla="*/ 4 h 18"/>
                <a:gd name="T10" fmla="*/ 4 w 16"/>
                <a:gd name="T11" fmla="*/ 6 h 18"/>
                <a:gd name="T12" fmla="*/ 6 w 16"/>
                <a:gd name="T13" fmla="*/ 10 h 18"/>
                <a:gd name="T14" fmla="*/ 8 w 16"/>
                <a:gd name="T15" fmla="*/ 16 h 18"/>
                <a:gd name="T16" fmla="*/ 12 w 16"/>
                <a:gd name="T17" fmla="*/ 18 h 18"/>
                <a:gd name="T18" fmla="*/ 14 w 16"/>
                <a:gd name="T19" fmla="*/ 18 h 18"/>
                <a:gd name="T20" fmla="*/ 16 w 16"/>
                <a:gd name="T21" fmla="*/ 10 h 18"/>
                <a:gd name="T22" fmla="*/ 16 w 16"/>
                <a:gd name="T2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8">
                  <a:moveTo>
                    <a:pt x="16" y="6"/>
                  </a:moveTo>
                  <a:lnTo>
                    <a:pt x="12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0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725">
              <a:extLst>
                <a:ext uri="{FF2B5EF4-FFF2-40B4-BE49-F238E27FC236}">
                  <a16:creationId xmlns:a16="http://schemas.microsoft.com/office/drawing/2014/main" id="{CE5112EF-BE4C-4437-8ED7-3A36BA315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321" y="3986374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4 h 4"/>
                <a:gd name="T4" fmla="*/ 4 w 4"/>
                <a:gd name="T5" fmla="*/ 2 h 4"/>
                <a:gd name="T6" fmla="*/ 0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726">
              <a:extLst>
                <a:ext uri="{FF2B5EF4-FFF2-40B4-BE49-F238E27FC236}">
                  <a16:creationId xmlns:a16="http://schemas.microsoft.com/office/drawing/2014/main" id="{7A7B95C1-0C59-4F3F-8D92-25400DD36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296" y="4014949"/>
              <a:ext cx="22225" cy="41275"/>
            </a:xfrm>
            <a:custGeom>
              <a:avLst/>
              <a:gdLst>
                <a:gd name="T0" fmla="*/ 6 w 14"/>
                <a:gd name="T1" fmla="*/ 2 h 26"/>
                <a:gd name="T2" fmla="*/ 6 w 14"/>
                <a:gd name="T3" fmla="*/ 10 h 26"/>
                <a:gd name="T4" fmla="*/ 4 w 14"/>
                <a:gd name="T5" fmla="*/ 14 h 26"/>
                <a:gd name="T6" fmla="*/ 2 w 14"/>
                <a:gd name="T7" fmla="*/ 14 h 26"/>
                <a:gd name="T8" fmla="*/ 0 w 14"/>
                <a:gd name="T9" fmla="*/ 14 h 26"/>
                <a:gd name="T10" fmla="*/ 0 w 14"/>
                <a:gd name="T11" fmla="*/ 18 h 26"/>
                <a:gd name="T12" fmla="*/ 4 w 14"/>
                <a:gd name="T13" fmla="*/ 22 h 26"/>
                <a:gd name="T14" fmla="*/ 8 w 14"/>
                <a:gd name="T15" fmla="*/ 26 h 26"/>
                <a:gd name="T16" fmla="*/ 12 w 14"/>
                <a:gd name="T17" fmla="*/ 22 h 26"/>
                <a:gd name="T18" fmla="*/ 10 w 14"/>
                <a:gd name="T19" fmla="*/ 20 h 26"/>
                <a:gd name="T20" fmla="*/ 10 w 14"/>
                <a:gd name="T21" fmla="*/ 16 h 26"/>
                <a:gd name="T22" fmla="*/ 14 w 14"/>
                <a:gd name="T23" fmla="*/ 6 h 26"/>
                <a:gd name="T24" fmla="*/ 14 w 14"/>
                <a:gd name="T25" fmla="*/ 2 h 26"/>
                <a:gd name="T26" fmla="*/ 10 w 14"/>
                <a:gd name="T27" fmla="*/ 0 h 26"/>
                <a:gd name="T28" fmla="*/ 6 w 14"/>
                <a:gd name="T2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6">
                  <a:moveTo>
                    <a:pt x="6" y="2"/>
                  </a:moveTo>
                  <a:lnTo>
                    <a:pt x="6" y="10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727">
              <a:extLst>
                <a:ext uri="{FF2B5EF4-FFF2-40B4-BE49-F238E27FC236}">
                  <a16:creationId xmlns:a16="http://schemas.microsoft.com/office/drawing/2014/main" id="{CDB95301-A808-42A4-85F7-F9352BF0F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046" y="4033999"/>
              <a:ext cx="15875" cy="9525"/>
            </a:xfrm>
            <a:custGeom>
              <a:avLst/>
              <a:gdLst>
                <a:gd name="T0" fmla="*/ 0 w 10"/>
                <a:gd name="T1" fmla="*/ 6 h 6"/>
                <a:gd name="T2" fmla="*/ 8 w 10"/>
                <a:gd name="T3" fmla="*/ 6 h 6"/>
                <a:gd name="T4" fmla="*/ 10 w 10"/>
                <a:gd name="T5" fmla="*/ 4 h 6"/>
                <a:gd name="T6" fmla="*/ 8 w 10"/>
                <a:gd name="T7" fmla="*/ 0 h 6"/>
                <a:gd name="T8" fmla="*/ 0 w 10"/>
                <a:gd name="T9" fmla="*/ 2 h 6"/>
                <a:gd name="T10" fmla="*/ 0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8" y="6"/>
                  </a:lnTo>
                  <a:lnTo>
                    <a:pt x="10" y="4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728">
              <a:extLst>
                <a:ext uri="{FF2B5EF4-FFF2-40B4-BE49-F238E27FC236}">
                  <a16:creationId xmlns:a16="http://schemas.microsoft.com/office/drawing/2014/main" id="{8A04A49C-DD18-413D-8E9F-8BAB3593C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46" y="4008599"/>
              <a:ext cx="15875" cy="41275"/>
            </a:xfrm>
            <a:custGeom>
              <a:avLst/>
              <a:gdLst>
                <a:gd name="T0" fmla="*/ 4 w 10"/>
                <a:gd name="T1" fmla="*/ 14 h 26"/>
                <a:gd name="T2" fmla="*/ 0 w 10"/>
                <a:gd name="T3" fmla="*/ 20 h 26"/>
                <a:gd name="T4" fmla="*/ 0 w 10"/>
                <a:gd name="T5" fmla="*/ 26 h 26"/>
                <a:gd name="T6" fmla="*/ 10 w 10"/>
                <a:gd name="T7" fmla="*/ 14 h 26"/>
                <a:gd name="T8" fmla="*/ 10 w 10"/>
                <a:gd name="T9" fmla="*/ 0 h 26"/>
                <a:gd name="T10" fmla="*/ 4 w 10"/>
                <a:gd name="T1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6">
                  <a:moveTo>
                    <a:pt x="4" y="14"/>
                  </a:moveTo>
                  <a:lnTo>
                    <a:pt x="0" y="20"/>
                  </a:lnTo>
                  <a:lnTo>
                    <a:pt x="0" y="26"/>
                  </a:lnTo>
                  <a:lnTo>
                    <a:pt x="10" y="14"/>
                  </a:lnTo>
                  <a:lnTo>
                    <a:pt x="10" y="0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2729">
              <a:extLst>
                <a:ext uri="{FF2B5EF4-FFF2-40B4-BE49-F238E27FC236}">
                  <a16:creationId xmlns:a16="http://schemas.microsoft.com/office/drawing/2014/main" id="{1B0F1756-CFC8-438B-BF7F-8618D5B61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496" y="4037174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2730">
              <a:extLst>
                <a:ext uri="{FF2B5EF4-FFF2-40B4-BE49-F238E27FC236}">
                  <a16:creationId xmlns:a16="http://schemas.microsoft.com/office/drawing/2014/main" id="{3A5F98E3-857B-4B19-BB45-5979792F0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971" y="4027649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2 w 2"/>
                <a:gd name="T5" fmla="*/ 6 h 6"/>
                <a:gd name="T6" fmla="*/ 2 w 2"/>
                <a:gd name="T7" fmla="*/ 4 h 6"/>
                <a:gd name="T8" fmla="*/ 2 w 2"/>
                <a:gd name="T9" fmla="*/ 2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2731">
              <a:extLst>
                <a:ext uri="{FF2B5EF4-FFF2-40B4-BE49-F238E27FC236}">
                  <a16:creationId xmlns:a16="http://schemas.microsoft.com/office/drawing/2014/main" id="{419303DF-A42A-4B7F-9EEB-E3D44FE2C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571" y="4002249"/>
              <a:ext cx="19050" cy="34925"/>
            </a:xfrm>
            <a:custGeom>
              <a:avLst/>
              <a:gdLst>
                <a:gd name="T0" fmla="*/ 4 w 12"/>
                <a:gd name="T1" fmla="*/ 16 h 22"/>
                <a:gd name="T2" fmla="*/ 8 w 12"/>
                <a:gd name="T3" fmla="*/ 20 h 22"/>
                <a:gd name="T4" fmla="*/ 10 w 12"/>
                <a:gd name="T5" fmla="*/ 22 h 22"/>
                <a:gd name="T6" fmla="*/ 12 w 12"/>
                <a:gd name="T7" fmla="*/ 18 h 22"/>
                <a:gd name="T8" fmla="*/ 12 w 12"/>
                <a:gd name="T9" fmla="*/ 14 h 22"/>
                <a:gd name="T10" fmla="*/ 10 w 12"/>
                <a:gd name="T11" fmla="*/ 6 h 22"/>
                <a:gd name="T12" fmla="*/ 6 w 12"/>
                <a:gd name="T13" fmla="*/ 2 h 22"/>
                <a:gd name="T14" fmla="*/ 0 w 12"/>
                <a:gd name="T15" fmla="*/ 0 h 22"/>
                <a:gd name="T16" fmla="*/ 0 w 12"/>
                <a:gd name="T17" fmla="*/ 4 h 22"/>
                <a:gd name="T18" fmla="*/ 2 w 12"/>
                <a:gd name="T19" fmla="*/ 10 h 22"/>
                <a:gd name="T20" fmla="*/ 4 w 12"/>
                <a:gd name="T2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2">
                  <a:moveTo>
                    <a:pt x="4" y="16"/>
                  </a:moveTo>
                  <a:lnTo>
                    <a:pt x="8" y="20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4" y="16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2732">
              <a:extLst>
                <a:ext uri="{FF2B5EF4-FFF2-40B4-BE49-F238E27FC236}">
                  <a16:creationId xmlns:a16="http://schemas.microsoft.com/office/drawing/2014/main" id="{DB88FC2A-A7F9-4ECD-9E79-E82BC59E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571" y="3980024"/>
              <a:ext cx="28575" cy="34925"/>
            </a:xfrm>
            <a:custGeom>
              <a:avLst/>
              <a:gdLst>
                <a:gd name="T0" fmla="*/ 8 w 18"/>
                <a:gd name="T1" fmla="*/ 0 h 22"/>
                <a:gd name="T2" fmla="*/ 0 w 18"/>
                <a:gd name="T3" fmla="*/ 0 h 22"/>
                <a:gd name="T4" fmla="*/ 2 w 18"/>
                <a:gd name="T5" fmla="*/ 6 h 22"/>
                <a:gd name="T6" fmla="*/ 8 w 18"/>
                <a:gd name="T7" fmla="*/ 12 h 22"/>
                <a:gd name="T8" fmla="*/ 8 w 18"/>
                <a:gd name="T9" fmla="*/ 16 h 22"/>
                <a:gd name="T10" fmla="*/ 10 w 18"/>
                <a:gd name="T11" fmla="*/ 18 h 22"/>
                <a:gd name="T12" fmla="*/ 14 w 18"/>
                <a:gd name="T13" fmla="*/ 20 h 22"/>
                <a:gd name="T14" fmla="*/ 18 w 18"/>
                <a:gd name="T15" fmla="*/ 22 h 22"/>
                <a:gd name="T16" fmla="*/ 14 w 18"/>
                <a:gd name="T17" fmla="*/ 12 h 22"/>
                <a:gd name="T18" fmla="*/ 16 w 18"/>
                <a:gd name="T19" fmla="*/ 6 h 22"/>
                <a:gd name="T20" fmla="*/ 16 w 18"/>
                <a:gd name="T21" fmla="*/ 4 h 22"/>
                <a:gd name="T22" fmla="*/ 14 w 18"/>
                <a:gd name="T23" fmla="*/ 4 h 22"/>
                <a:gd name="T24" fmla="*/ 14 w 18"/>
                <a:gd name="T25" fmla="*/ 2 h 22"/>
                <a:gd name="T26" fmla="*/ 8 w 18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2">
                  <a:moveTo>
                    <a:pt x="8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14" y="12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2733">
              <a:extLst>
                <a:ext uri="{FF2B5EF4-FFF2-40B4-BE49-F238E27FC236}">
                  <a16:creationId xmlns:a16="http://schemas.microsoft.com/office/drawing/2014/main" id="{B36F6F78-FF56-4056-99C7-E0815D230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171" y="3980024"/>
              <a:ext cx="19050" cy="19050"/>
            </a:xfrm>
            <a:custGeom>
              <a:avLst/>
              <a:gdLst>
                <a:gd name="T0" fmla="*/ 10 w 12"/>
                <a:gd name="T1" fmla="*/ 4 h 12"/>
                <a:gd name="T2" fmla="*/ 2 w 12"/>
                <a:gd name="T3" fmla="*/ 0 h 12"/>
                <a:gd name="T4" fmla="*/ 0 w 12"/>
                <a:gd name="T5" fmla="*/ 2 h 12"/>
                <a:gd name="T6" fmla="*/ 4 w 12"/>
                <a:gd name="T7" fmla="*/ 6 h 12"/>
                <a:gd name="T8" fmla="*/ 12 w 12"/>
                <a:gd name="T9" fmla="*/ 12 h 12"/>
                <a:gd name="T10" fmla="*/ 12 w 12"/>
                <a:gd name="T11" fmla="*/ 8 h 12"/>
                <a:gd name="T12" fmla="*/ 10 w 12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2734">
              <a:extLst>
                <a:ext uri="{FF2B5EF4-FFF2-40B4-BE49-F238E27FC236}">
                  <a16:creationId xmlns:a16="http://schemas.microsoft.com/office/drawing/2014/main" id="{1DFB2523-3541-4A09-852D-8EBD6A3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996" y="4005424"/>
              <a:ext cx="53975" cy="66675"/>
            </a:xfrm>
            <a:custGeom>
              <a:avLst/>
              <a:gdLst>
                <a:gd name="T0" fmla="*/ 20 w 34"/>
                <a:gd name="T1" fmla="*/ 22 h 42"/>
                <a:gd name="T2" fmla="*/ 14 w 34"/>
                <a:gd name="T3" fmla="*/ 28 h 42"/>
                <a:gd name="T4" fmla="*/ 12 w 34"/>
                <a:gd name="T5" fmla="*/ 30 h 42"/>
                <a:gd name="T6" fmla="*/ 10 w 34"/>
                <a:gd name="T7" fmla="*/ 30 h 42"/>
                <a:gd name="T8" fmla="*/ 0 w 34"/>
                <a:gd name="T9" fmla="*/ 42 h 42"/>
                <a:gd name="T10" fmla="*/ 4 w 34"/>
                <a:gd name="T11" fmla="*/ 40 h 42"/>
                <a:gd name="T12" fmla="*/ 12 w 34"/>
                <a:gd name="T13" fmla="*/ 36 h 42"/>
                <a:gd name="T14" fmla="*/ 22 w 34"/>
                <a:gd name="T15" fmla="*/ 24 h 42"/>
                <a:gd name="T16" fmla="*/ 30 w 34"/>
                <a:gd name="T17" fmla="*/ 16 h 42"/>
                <a:gd name="T18" fmla="*/ 34 w 34"/>
                <a:gd name="T19" fmla="*/ 14 h 42"/>
                <a:gd name="T20" fmla="*/ 32 w 34"/>
                <a:gd name="T21" fmla="*/ 4 h 42"/>
                <a:gd name="T22" fmla="*/ 32 w 34"/>
                <a:gd name="T23" fmla="*/ 0 h 42"/>
                <a:gd name="T24" fmla="*/ 32 w 34"/>
                <a:gd name="T25" fmla="*/ 2 h 42"/>
                <a:gd name="T26" fmla="*/ 30 w 34"/>
                <a:gd name="T27" fmla="*/ 6 h 42"/>
                <a:gd name="T28" fmla="*/ 30 w 34"/>
                <a:gd name="T29" fmla="*/ 10 h 42"/>
                <a:gd name="T30" fmla="*/ 24 w 34"/>
                <a:gd name="T31" fmla="*/ 16 h 42"/>
                <a:gd name="T32" fmla="*/ 20 w 34"/>
                <a:gd name="T3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2">
                  <a:moveTo>
                    <a:pt x="20" y="22"/>
                  </a:moveTo>
                  <a:lnTo>
                    <a:pt x="14" y="28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30" y="16"/>
                  </a:lnTo>
                  <a:lnTo>
                    <a:pt x="34" y="1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2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2736">
              <a:extLst>
                <a:ext uri="{FF2B5EF4-FFF2-40B4-BE49-F238E27FC236}">
                  <a16:creationId xmlns:a16="http://schemas.microsoft.com/office/drawing/2014/main" id="{EC8C3566-4B9A-46C3-B986-FE1824F6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596" y="4107024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4 h 4"/>
                <a:gd name="T4" fmla="*/ 6 w 6"/>
                <a:gd name="T5" fmla="*/ 2 h 4"/>
                <a:gd name="T6" fmla="*/ 4 w 6"/>
                <a:gd name="T7" fmla="*/ 0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2737">
              <a:extLst>
                <a:ext uri="{FF2B5EF4-FFF2-40B4-BE49-F238E27FC236}">
                  <a16:creationId xmlns:a16="http://schemas.microsoft.com/office/drawing/2014/main" id="{3CCE90DF-EE75-4ED0-8718-D6E788A2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546" y="4119724"/>
              <a:ext cx="9525" cy="6350"/>
            </a:xfrm>
            <a:custGeom>
              <a:avLst/>
              <a:gdLst>
                <a:gd name="T0" fmla="*/ 4 w 6"/>
                <a:gd name="T1" fmla="*/ 2 h 4"/>
                <a:gd name="T2" fmla="*/ 4 w 6"/>
                <a:gd name="T3" fmla="*/ 2 h 4"/>
                <a:gd name="T4" fmla="*/ 2 w 6"/>
                <a:gd name="T5" fmla="*/ 0 h 4"/>
                <a:gd name="T6" fmla="*/ 0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2 h 4"/>
                <a:gd name="T14" fmla="*/ 4 w 6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831">
              <a:extLst>
                <a:ext uri="{FF2B5EF4-FFF2-40B4-BE49-F238E27FC236}">
                  <a16:creationId xmlns:a16="http://schemas.microsoft.com/office/drawing/2014/main" id="{0CE234E6-10CA-4F31-A0C3-77CF35070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146" y="3849849"/>
              <a:ext cx="95250" cy="127000"/>
            </a:xfrm>
            <a:custGeom>
              <a:avLst/>
              <a:gdLst>
                <a:gd name="T0" fmla="*/ 2 w 60"/>
                <a:gd name="T1" fmla="*/ 28 h 80"/>
                <a:gd name="T2" fmla="*/ 0 w 60"/>
                <a:gd name="T3" fmla="*/ 30 h 80"/>
                <a:gd name="T4" fmla="*/ 0 w 60"/>
                <a:gd name="T5" fmla="*/ 32 h 80"/>
                <a:gd name="T6" fmla="*/ 2 w 60"/>
                <a:gd name="T7" fmla="*/ 42 h 80"/>
                <a:gd name="T8" fmla="*/ 6 w 60"/>
                <a:gd name="T9" fmla="*/ 52 h 80"/>
                <a:gd name="T10" fmla="*/ 10 w 60"/>
                <a:gd name="T11" fmla="*/ 56 h 80"/>
                <a:gd name="T12" fmla="*/ 10 w 60"/>
                <a:gd name="T13" fmla="*/ 56 h 80"/>
                <a:gd name="T14" fmla="*/ 10 w 60"/>
                <a:gd name="T15" fmla="*/ 50 h 80"/>
                <a:gd name="T16" fmla="*/ 16 w 60"/>
                <a:gd name="T17" fmla="*/ 52 h 80"/>
                <a:gd name="T18" fmla="*/ 14 w 60"/>
                <a:gd name="T19" fmla="*/ 56 h 80"/>
                <a:gd name="T20" fmla="*/ 10 w 60"/>
                <a:gd name="T21" fmla="*/ 60 h 80"/>
                <a:gd name="T22" fmla="*/ 12 w 60"/>
                <a:gd name="T23" fmla="*/ 62 h 80"/>
                <a:gd name="T24" fmla="*/ 14 w 60"/>
                <a:gd name="T25" fmla="*/ 64 h 80"/>
                <a:gd name="T26" fmla="*/ 16 w 60"/>
                <a:gd name="T27" fmla="*/ 66 h 80"/>
                <a:gd name="T28" fmla="*/ 20 w 60"/>
                <a:gd name="T29" fmla="*/ 66 h 80"/>
                <a:gd name="T30" fmla="*/ 22 w 60"/>
                <a:gd name="T31" fmla="*/ 66 h 80"/>
                <a:gd name="T32" fmla="*/ 24 w 60"/>
                <a:gd name="T33" fmla="*/ 64 h 80"/>
                <a:gd name="T34" fmla="*/ 26 w 60"/>
                <a:gd name="T35" fmla="*/ 64 h 80"/>
                <a:gd name="T36" fmla="*/ 32 w 60"/>
                <a:gd name="T37" fmla="*/ 66 h 80"/>
                <a:gd name="T38" fmla="*/ 34 w 60"/>
                <a:gd name="T39" fmla="*/ 68 h 80"/>
                <a:gd name="T40" fmla="*/ 36 w 60"/>
                <a:gd name="T41" fmla="*/ 68 h 80"/>
                <a:gd name="T42" fmla="*/ 36 w 60"/>
                <a:gd name="T43" fmla="*/ 62 h 80"/>
                <a:gd name="T44" fmla="*/ 38 w 60"/>
                <a:gd name="T45" fmla="*/ 62 h 80"/>
                <a:gd name="T46" fmla="*/ 46 w 60"/>
                <a:gd name="T47" fmla="*/ 70 h 80"/>
                <a:gd name="T48" fmla="*/ 48 w 60"/>
                <a:gd name="T49" fmla="*/ 74 h 80"/>
                <a:gd name="T50" fmla="*/ 52 w 60"/>
                <a:gd name="T51" fmla="*/ 78 h 80"/>
                <a:gd name="T52" fmla="*/ 60 w 60"/>
                <a:gd name="T53" fmla="*/ 80 h 80"/>
                <a:gd name="T54" fmla="*/ 60 w 60"/>
                <a:gd name="T55" fmla="*/ 76 h 80"/>
                <a:gd name="T56" fmla="*/ 54 w 60"/>
                <a:gd name="T57" fmla="*/ 74 h 80"/>
                <a:gd name="T58" fmla="*/ 56 w 60"/>
                <a:gd name="T59" fmla="*/ 72 h 80"/>
                <a:gd name="T60" fmla="*/ 54 w 60"/>
                <a:gd name="T61" fmla="*/ 66 h 80"/>
                <a:gd name="T62" fmla="*/ 54 w 60"/>
                <a:gd name="T63" fmla="*/ 64 h 80"/>
                <a:gd name="T64" fmla="*/ 50 w 60"/>
                <a:gd name="T65" fmla="*/ 62 h 80"/>
                <a:gd name="T66" fmla="*/ 44 w 60"/>
                <a:gd name="T67" fmla="*/ 60 h 80"/>
                <a:gd name="T68" fmla="*/ 38 w 60"/>
                <a:gd name="T69" fmla="*/ 58 h 80"/>
                <a:gd name="T70" fmla="*/ 34 w 60"/>
                <a:gd name="T71" fmla="*/ 60 h 80"/>
                <a:gd name="T72" fmla="*/ 34 w 60"/>
                <a:gd name="T73" fmla="*/ 62 h 80"/>
                <a:gd name="T74" fmla="*/ 30 w 60"/>
                <a:gd name="T75" fmla="*/ 62 h 80"/>
                <a:gd name="T76" fmla="*/ 26 w 60"/>
                <a:gd name="T77" fmla="*/ 56 h 80"/>
                <a:gd name="T78" fmla="*/ 24 w 60"/>
                <a:gd name="T79" fmla="*/ 50 h 80"/>
                <a:gd name="T80" fmla="*/ 22 w 60"/>
                <a:gd name="T81" fmla="*/ 42 h 80"/>
                <a:gd name="T82" fmla="*/ 24 w 60"/>
                <a:gd name="T83" fmla="*/ 34 h 80"/>
                <a:gd name="T84" fmla="*/ 32 w 60"/>
                <a:gd name="T85" fmla="*/ 32 h 80"/>
                <a:gd name="T86" fmla="*/ 36 w 60"/>
                <a:gd name="T87" fmla="*/ 22 h 80"/>
                <a:gd name="T88" fmla="*/ 38 w 60"/>
                <a:gd name="T89" fmla="*/ 18 h 80"/>
                <a:gd name="T90" fmla="*/ 34 w 60"/>
                <a:gd name="T91" fmla="*/ 16 h 80"/>
                <a:gd name="T92" fmla="*/ 32 w 60"/>
                <a:gd name="T93" fmla="*/ 12 h 80"/>
                <a:gd name="T94" fmla="*/ 32 w 60"/>
                <a:gd name="T95" fmla="*/ 8 h 80"/>
                <a:gd name="T96" fmla="*/ 30 w 60"/>
                <a:gd name="T97" fmla="*/ 2 h 80"/>
                <a:gd name="T98" fmla="*/ 26 w 60"/>
                <a:gd name="T99" fmla="*/ 2 h 80"/>
                <a:gd name="T100" fmla="*/ 10 w 60"/>
                <a:gd name="T101" fmla="*/ 0 h 80"/>
                <a:gd name="T102" fmla="*/ 10 w 60"/>
                <a:gd name="T103" fmla="*/ 2 h 80"/>
                <a:gd name="T104" fmla="*/ 8 w 60"/>
                <a:gd name="T105" fmla="*/ 8 h 80"/>
                <a:gd name="T106" fmla="*/ 8 w 60"/>
                <a:gd name="T107" fmla="*/ 16 h 80"/>
                <a:gd name="T108" fmla="*/ 8 w 60"/>
                <a:gd name="T109" fmla="*/ 26 h 80"/>
                <a:gd name="T110" fmla="*/ 6 w 60"/>
                <a:gd name="T111" fmla="*/ 34 h 80"/>
                <a:gd name="T112" fmla="*/ 2 w 60"/>
                <a:gd name="T113" fmla="*/ 30 h 80"/>
                <a:gd name="T114" fmla="*/ 2 w 60"/>
                <a:gd name="T115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80">
                  <a:moveTo>
                    <a:pt x="2" y="28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0"/>
                  </a:lnTo>
                  <a:lnTo>
                    <a:pt x="16" y="52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32" y="66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46" y="70"/>
                  </a:lnTo>
                  <a:lnTo>
                    <a:pt x="48" y="74"/>
                  </a:lnTo>
                  <a:lnTo>
                    <a:pt x="52" y="78"/>
                  </a:lnTo>
                  <a:lnTo>
                    <a:pt x="60" y="80"/>
                  </a:lnTo>
                  <a:lnTo>
                    <a:pt x="60" y="76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0" y="62"/>
                  </a:lnTo>
                  <a:lnTo>
                    <a:pt x="44" y="60"/>
                  </a:lnTo>
                  <a:lnTo>
                    <a:pt x="38" y="58"/>
                  </a:lnTo>
                  <a:lnTo>
                    <a:pt x="34" y="60"/>
                  </a:lnTo>
                  <a:lnTo>
                    <a:pt x="34" y="62"/>
                  </a:lnTo>
                  <a:lnTo>
                    <a:pt x="30" y="62"/>
                  </a:lnTo>
                  <a:lnTo>
                    <a:pt x="26" y="56"/>
                  </a:lnTo>
                  <a:lnTo>
                    <a:pt x="24" y="50"/>
                  </a:lnTo>
                  <a:lnTo>
                    <a:pt x="22" y="42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6" y="22"/>
                  </a:lnTo>
                  <a:lnTo>
                    <a:pt x="38" y="18"/>
                  </a:lnTo>
                  <a:lnTo>
                    <a:pt x="34" y="16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833">
              <a:extLst>
                <a:ext uri="{FF2B5EF4-FFF2-40B4-BE49-F238E27FC236}">
                  <a16:creationId xmlns:a16="http://schemas.microsoft.com/office/drawing/2014/main" id="{97EF17AE-ACAA-4F68-B385-F147271FC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596" y="4040349"/>
              <a:ext cx="101600" cy="92075"/>
            </a:xfrm>
            <a:custGeom>
              <a:avLst/>
              <a:gdLst>
                <a:gd name="T0" fmla="*/ 54 w 64"/>
                <a:gd name="T1" fmla="*/ 4 h 58"/>
                <a:gd name="T2" fmla="*/ 50 w 64"/>
                <a:gd name="T3" fmla="*/ 2 h 58"/>
                <a:gd name="T4" fmla="*/ 48 w 64"/>
                <a:gd name="T5" fmla="*/ 0 h 58"/>
                <a:gd name="T6" fmla="*/ 48 w 64"/>
                <a:gd name="T7" fmla="*/ 8 h 58"/>
                <a:gd name="T8" fmla="*/ 48 w 64"/>
                <a:gd name="T9" fmla="*/ 12 h 58"/>
                <a:gd name="T10" fmla="*/ 42 w 64"/>
                <a:gd name="T11" fmla="*/ 12 h 58"/>
                <a:gd name="T12" fmla="*/ 40 w 64"/>
                <a:gd name="T13" fmla="*/ 14 h 58"/>
                <a:gd name="T14" fmla="*/ 38 w 64"/>
                <a:gd name="T15" fmla="*/ 18 h 58"/>
                <a:gd name="T16" fmla="*/ 36 w 64"/>
                <a:gd name="T17" fmla="*/ 16 h 58"/>
                <a:gd name="T18" fmla="*/ 34 w 64"/>
                <a:gd name="T19" fmla="*/ 16 h 58"/>
                <a:gd name="T20" fmla="*/ 34 w 64"/>
                <a:gd name="T21" fmla="*/ 20 h 58"/>
                <a:gd name="T22" fmla="*/ 32 w 64"/>
                <a:gd name="T23" fmla="*/ 22 h 58"/>
                <a:gd name="T24" fmla="*/ 30 w 64"/>
                <a:gd name="T25" fmla="*/ 22 h 58"/>
                <a:gd name="T26" fmla="*/ 28 w 64"/>
                <a:gd name="T27" fmla="*/ 24 h 58"/>
                <a:gd name="T28" fmla="*/ 28 w 64"/>
                <a:gd name="T29" fmla="*/ 22 h 58"/>
                <a:gd name="T30" fmla="*/ 28 w 64"/>
                <a:gd name="T31" fmla="*/ 20 h 58"/>
                <a:gd name="T32" fmla="*/ 22 w 64"/>
                <a:gd name="T33" fmla="*/ 16 h 58"/>
                <a:gd name="T34" fmla="*/ 6 w 64"/>
                <a:gd name="T35" fmla="*/ 24 h 58"/>
                <a:gd name="T36" fmla="*/ 4 w 64"/>
                <a:gd name="T37" fmla="*/ 30 h 58"/>
                <a:gd name="T38" fmla="*/ 0 w 64"/>
                <a:gd name="T39" fmla="*/ 38 h 58"/>
                <a:gd name="T40" fmla="*/ 4 w 64"/>
                <a:gd name="T41" fmla="*/ 40 h 58"/>
                <a:gd name="T42" fmla="*/ 8 w 64"/>
                <a:gd name="T43" fmla="*/ 32 h 58"/>
                <a:gd name="T44" fmla="*/ 8 w 64"/>
                <a:gd name="T45" fmla="*/ 30 h 58"/>
                <a:gd name="T46" fmla="*/ 12 w 64"/>
                <a:gd name="T47" fmla="*/ 28 h 58"/>
                <a:gd name="T48" fmla="*/ 12 w 64"/>
                <a:gd name="T49" fmla="*/ 32 h 58"/>
                <a:gd name="T50" fmla="*/ 22 w 64"/>
                <a:gd name="T51" fmla="*/ 34 h 58"/>
                <a:gd name="T52" fmla="*/ 22 w 64"/>
                <a:gd name="T53" fmla="*/ 28 h 58"/>
                <a:gd name="T54" fmla="*/ 26 w 64"/>
                <a:gd name="T55" fmla="*/ 28 h 58"/>
                <a:gd name="T56" fmla="*/ 32 w 64"/>
                <a:gd name="T57" fmla="*/ 34 h 58"/>
                <a:gd name="T58" fmla="*/ 28 w 64"/>
                <a:gd name="T59" fmla="*/ 40 h 58"/>
                <a:gd name="T60" fmla="*/ 30 w 64"/>
                <a:gd name="T61" fmla="*/ 48 h 58"/>
                <a:gd name="T62" fmla="*/ 38 w 64"/>
                <a:gd name="T63" fmla="*/ 52 h 58"/>
                <a:gd name="T64" fmla="*/ 44 w 64"/>
                <a:gd name="T65" fmla="*/ 54 h 58"/>
                <a:gd name="T66" fmla="*/ 46 w 64"/>
                <a:gd name="T67" fmla="*/ 56 h 58"/>
                <a:gd name="T68" fmla="*/ 48 w 64"/>
                <a:gd name="T69" fmla="*/ 56 h 58"/>
                <a:gd name="T70" fmla="*/ 48 w 64"/>
                <a:gd name="T71" fmla="*/ 58 h 58"/>
                <a:gd name="T72" fmla="*/ 52 w 64"/>
                <a:gd name="T73" fmla="*/ 52 h 58"/>
                <a:gd name="T74" fmla="*/ 52 w 64"/>
                <a:gd name="T75" fmla="*/ 48 h 58"/>
                <a:gd name="T76" fmla="*/ 50 w 64"/>
                <a:gd name="T77" fmla="*/ 44 h 58"/>
                <a:gd name="T78" fmla="*/ 48 w 64"/>
                <a:gd name="T79" fmla="*/ 44 h 58"/>
                <a:gd name="T80" fmla="*/ 48 w 64"/>
                <a:gd name="T81" fmla="*/ 40 h 58"/>
                <a:gd name="T82" fmla="*/ 52 w 64"/>
                <a:gd name="T83" fmla="*/ 36 h 58"/>
                <a:gd name="T84" fmla="*/ 54 w 64"/>
                <a:gd name="T85" fmla="*/ 34 h 58"/>
                <a:gd name="T86" fmla="*/ 58 w 64"/>
                <a:gd name="T87" fmla="*/ 42 h 58"/>
                <a:gd name="T88" fmla="*/ 60 w 64"/>
                <a:gd name="T89" fmla="*/ 42 h 58"/>
                <a:gd name="T90" fmla="*/ 62 w 64"/>
                <a:gd name="T91" fmla="*/ 38 h 58"/>
                <a:gd name="T92" fmla="*/ 64 w 64"/>
                <a:gd name="T93" fmla="*/ 34 h 58"/>
                <a:gd name="T94" fmla="*/ 64 w 64"/>
                <a:gd name="T95" fmla="*/ 30 h 58"/>
                <a:gd name="T96" fmla="*/ 60 w 64"/>
                <a:gd name="T97" fmla="*/ 8 h 58"/>
                <a:gd name="T98" fmla="*/ 56 w 64"/>
                <a:gd name="T99" fmla="*/ 8 h 58"/>
                <a:gd name="T100" fmla="*/ 54 w 64"/>
                <a:gd name="T101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58">
                  <a:moveTo>
                    <a:pt x="54" y="4"/>
                  </a:moveTo>
                  <a:lnTo>
                    <a:pt x="50" y="2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2" y="16"/>
                  </a:lnTo>
                  <a:lnTo>
                    <a:pt x="6" y="24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2" y="34"/>
                  </a:lnTo>
                  <a:lnTo>
                    <a:pt x="28" y="40"/>
                  </a:lnTo>
                  <a:lnTo>
                    <a:pt x="30" y="48"/>
                  </a:lnTo>
                  <a:lnTo>
                    <a:pt x="38" y="52"/>
                  </a:lnTo>
                  <a:lnTo>
                    <a:pt x="44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2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52" y="36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4" y="34"/>
                  </a:lnTo>
                  <a:lnTo>
                    <a:pt x="64" y="30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2863">
              <a:extLst>
                <a:ext uri="{FF2B5EF4-FFF2-40B4-BE49-F238E27FC236}">
                  <a16:creationId xmlns:a16="http://schemas.microsoft.com/office/drawing/2014/main" id="{7990EF91-4F46-4AC0-A550-E9EF29DD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596" y="3995899"/>
              <a:ext cx="28575" cy="31750"/>
            </a:xfrm>
            <a:custGeom>
              <a:avLst/>
              <a:gdLst>
                <a:gd name="T0" fmla="*/ 8 w 18"/>
                <a:gd name="T1" fmla="*/ 2 h 20"/>
                <a:gd name="T2" fmla="*/ 6 w 18"/>
                <a:gd name="T3" fmla="*/ 0 h 20"/>
                <a:gd name="T4" fmla="*/ 2 w 18"/>
                <a:gd name="T5" fmla="*/ 0 h 20"/>
                <a:gd name="T6" fmla="*/ 0 w 18"/>
                <a:gd name="T7" fmla="*/ 0 h 20"/>
                <a:gd name="T8" fmla="*/ 2 w 18"/>
                <a:gd name="T9" fmla="*/ 2 h 20"/>
                <a:gd name="T10" fmla="*/ 4 w 18"/>
                <a:gd name="T11" fmla="*/ 6 h 20"/>
                <a:gd name="T12" fmla="*/ 2 w 18"/>
                <a:gd name="T13" fmla="*/ 14 h 20"/>
                <a:gd name="T14" fmla="*/ 2 w 18"/>
                <a:gd name="T15" fmla="*/ 20 h 20"/>
                <a:gd name="T16" fmla="*/ 10 w 18"/>
                <a:gd name="T17" fmla="*/ 16 h 20"/>
                <a:gd name="T18" fmla="*/ 18 w 18"/>
                <a:gd name="T19" fmla="*/ 8 h 20"/>
                <a:gd name="T20" fmla="*/ 18 w 18"/>
                <a:gd name="T21" fmla="*/ 6 h 20"/>
                <a:gd name="T22" fmla="*/ 16 w 18"/>
                <a:gd name="T23" fmla="*/ 4 h 20"/>
                <a:gd name="T24" fmla="*/ 8 w 18"/>
                <a:gd name="T2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0">
                  <a:moveTo>
                    <a:pt x="8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10" y="16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 29">
            <a:extLst>
              <a:ext uri="{FF2B5EF4-FFF2-40B4-BE49-F238E27FC236}">
                <a16:creationId xmlns:a16="http://schemas.microsoft.com/office/drawing/2014/main" id="{104367E9-0551-4639-848C-D25792B3E14D}"/>
              </a:ext>
            </a:extLst>
          </p:cNvPr>
          <p:cNvSpPr/>
          <p:nvPr/>
        </p:nvSpPr>
        <p:spPr>
          <a:xfrm>
            <a:off x="1464134" y="4024627"/>
            <a:ext cx="420131" cy="560281"/>
          </a:xfrm>
          <a:custGeom>
            <a:avLst/>
            <a:gdLst>
              <a:gd name="connsiteX0" fmla="*/ 381045 w 584245"/>
              <a:gd name="connsiteY0" fmla="*/ 38100 h 809967"/>
              <a:gd name="connsiteX1" fmla="*/ 381045 w 584245"/>
              <a:gd name="connsiteY1" fmla="*/ 38100 h 809967"/>
              <a:gd name="connsiteX2" fmla="*/ 403270 w 584245"/>
              <a:gd name="connsiteY2" fmla="*/ 19050 h 809967"/>
              <a:gd name="connsiteX3" fmla="*/ 409620 w 584245"/>
              <a:gd name="connsiteY3" fmla="*/ 0 h 809967"/>
              <a:gd name="connsiteX4" fmla="*/ 422320 w 584245"/>
              <a:gd name="connsiteY4" fmla="*/ 12700 h 809967"/>
              <a:gd name="connsiteX5" fmla="*/ 431845 w 584245"/>
              <a:gd name="connsiteY5" fmla="*/ 15875 h 809967"/>
              <a:gd name="connsiteX6" fmla="*/ 441370 w 584245"/>
              <a:gd name="connsiteY6" fmla="*/ 22225 h 809967"/>
              <a:gd name="connsiteX7" fmla="*/ 444545 w 584245"/>
              <a:gd name="connsiteY7" fmla="*/ 31750 h 809967"/>
              <a:gd name="connsiteX8" fmla="*/ 454070 w 584245"/>
              <a:gd name="connsiteY8" fmla="*/ 38100 h 809967"/>
              <a:gd name="connsiteX9" fmla="*/ 463595 w 584245"/>
              <a:gd name="connsiteY9" fmla="*/ 47625 h 809967"/>
              <a:gd name="connsiteX10" fmla="*/ 479470 w 584245"/>
              <a:gd name="connsiteY10" fmla="*/ 63500 h 809967"/>
              <a:gd name="connsiteX11" fmla="*/ 485820 w 584245"/>
              <a:gd name="connsiteY11" fmla="*/ 73025 h 809967"/>
              <a:gd name="connsiteX12" fmla="*/ 523920 w 584245"/>
              <a:gd name="connsiteY12" fmla="*/ 92075 h 809967"/>
              <a:gd name="connsiteX13" fmla="*/ 562020 w 584245"/>
              <a:gd name="connsiteY13" fmla="*/ 95250 h 809967"/>
              <a:gd name="connsiteX14" fmla="*/ 584245 w 584245"/>
              <a:gd name="connsiteY14" fmla="*/ 98425 h 809967"/>
              <a:gd name="connsiteX15" fmla="*/ 539795 w 584245"/>
              <a:gd name="connsiteY15" fmla="*/ 158750 h 809967"/>
              <a:gd name="connsiteX16" fmla="*/ 549320 w 584245"/>
              <a:gd name="connsiteY16" fmla="*/ 200025 h 809967"/>
              <a:gd name="connsiteX17" fmla="*/ 520745 w 584245"/>
              <a:gd name="connsiteY17" fmla="*/ 257175 h 809967"/>
              <a:gd name="connsiteX18" fmla="*/ 492170 w 584245"/>
              <a:gd name="connsiteY18" fmla="*/ 260350 h 809967"/>
              <a:gd name="connsiteX19" fmla="*/ 463595 w 584245"/>
              <a:gd name="connsiteY19" fmla="*/ 307975 h 809967"/>
              <a:gd name="connsiteX20" fmla="*/ 308020 w 584245"/>
              <a:gd name="connsiteY20" fmla="*/ 447675 h 809967"/>
              <a:gd name="connsiteX21" fmla="*/ 276270 w 584245"/>
              <a:gd name="connsiteY21" fmla="*/ 447675 h 809967"/>
              <a:gd name="connsiteX22" fmla="*/ 282620 w 584245"/>
              <a:gd name="connsiteY22" fmla="*/ 495300 h 809967"/>
              <a:gd name="connsiteX23" fmla="*/ 269920 w 584245"/>
              <a:gd name="connsiteY23" fmla="*/ 695325 h 809967"/>
              <a:gd name="connsiteX24" fmla="*/ 200070 w 584245"/>
              <a:gd name="connsiteY24" fmla="*/ 806450 h 809967"/>
              <a:gd name="connsiteX25" fmla="*/ 136570 w 584245"/>
              <a:gd name="connsiteY25" fmla="*/ 806450 h 809967"/>
              <a:gd name="connsiteX26" fmla="*/ 117520 w 584245"/>
              <a:gd name="connsiteY26" fmla="*/ 793750 h 809967"/>
              <a:gd name="connsiteX27" fmla="*/ 107995 w 584245"/>
              <a:gd name="connsiteY27" fmla="*/ 774700 h 809967"/>
              <a:gd name="connsiteX28" fmla="*/ 98470 w 584245"/>
              <a:gd name="connsiteY28" fmla="*/ 771525 h 809967"/>
              <a:gd name="connsiteX29" fmla="*/ 82595 w 584245"/>
              <a:gd name="connsiteY29" fmla="*/ 742950 h 809967"/>
              <a:gd name="connsiteX30" fmla="*/ 82595 w 584245"/>
              <a:gd name="connsiteY30" fmla="*/ 723900 h 809967"/>
              <a:gd name="connsiteX31" fmla="*/ 85770 w 584245"/>
              <a:gd name="connsiteY31" fmla="*/ 708025 h 809967"/>
              <a:gd name="connsiteX32" fmla="*/ 82595 w 584245"/>
              <a:gd name="connsiteY32" fmla="*/ 698500 h 809967"/>
              <a:gd name="connsiteX33" fmla="*/ 82595 w 584245"/>
              <a:gd name="connsiteY33" fmla="*/ 673100 h 809967"/>
              <a:gd name="connsiteX34" fmla="*/ 85770 w 584245"/>
              <a:gd name="connsiteY34" fmla="*/ 660400 h 809967"/>
              <a:gd name="connsiteX35" fmla="*/ 76245 w 584245"/>
              <a:gd name="connsiteY35" fmla="*/ 654050 h 809967"/>
              <a:gd name="connsiteX36" fmla="*/ 54020 w 584245"/>
              <a:gd name="connsiteY36" fmla="*/ 628650 h 809967"/>
              <a:gd name="connsiteX37" fmla="*/ 54020 w 584245"/>
              <a:gd name="connsiteY37" fmla="*/ 609600 h 809967"/>
              <a:gd name="connsiteX38" fmla="*/ 50845 w 584245"/>
              <a:gd name="connsiteY38" fmla="*/ 600075 h 809967"/>
              <a:gd name="connsiteX39" fmla="*/ 54020 w 584245"/>
              <a:gd name="connsiteY39" fmla="*/ 587375 h 809967"/>
              <a:gd name="connsiteX40" fmla="*/ 50845 w 584245"/>
              <a:gd name="connsiteY40" fmla="*/ 577850 h 809967"/>
              <a:gd name="connsiteX41" fmla="*/ 69895 w 584245"/>
              <a:gd name="connsiteY41" fmla="*/ 539750 h 809967"/>
              <a:gd name="connsiteX42" fmla="*/ 76245 w 584245"/>
              <a:gd name="connsiteY42" fmla="*/ 520700 h 809967"/>
              <a:gd name="connsiteX43" fmla="*/ 79420 w 584245"/>
              <a:gd name="connsiteY43" fmla="*/ 511175 h 809967"/>
              <a:gd name="connsiteX44" fmla="*/ 82595 w 584245"/>
              <a:gd name="connsiteY44" fmla="*/ 498475 h 809967"/>
              <a:gd name="connsiteX45" fmla="*/ 92120 w 584245"/>
              <a:gd name="connsiteY45" fmla="*/ 492125 h 809967"/>
              <a:gd name="connsiteX46" fmla="*/ 88945 w 584245"/>
              <a:gd name="connsiteY46" fmla="*/ 482600 h 809967"/>
              <a:gd name="connsiteX47" fmla="*/ 79420 w 584245"/>
              <a:gd name="connsiteY47" fmla="*/ 479425 h 809967"/>
              <a:gd name="connsiteX48" fmla="*/ 69895 w 584245"/>
              <a:gd name="connsiteY48" fmla="*/ 473075 h 809967"/>
              <a:gd name="connsiteX49" fmla="*/ 50845 w 584245"/>
              <a:gd name="connsiteY49" fmla="*/ 466725 h 809967"/>
              <a:gd name="connsiteX50" fmla="*/ 34970 w 584245"/>
              <a:gd name="connsiteY50" fmla="*/ 454025 h 809967"/>
              <a:gd name="connsiteX51" fmla="*/ 28620 w 584245"/>
              <a:gd name="connsiteY51" fmla="*/ 444500 h 809967"/>
              <a:gd name="connsiteX52" fmla="*/ 9570 w 584245"/>
              <a:gd name="connsiteY52" fmla="*/ 431800 h 809967"/>
              <a:gd name="connsiteX53" fmla="*/ 3220 w 584245"/>
              <a:gd name="connsiteY53" fmla="*/ 403225 h 809967"/>
              <a:gd name="connsiteX54" fmla="*/ 12745 w 584245"/>
              <a:gd name="connsiteY54" fmla="*/ 396875 h 809967"/>
              <a:gd name="connsiteX55" fmla="*/ 34970 w 584245"/>
              <a:gd name="connsiteY55" fmla="*/ 406400 h 809967"/>
              <a:gd name="connsiteX56" fmla="*/ 47670 w 584245"/>
              <a:gd name="connsiteY56" fmla="*/ 422275 h 809967"/>
              <a:gd name="connsiteX57" fmla="*/ 66720 w 584245"/>
              <a:gd name="connsiteY57" fmla="*/ 415925 h 809967"/>
              <a:gd name="connsiteX58" fmla="*/ 82595 w 584245"/>
              <a:gd name="connsiteY58" fmla="*/ 444500 h 809967"/>
              <a:gd name="connsiteX59" fmla="*/ 95295 w 584245"/>
              <a:gd name="connsiteY59" fmla="*/ 450850 h 809967"/>
              <a:gd name="connsiteX60" fmla="*/ 104820 w 584245"/>
              <a:gd name="connsiteY60" fmla="*/ 428625 h 809967"/>
              <a:gd name="connsiteX61" fmla="*/ 85770 w 584245"/>
              <a:gd name="connsiteY61" fmla="*/ 422275 h 809967"/>
              <a:gd name="connsiteX62" fmla="*/ 66720 w 584245"/>
              <a:gd name="connsiteY62" fmla="*/ 412750 h 809967"/>
              <a:gd name="connsiteX63" fmla="*/ 69895 w 584245"/>
              <a:gd name="connsiteY63" fmla="*/ 403225 h 809967"/>
              <a:gd name="connsiteX64" fmla="*/ 79420 w 584245"/>
              <a:gd name="connsiteY64" fmla="*/ 400050 h 809967"/>
              <a:gd name="connsiteX65" fmla="*/ 114345 w 584245"/>
              <a:gd name="connsiteY65" fmla="*/ 396875 h 809967"/>
              <a:gd name="connsiteX66" fmla="*/ 85770 w 584245"/>
              <a:gd name="connsiteY66" fmla="*/ 384175 h 809967"/>
              <a:gd name="connsiteX67" fmla="*/ 76245 w 584245"/>
              <a:gd name="connsiteY67" fmla="*/ 381000 h 809967"/>
              <a:gd name="connsiteX68" fmla="*/ 79420 w 584245"/>
              <a:gd name="connsiteY68" fmla="*/ 371475 h 809967"/>
              <a:gd name="connsiteX69" fmla="*/ 88945 w 584245"/>
              <a:gd name="connsiteY69" fmla="*/ 368300 h 809967"/>
              <a:gd name="connsiteX70" fmla="*/ 104820 w 584245"/>
              <a:gd name="connsiteY70" fmla="*/ 365125 h 809967"/>
              <a:gd name="connsiteX71" fmla="*/ 149270 w 584245"/>
              <a:gd name="connsiteY71" fmla="*/ 358775 h 809967"/>
              <a:gd name="connsiteX72" fmla="*/ 158795 w 584245"/>
              <a:gd name="connsiteY72" fmla="*/ 352425 h 809967"/>
              <a:gd name="connsiteX73" fmla="*/ 190545 w 584245"/>
              <a:gd name="connsiteY73" fmla="*/ 342900 h 809967"/>
              <a:gd name="connsiteX74" fmla="*/ 244520 w 584245"/>
              <a:gd name="connsiteY74" fmla="*/ 339725 h 809967"/>
              <a:gd name="connsiteX75" fmla="*/ 257220 w 584245"/>
              <a:gd name="connsiteY75" fmla="*/ 336550 h 809967"/>
              <a:gd name="connsiteX76" fmla="*/ 266745 w 584245"/>
              <a:gd name="connsiteY76" fmla="*/ 333375 h 809967"/>
              <a:gd name="connsiteX77" fmla="*/ 269920 w 584245"/>
              <a:gd name="connsiteY77" fmla="*/ 320675 h 809967"/>
              <a:gd name="connsiteX78" fmla="*/ 257220 w 584245"/>
              <a:gd name="connsiteY78" fmla="*/ 307975 h 809967"/>
              <a:gd name="connsiteX79" fmla="*/ 250870 w 584245"/>
              <a:gd name="connsiteY79" fmla="*/ 298450 h 809967"/>
              <a:gd name="connsiteX80" fmla="*/ 254045 w 584245"/>
              <a:gd name="connsiteY80" fmla="*/ 288925 h 809967"/>
              <a:gd name="connsiteX81" fmla="*/ 273095 w 584245"/>
              <a:gd name="connsiteY81" fmla="*/ 282575 h 809967"/>
              <a:gd name="connsiteX82" fmla="*/ 292145 w 584245"/>
              <a:gd name="connsiteY82" fmla="*/ 285750 h 809967"/>
              <a:gd name="connsiteX83" fmla="*/ 330245 w 584245"/>
              <a:gd name="connsiteY83" fmla="*/ 279400 h 809967"/>
              <a:gd name="connsiteX84" fmla="*/ 330245 w 584245"/>
              <a:gd name="connsiteY84" fmla="*/ 257175 h 809967"/>
              <a:gd name="connsiteX85" fmla="*/ 320720 w 584245"/>
              <a:gd name="connsiteY85" fmla="*/ 254000 h 809967"/>
              <a:gd name="connsiteX86" fmla="*/ 314370 w 584245"/>
              <a:gd name="connsiteY86" fmla="*/ 244475 h 809967"/>
              <a:gd name="connsiteX87" fmla="*/ 304845 w 584245"/>
              <a:gd name="connsiteY87" fmla="*/ 225425 h 809967"/>
              <a:gd name="connsiteX88" fmla="*/ 308020 w 584245"/>
              <a:gd name="connsiteY88" fmla="*/ 215900 h 809967"/>
              <a:gd name="connsiteX89" fmla="*/ 381045 w 584245"/>
              <a:gd name="connsiteY89" fmla="*/ 111125 h 809967"/>
              <a:gd name="connsiteX90" fmla="*/ 381045 w 584245"/>
              <a:gd name="connsiteY90" fmla="*/ 38100 h 8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84245" h="809967">
                <a:moveTo>
                  <a:pt x="381045" y="38100"/>
                </a:moveTo>
                <a:lnTo>
                  <a:pt x="381045" y="38100"/>
                </a:lnTo>
                <a:cubicBezTo>
                  <a:pt x="388453" y="31750"/>
                  <a:pt x="397416" y="26856"/>
                  <a:pt x="403270" y="19050"/>
                </a:cubicBezTo>
                <a:cubicBezTo>
                  <a:pt x="407286" y="13695"/>
                  <a:pt x="409620" y="0"/>
                  <a:pt x="409620" y="0"/>
                </a:cubicBezTo>
                <a:cubicBezTo>
                  <a:pt x="435020" y="8467"/>
                  <a:pt x="405387" y="-4233"/>
                  <a:pt x="422320" y="12700"/>
                </a:cubicBezTo>
                <a:cubicBezTo>
                  <a:pt x="424687" y="15067"/>
                  <a:pt x="428852" y="14378"/>
                  <a:pt x="431845" y="15875"/>
                </a:cubicBezTo>
                <a:cubicBezTo>
                  <a:pt x="435258" y="17582"/>
                  <a:pt x="438195" y="20108"/>
                  <a:pt x="441370" y="22225"/>
                </a:cubicBezTo>
                <a:cubicBezTo>
                  <a:pt x="442428" y="25400"/>
                  <a:pt x="442454" y="29137"/>
                  <a:pt x="444545" y="31750"/>
                </a:cubicBezTo>
                <a:cubicBezTo>
                  <a:pt x="446929" y="34730"/>
                  <a:pt x="451139" y="35657"/>
                  <a:pt x="454070" y="38100"/>
                </a:cubicBezTo>
                <a:cubicBezTo>
                  <a:pt x="457519" y="40975"/>
                  <a:pt x="460720" y="44176"/>
                  <a:pt x="463595" y="47625"/>
                </a:cubicBezTo>
                <a:cubicBezTo>
                  <a:pt x="476824" y="63500"/>
                  <a:pt x="462008" y="51858"/>
                  <a:pt x="479470" y="63500"/>
                </a:cubicBezTo>
                <a:cubicBezTo>
                  <a:pt x="481587" y="66675"/>
                  <a:pt x="482948" y="70512"/>
                  <a:pt x="485820" y="73025"/>
                </a:cubicBezTo>
                <a:cubicBezTo>
                  <a:pt x="494495" y="80615"/>
                  <a:pt x="511614" y="91050"/>
                  <a:pt x="523920" y="92075"/>
                </a:cubicBezTo>
                <a:lnTo>
                  <a:pt x="562020" y="95250"/>
                </a:lnTo>
                <a:cubicBezTo>
                  <a:pt x="577800" y="99195"/>
                  <a:pt x="570356" y="98425"/>
                  <a:pt x="584245" y="98425"/>
                </a:cubicBezTo>
                <a:lnTo>
                  <a:pt x="539795" y="158750"/>
                </a:lnTo>
                <a:lnTo>
                  <a:pt x="549320" y="200025"/>
                </a:lnTo>
                <a:lnTo>
                  <a:pt x="520745" y="257175"/>
                </a:lnTo>
                <a:lnTo>
                  <a:pt x="492170" y="260350"/>
                </a:lnTo>
                <a:lnTo>
                  <a:pt x="463595" y="307975"/>
                </a:lnTo>
                <a:lnTo>
                  <a:pt x="308020" y="447675"/>
                </a:lnTo>
                <a:lnTo>
                  <a:pt x="276270" y="447675"/>
                </a:lnTo>
                <a:lnTo>
                  <a:pt x="282620" y="495300"/>
                </a:lnTo>
                <a:lnTo>
                  <a:pt x="269920" y="695325"/>
                </a:lnTo>
                <a:lnTo>
                  <a:pt x="200070" y="806450"/>
                </a:lnTo>
                <a:cubicBezTo>
                  <a:pt x="178159" y="808885"/>
                  <a:pt x="158739" y="812970"/>
                  <a:pt x="136570" y="806450"/>
                </a:cubicBezTo>
                <a:cubicBezTo>
                  <a:pt x="129248" y="804297"/>
                  <a:pt x="117520" y="793750"/>
                  <a:pt x="117520" y="793750"/>
                </a:cubicBezTo>
                <a:cubicBezTo>
                  <a:pt x="115428" y="787475"/>
                  <a:pt x="113590" y="779176"/>
                  <a:pt x="107995" y="774700"/>
                </a:cubicBezTo>
                <a:cubicBezTo>
                  <a:pt x="105382" y="772609"/>
                  <a:pt x="101645" y="772583"/>
                  <a:pt x="98470" y="771525"/>
                </a:cubicBezTo>
                <a:cubicBezTo>
                  <a:pt x="83914" y="749690"/>
                  <a:pt x="88183" y="759715"/>
                  <a:pt x="82595" y="742950"/>
                </a:cubicBezTo>
                <a:cubicBezTo>
                  <a:pt x="91062" y="717550"/>
                  <a:pt x="82595" y="749300"/>
                  <a:pt x="82595" y="723900"/>
                </a:cubicBezTo>
                <a:cubicBezTo>
                  <a:pt x="82595" y="718504"/>
                  <a:pt x="84712" y="713317"/>
                  <a:pt x="85770" y="708025"/>
                </a:cubicBezTo>
                <a:cubicBezTo>
                  <a:pt x="84712" y="704850"/>
                  <a:pt x="82595" y="701847"/>
                  <a:pt x="82595" y="698500"/>
                </a:cubicBezTo>
                <a:cubicBezTo>
                  <a:pt x="82595" y="667849"/>
                  <a:pt x="89853" y="694873"/>
                  <a:pt x="82595" y="673100"/>
                </a:cubicBezTo>
                <a:cubicBezTo>
                  <a:pt x="83653" y="668867"/>
                  <a:pt x="87150" y="664540"/>
                  <a:pt x="85770" y="660400"/>
                </a:cubicBezTo>
                <a:cubicBezTo>
                  <a:pt x="84563" y="656780"/>
                  <a:pt x="78758" y="656922"/>
                  <a:pt x="76245" y="654050"/>
                </a:cubicBezTo>
                <a:cubicBezTo>
                  <a:pt x="50316" y="624417"/>
                  <a:pt x="75451" y="642938"/>
                  <a:pt x="54020" y="628650"/>
                </a:cubicBezTo>
                <a:cubicBezTo>
                  <a:pt x="45553" y="603250"/>
                  <a:pt x="54020" y="635000"/>
                  <a:pt x="54020" y="609600"/>
                </a:cubicBezTo>
                <a:cubicBezTo>
                  <a:pt x="54020" y="606253"/>
                  <a:pt x="51903" y="603250"/>
                  <a:pt x="50845" y="600075"/>
                </a:cubicBezTo>
                <a:cubicBezTo>
                  <a:pt x="51903" y="595842"/>
                  <a:pt x="54020" y="591739"/>
                  <a:pt x="54020" y="587375"/>
                </a:cubicBezTo>
                <a:cubicBezTo>
                  <a:pt x="54020" y="584028"/>
                  <a:pt x="50475" y="581176"/>
                  <a:pt x="50845" y="577850"/>
                </a:cubicBezTo>
                <a:cubicBezTo>
                  <a:pt x="54444" y="545461"/>
                  <a:pt x="59371" y="571323"/>
                  <a:pt x="69895" y="539750"/>
                </a:cubicBezTo>
                <a:lnTo>
                  <a:pt x="76245" y="520700"/>
                </a:lnTo>
                <a:cubicBezTo>
                  <a:pt x="77303" y="517525"/>
                  <a:pt x="78608" y="514422"/>
                  <a:pt x="79420" y="511175"/>
                </a:cubicBezTo>
                <a:cubicBezTo>
                  <a:pt x="80478" y="506942"/>
                  <a:pt x="80174" y="502106"/>
                  <a:pt x="82595" y="498475"/>
                </a:cubicBezTo>
                <a:cubicBezTo>
                  <a:pt x="84712" y="495300"/>
                  <a:pt x="88945" y="494242"/>
                  <a:pt x="92120" y="492125"/>
                </a:cubicBezTo>
                <a:cubicBezTo>
                  <a:pt x="91062" y="488950"/>
                  <a:pt x="91312" y="484967"/>
                  <a:pt x="88945" y="482600"/>
                </a:cubicBezTo>
                <a:cubicBezTo>
                  <a:pt x="86578" y="480233"/>
                  <a:pt x="82413" y="480922"/>
                  <a:pt x="79420" y="479425"/>
                </a:cubicBezTo>
                <a:cubicBezTo>
                  <a:pt x="76007" y="477718"/>
                  <a:pt x="73382" y="474625"/>
                  <a:pt x="69895" y="473075"/>
                </a:cubicBezTo>
                <a:cubicBezTo>
                  <a:pt x="63778" y="470357"/>
                  <a:pt x="50845" y="466725"/>
                  <a:pt x="50845" y="466725"/>
                </a:cubicBezTo>
                <a:cubicBezTo>
                  <a:pt x="32647" y="439428"/>
                  <a:pt x="56878" y="471552"/>
                  <a:pt x="34970" y="454025"/>
                </a:cubicBezTo>
                <a:cubicBezTo>
                  <a:pt x="31990" y="451641"/>
                  <a:pt x="31492" y="447013"/>
                  <a:pt x="28620" y="444500"/>
                </a:cubicBezTo>
                <a:cubicBezTo>
                  <a:pt x="22877" y="439474"/>
                  <a:pt x="9570" y="431800"/>
                  <a:pt x="9570" y="431800"/>
                </a:cubicBezTo>
                <a:cubicBezTo>
                  <a:pt x="4161" y="423687"/>
                  <a:pt x="-4860" y="413325"/>
                  <a:pt x="3220" y="403225"/>
                </a:cubicBezTo>
                <a:cubicBezTo>
                  <a:pt x="5604" y="400245"/>
                  <a:pt x="9570" y="398992"/>
                  <a:pt x="12745" y="396875"/>
                </a:cubicBezTo>
                <a:cubicBezTo>
                  <a:pt x="20371" y="398782"/>
                  <a:pt x="29488" y="399548"/>
                  <a:pt x="34970" y="406400"/>
                </a:cubicBezTo>
                <a:cubicBezTo>
                  <a:pt x="52497" y="428308"/>
                  <a:pt x="20373" y="404077"/>
                  <a:pt x="47670" y="422275"/>
                </a:cubicBezTo>
                <a:cubicBezTo>
                  <a:pt x="54020" y="420158"/>
                  <a:pt x="64603" y="409575"/>
                  <a:pt x="66720" y="415925"/>
                </a:cubicBezTo>
                <a:cubicBezTo>
                  <a:pt x="71833" y="431264"/>
                  <a:pt x="70119" y="435589"/>
                  <a:pt x="82595" y="444500"/>
                </a:cubicBezTo>
                <a:cubicBezTo>
                  <a:pt x="86446" y="447251"/>
                  <a:pt x="91062" y="448733"/>
                  <a:pt x="95295" y="450850"/>
                </a:cubicBezTo>
                <a:cubicBezTo>
                  <a:pt x="97160" y="448053"/>
                  <a:pt x="108617" y="433181"/>
                  <a:pt x="104820" y="428625"/>
                </a:cubicBezTo>
                <a:cubicBezTo>
                  <a:pt x="100535" y="423483"/>
                  <a:pt x="92120" y="424392"/>
                  <a:pt x="85770" y="422275"/>
                </a:cubicBezTo>
                <a:cubicBezTo>
                  <a:pt x="72625" y="417893"/>
                  <a:pt x="79030" y="420956"/>
                  <a:pt x="66720" y="412750"/>
                </a:cubicBezTo>
                <a:cubicBezTo>
                  <a:pt x="67778" y="409575"/>
                  <a:pt x="67528" y="405592"/>
                  <a:pt x="69895" y="403225"/>
                </a:cubicBezTo>
                <a:cubicBezTo>
                  <a:pt x="72262" y="400858"/>
                  <a:pt x="76107" y="400523"/>
                  <a:pt x="79420" y="400050"/>
                </a:cubicBezTo>
                <a:cubicBezTo>
                  <a:pt x="90992" y="398397"/>
                  <a:pt x="102703" y="397933"/>
                  <a:pt x="114345" y="396875"/>
                </a:cubicBezTo>
                <a:cubicBezTo>
                  <a:pt x="99251" y="386812"/>
                  <a:pt x="108440" y="391732"/>
                  <a:pt x="85770" y="384175"/>
                </a:cubicBezTo>
                <a:lnTo>
                  <a:pt x="76245" y="381000"/>
                </a:lnTo>
                <a:cubicBezTo>
                  <a:pt x="77303" y="377825"/>
                  <a:pt x="77053" y="373842"/>
                  <a:pt x="79420" y="371475"/>
                </a:cubicBezTo>
                <a:cubicBezTo>
                  <a:pt x="81787" y="369108"/>
                  <a:pt x="85698" y="369112"/>
                  <a:pt x="88945" y="368300"/>
                </a:cubicBezTo>
                <a:cubicBezTo>
                  <a:pt x="94180" y="366991"/>
                  <a:pt x="99478" y="365888"/>
                  <a:pt x="104820" y="365125"/>
                </a:cubicBezTo>
                <a:cubicBezTo>
                  <a:pt x="157613" y="357583"/>
                  <a:pt x="113381" y="365953"/>
                  <a:pt x="149270" y="358775"/>
                </a:cubicBezTo>
                <a:cubicBezTo>
                  <a:pt x="152445" y="356658"/>
                  <a:pt x="155308" y="353975"/>
                  <a:pt x="158795" y="352425"/>
                </a:cubicBezTo>
                <a:cubicBezTo>
                  <a:pt x="161558" y="351197"/>
                  <a:pt x="184668" y="343460"/>
                  <a:pt x="190545" y="342900"/>
                </a:cubicBezTo>
                <a:cubicBezTo>
                  <a:pt x="208487" y="341191"/>
                  <a:pt x="226528" y="340783"/>
                  <a:pt x="244520" y="339725"/>
                </a:cubicBezTo>
                <a:cubicBezTo>
                  <a:pt x="248753" y="338667"/>
                  <a:pt x="253024" y="337749"/>
                  <a:pt x="257220" y="336550"/>
                </a:cubicBezTo>
                <a:cubicBezTo>
                  <a:pt x="260438" y="335631"/>
                  <a:pt x="264654" y="335988"/>
                  <a:pt x="266745" y="333375"/>
                </a:cubicBezTo>
                <a:cubicBezTo>
                  <a:pt x="269471" y="329968"/>
                  <a:pt x="268862" y="324908"/>
                  <a:pt x="269920" y="320675"/>
                </a:cubicBezTo>
                <a:cubicBezTo>
                  <a:pt x="262993" y="299893"/>
                  <a:pt x="272614" y="320290"/>
                  <a:pt x="257220" y="307975"/>
                </a:cubicBezTo>
                <a:cubicBezTo>
                  <a:pt x="254240" y="305591"/>
                  <a:pt x="252987" y="301625"/>
                  <a:pt x="250870" y="298450"/>
                </a:cubicBezTo>
                <a:cubicBezTo>
                  <a:pt x="251928" y="295275"/>
                  <a:pt x="251322" y="290870"/>
                  <a:pt x="254045" y="288925"/>
                </a:cubicBezTo>
                <a:cubicBezTo>
                  <a:pt x="259492" y="285034"/>
                  <a:pt x="273095" y="282575"/>
                  <a:pt x="273095" y="282575"/>
                </a:cubicBezTo>
                <a:cubicBezTo>
                  <a:pt x="279445" y="283633"/>
                  <a:pt x="285707" y="285750"/>
                  <a:pt x="292145" y="285750"/>
                </a:cubicBezTo>
                <a:cubicBezTo>
                  <a:pt x="313413" y="285750"/>
                  <a:pt x="315342" y="284368"/>
                  <a:pt x="330245" y="279400"/>
                </a:cubicBezTo>
                <a:cubicBezTo>
                  <a:pt x="331856" y="272955"/>
                  <a:pt x="336622" y="263552"/>
                  <a:pt x="330245" y="257175"/>
                </a:cubicBezTo>
                <a:cubicBezTo>
                  <a:pt x="327878" y="254808"/>
                  <a:pt x="323895" y="255058"/>
                  <a:pt x="320720" y="254000"/>
                </a:cubicBezTo>
                <a:cubicBezTo>
                  <a:pt x="318603" y="250825"/>
                  <a:pt x="316077" y="247888"/>
                  <a:pt x="314370" y="244475"/>
                </a:cubicBezTo>
                <a:cubicBezTo>
                  <a:pt x="301225" y="218185"/>
                  <a:pt x="323043" y="252722"/>
                  <a:pt x="304845" y="225425"/>
                </a:cubicBezTo>
                <a:lnTo>
                  <a:pt x="308020" y="215900"/>
                </a:lnTo>
                <a:lnTo>
                  <a:pt x="381045" y="111125"/>
                </a:lnTo>
                <a:lnTo>
                  <a:pt x="381045" y="38100"/>
                </a:lnTo>
                <a:close/>
              </a:path>
            </a:pathLst>
          </a:custGeom>
          <a:solidFill>
            <a:srgbClr val="CFE3A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EC1A1A8-E053-4C96-BDD5-703F97B070A7}"/>
              </a:ext>
            </a:extLst>
          </p:cNvPr>
          <p:cNvGrpSpPr/>
          <p:nvPr/>
        </p:nvGrpSpPr>
        <p:grpSpPr>
          <a:xfrm>
            <a:off x="1002207" y="4751904"/>
            <a:ext cx="907503" cy="238014"/>
            <a:chOff x="2646022" y="5195564"/>
            <a:chExt cx="956355" cy="250825"/>
          </a:xfrm>
          <a:solidFill>
            <a:srgbClr val="CFE3A6"/>
          </a:solidFill>
        </p:grpSpPr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C5064040-A699-4354-8B0C-6080D90907D7}"/>
                </a:ext>
              </a:extLst>
            </p:cNvPr>
            <p:cNvSpPr/>
            <p:nvPr/>
          </p:nvSpPr>
          <p:spPr>
            <a:xfrm>
              <a:off x="3370293" y="5195564"/>
              <a:ext cx="38413" cy="36453"/>
            </a:xfrm>
            <a:custGeom>
              <a:avLst/>
              <a:gdLst>
                <a:gd name="connsiteX0" fmla="*/ 22534 w 38413"/>
                <a:gd name="connsiteY0" fmla="*/ 34925 h 36453"/>
                <a:gd name="connsiteX1" fmla="*/ 22534 w 38413"/>
                <a:gd name="connsiteY1" fmla="*/ 34925 h 36453"/>
                <a:gd name="connsiteX2" fmla="*/ 32059 w 38413"/>
                <a:gd name="connsiteY2" fmla="*/ 3175 h 36453"/>
                <a:gd name="connsiteX3" fmla="*/ 19359 w 38413"/>
                <a:gd name="connsiteY3" fmla="*/ 0 h 36453"/>
                <a:gd name="connsiteX4" fmla="*/ 3484 w 38413"/>
                <a:gd name="connsiteY4" fmla="*/ 3175 h 36453"/>
                <a:gd name="connsiteX5" fmla="*/ 3484 w 38413"/>
                <a:gd name="connsiteY5" fmla="*/ 22225 h 36453"/>
                <a:gd name="connsiteX6" fmla="*/ 6659 w 38413"/>
                <a:gd name="connsiteY6" fmla="*/ 34925 h 36453"/>
                <a:gd name="connsiteX7" fmla="*/ 22534 w 38413"/>
                <a:gd name="connsiteY7" fmla="*/ 34925 h 3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" h="36453">
                  <a:moveTo>
                    <a:pt x="22534" y="34925"/>
                  </a:moveTo>
                  <a:lnTo>
                    <a:pt x="22534" y="34925"/>
                  </a:lnTo>
                  <a:cubicBezTo>
                    <a:pt x="29660" y="24949"/>
                    <a:pt x="48056" y="13840"/>
                    <a:pt x="32059" y="3175"/>
                  </a:cubicBezTo>
                  <a:cubicBezTo>
                    <a:pt x="28428" y="754"/>
                    <a:pt x="23592" y="1058"/>
                    <a:pt x="19359" y="0"/>
                  </a:cubicBezTo>
                  <a:cubicBezTo>
                    <a:pt x="14067" y="1058"/>
                    <a:pt x="7974" y="182"/>
                    <a:pt x="3484" y="3175"/>
                  </a:cubicBezTo>
                  <a:cubicBezTo>
                    <a:pt x="-3628" y="7916"/>
                    <a:pt x="2129" y="17484"/>
                    <a:pt x="3484" y="22225"/>
                  </a:cubicBezTo>
                  <a:cubicBezTo>
                    <a:pt x="4683" y="26421"/>
                    <a:pt x="2671" y="33153"/>
                    <a:pt x="6659" y="34925"/>
                  </a:cubicBezTo>
                  <a:cubicBezTo>
                    <a:pt x="14396" y="38364"/>
                    <a:pt x="19888" y="34925"/>
                    <a:pt x="22534" y="34925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685DC959-A7AB-4570-982E-65707794E6BB}"/>
                </a:ext>
              </a:extLst>
            </p:cNvPr>
            <p:cNvSpPr/>
            <p:nvPr/>
          </p:nvSpPr>
          <p:spPr>
            <a:xfrm>
              <a:off x="3310216" y="5198737"/>
              <a:ext cx="44511" cy="28577"/>
            </a:xfrm>
            <a:custGeom>
              <a:avLst/>
              <a:gdLst>
                <a:gd name="connsiteX0" fmla="*/ 15936 w 44511"/>
                <a:gd name="connsiteY0" fmla="*/ 28577 h 28577"/>
                <a:gd name="connsiteX1" fmla="*/ 15936 w 44511"/>
                <a:gd name="connsiteY1" fmla="*/ 28577 h 28577"/>
                <a:gd name="connsiteX2" fmla="*/ 61 w 44511"/>
                <a:gd name="connsiteY2" fmla="*/ 6352 h 28577"/>
                <a:gd name="connsiteX3" fmla="*/ 19111 w 44511"/>
                <a:gd name="connsiteY3" fmla="*/ 2 h 28577"/>
                <a:gd name="connsiteX4" fmla="*/ 41336 w 44511"/>
                <a:gd name="connsiteY4" fmla="*/ 6352 h 28577"/>
                <a:gd name="connsiteX5" fmla="*/ 44511 w 44511"/>
                <a:gd name="connsiteY5" fmla="*/ 15877 h 28577"/>
                <a:gd name="connsiteX6" fmla="*/ 34986 w 44511"/>
                <a:gd name="connsiteY6" fmla="*/ 22227 h 28577"/>
                <a:gd name="connsiteX7" fmla="*/ 15936 w 44511"/>
                <a:gd name="connsiteY7" fmla="*/ 28577 h 2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11" h="28577">
                  <a:moveTo>
                    <a:pt x="15936" y="28577"/>
                  </a:moveTo>
                  <a:lnTo>
                    <a:pt x="15936" y="28577"/>
                  </a:lnTo>
                  <a:cubicBezTo>
                    <a:pt x="10644" y="21169"/>
                    <a:pt x="-944" y="15400"/>
                    <a:pt x="61" y="6352"/>
                  </a:cubicBezTo>
                  <a:cubicBezTo>
                    <a:pt x="800" y="-301"/>
                    <a:pt x="19111" y="2"/>
                    <a:pt x="19111" y="2"/>
                  </a:cubicBezTo>
                  <a:cubicBezTo>
                    <a:pt x="19221" y="29"/>
                    <a:pt x="39818" y="4834"/>
                    <a:pt x="41336" y="6352"/>
                  </a:cubicBezTo>
                  <a:cubicBezTo>
                    <a:pt x="43703" y="8719"/>
                    <a:pt x="43453" y="12702"/>
                    <a:pt x="44511" y="15877"/>
                  </a:cubicBezTo>
                  <a:cubicBezTo>
                    <a:pt x="41336" y="17994"/>
                    <a:pt x="38399" y="20520"/>
                    <a:pt x="34986" y="22227"/>
                  </a:cubicBezTo>
                  <a:cubicBezTo>
                    <a:pt x="20393" y="29524"/>
                    <a:pt x="19111" y="27519"/>
                    <a:pt x="15936" y="28577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D0E6451B-9791-4D67-9BB9-59767AAC0036}"/>
                </a:ext>
              </a:extLst>
            </p:cNvPr>
            <p:cNvSpPr/>
            <p:nvPr/>
          </p:nvSpPr>
          <p:spPr>
            <a:xfrm>
              <a:off x="3497602" y="5255889"/>
              <a:ext cx="104775" cy="73025"/>
            </a:xfrm>
            <a:custGeom>
              <a:avLst/>
              <a:gdLst>
                <a:gd name="connsiteX0" fmla="*/ 104775 w 104775"/>
                <a:gd name="connsiteY0" fmla="*/ 0 h 73025"/>
                <a:gd name="connsiteX1" fmla="*/ 0 w 104775"/>
                <a:gd name="connsiteY1" fmla="*/ 15875 h 73025"/>
                <a:gd name="connsiteX2" fmla="*/ 19050 w 104775"/>
                <a:gd name="connsiteY2" fmla="*/ 73025 h 73025"/>
                <a:gd name="connsiteX3" fmla="*/ 47625 w 104775"/>
                <a:gd name="connsiteY3" fmla="*/ 44450 h 73025"/>
                <a:gd name="connsiteX4" fmla="*/ 92075 w 104775"/>
                <a:gd name="connsiteY4" fmla="*/ 63500 h 73025"/>
                <a:gd name="connsiteX5" fmla="*/ 104775 w 104775"/>
                <a:gd name="connsiteY5" fmla="*/ 0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73025">
                  <a:moveTo>
                    <a:pt x="104775" y="0"/>
                  </a:moveTo>
                  <a:lnTo>
                    <a:pt x="0" y="15875"/>
                  </a:lnTo>
                  <a:lnTo>
                    <a:pt x="19050" y="73025"/>
                  </a:lnTo>
                  <a:lnTo>
                    <a:pt x="47625" y="44450"/>
                  </a:lnTo>
                  <a:lnTo>
                    <a:pt x="92075" y="63500"/>
                  </a:lnTo>
                  <a:lnTo>
                    <a:pt x="104775" y="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96F40F2D-1E99-44AC-B8F6-2753D928EB6E}"/>
                </a:ext>
              </a:extLst>
            </p:cNvPr>
            <p:cNvSpPr/>
            <p:nvPr/>
          </p:nvSpPr>
          <p:spPr>
            <a:xfrm>
              <a:off x="2646022" y="5284464"/>
              <a:ext cx="311830" cy="161925"/>
            </a:xfrm>
            <a:custGeom>
              <a:avLst/>
              <a:gdLst>
                <a:gd name="connsiteX0" fmla="*/ 276905 w 311830"/>
                <a:gd name="connsiteY0" fmla="*/ 60325 h 161925"/>
                <a:gd name="connsiteX1" fmla="*/ 276905 w 311830"/>
                <a:gd name="connsiteY1" fmla="*/ 60325 h 161925"/>
                <a:gd name="connsiteX2" fmla="*/ 299130 w 311830"/>
                <a:gd name="connsiteY2" fmla="*/ 44450 h 161925"/>
                <a:gd name="connsiteX3" fmla="*/ 311830 w 311830"/>
                <a:gd name="connsiteY3" fmla="*/ 31750 h 161925"/>
                <a:gd name="connsiteX4" fmla="*/ 289605 w 311830"/>
                <a:gd name="connsiteY4" fmla="*/ 15875 h 161925"/>
                <a:gd name="connsiteX5" fmla="*/ 280080 w 311830"/>
                <a:gd name="connsiteY5" fmla="*/ 12700 h 161925"/>
                <a:gd name="connsiteX6" fmla="*/ 257855 w 311830"/>
                <a:gd name="connsiteY6" fmla="*/ 19050 h 161925"/>
                <a:gd name="connsiteX7" fmla="*/ 235630 w 311830"/>
                <a:gd name="connsiteY7" fmla="*/ 22225 h 161925"/>
                <a:gd name="connsiteX8" fmla="*/ 178480 w 311830"/>
                <a:gd name="connsiteY8" fmla="*/ 12700 h 161925"/>
                <a:gd name="connsiteX9" fmla="*/ 168955 w 311830"/>
                <a:gd name="connsiteY9" fmla="*/ 6350 h 161925"/>
                <a:gd name="connsiteX10" fmla="*/ 149905 w 311830"/>
                <a:gd name="connsiteY10" fmla="*/ 0 h 161925"/>
                <a:gd name="connsiteX11" fmla="*/ 140380 w 311830"/>
                <a:gd name="connsiteY11" fmla="*/ 3175 h 161925"/>
                <a:gd name="connsiteX12" fmla="*/ 130855 w 311830"/>
                <a:gd name="connsiteY12" fmla="*/ 22225 h 161925"/>
                <a:gd name="connsiteX13" fmla="*/ 121330 w 311830"/>
                <a:gd name="connsiteY13" fmla="*/ 28575 h 161925"/>
                <a:gd name="connsiteX14" fmla="*/ 111805 w 311830"/>
                <a:gd name="connsiteY14" fmla="*/ 47625 h 161925"/>
                <a:gd name="connsiteX15" fmla="*/ 108630 w 311830"/>
                <a:gd name="connsiteY15" fmla="*/ 57150 h 161925"/>
                <a:gd name="connsiteX16" fmla="*/ 111805 w 311830"/>
                <a:gd name="connsiteY16" fmla="*/ 69850 h 161925"/>
                <a:gd name="connsiteX17" fmla="*/ 102280 w 311830"/>
                <a:gd name="connsiteY17" fmla="*/ 76200 h 161925"/>
                <a:gd name="connsiteX18" fmla="*/ 76880 w 311830"/>
                <a:gd name="connsiteY18" fmla="*/ 82550 h 161925"/>
                <a:gd name="connsiteX19" fmla="*/ 29255 w 311830"/>
                <a:gd name="connsiteY19" fmla="*/ 85725 h 161925"/>
                <a:gd name="connsiteX20" fmla="*/ 19730 w 311830"/>
                <a:gd name="connsiteY20" fmla="*/ 88900 h 161925"/>
                <a:gd name="connsiteX21" fmla="*/ 3855 w 311830"/>
                <a:gd name="connsiteY21" fmla="*/ 101600 h 161925"/>
                <a:gd name="connsiteX22" fmla="*/ 680 w 311830"/>
                <a:gd name="connsiteY22" fmla="*/ 111125 h 161925"/>
                <a:gd name="connsiteX23" fmla="*/ 19730 w 311830"/>
                <a:gd name="connsiteY23" fmla="*/ 117475 h 161925"/>
                <a:gd name="connsiteX24" fmla="*/ 41955 w 311830"/>
                <a:gd name="connsiteY24" fmla="*/ 123825 h 161925"/>
                <a:gd name="connsiteX25" fmla="*/ 51480 w 311830"/>
                <a:gd name="connsiteY25" fmla="*/ 127000 h 161925"/>
                <a:gd name="connsiteX26" fmla="*/ 54655 w 311830"/>
                <a:gd name="connsiteY26" fmla="*/ 136525 h 161925"/>
                <a:gd name="connsiteX27" fmla="*/ 57830 w 311830"/>
                <a:gd name="connsiteY27" fmla="*/ 155575 h 161925"/>
                <a:gd name="connsiteX28" fmla="*/ 67355 w 311830"/>
                <a:gd name="connsiteY28" fmla="*/ 161925 h 161925"/>
                <a:gd name="connsiteX29" fmla="*/ 102280 w 311830"/>
                <a:gd name="connsiteY29" fmla="*/ 155575 h 161925"/>
                <a:gd name="connsiteX30" fmla="*/ 108630 w 311830"/>
                <a:gd name="connsiteY30" fmla="*/ 146050 h 161925"/>
                <a:gd name="connsiteX31" fmla="*/ 118155 w 311830"/>
                <a:gd name="connsiteY31" fmla="*/ 139700 h 161925"/>
                <a:gd name="connsiteX32" fmla="*/ 130855 w 311830"/>
                <a:gd name="connsiteY32" fmla="*/ 120650 h 161925"/>
                <a:gd name="connsiteX33" fmla="*/ 143555 w 311830"/>
                <a:gd name="connsiteY33" fmla="*/ 104775 h 161925"/>
                <a:gd name="connsiteX34" fmla="*/ 140380 w 311830"/>
                <a:gd name="connsiteY34" fmla="*/ 95250 h 161925"/>
                <a:gd name="connsiteX35" fmla="*/ 146730 w 311830"/>
                <a:gd name="connsiteY35" fmla="*/ 76200 h 161925"/>
                <a:gd name="connsiteX36" fmla="*/ 149905 w 311830"/>
                <a:gd name="connsiteY36" fmla="*/ 63500 h 161925"/>
                <a:gd name="connsiteX37" fmla="*/ 146730 w 311830"/>
                <a:gd name="connsiteY37" fmla="*/ 53975 h 161925"/>
                <a:gd name="connsiteX38" fmla="*/ 149905 w 311830"/>
                <a:gd name="connsiteY38" fmla="*/ 41275 h 161925"/>
                <a:gd name="connsiteX39" fmla="*/ 143555 w 311830"/>
                <a:gd name="connsiteY39" fmla="*/ 31750 h 161925"/>
                <a:gd name="connsiteX40" fmla="*/ 146730 w 311830"/>
                <a:gd name="connsiteY40" fmla="*/ 22225 h 161925"/>
                <a:gd name="connsiteX41" fmla="*/ 181655 w 311830"/>
                <a:gd name="connsiteY41" fmla="*/ 31750 h 161925"/>
                <a:gd name="connsiteX42" fmla="*/ 184830 w 311830"/>
                <a:gd name="connsiteY42" fmla="*/ 44450 h 161925"/>
                <a:gd name="connsiteX43" fmla="*/ 197530 w 311830"/>
                <a:gd name="connsiteY43" fmla="*/ 63500 h 161925"/>
                <a:gd name="connsiteX44" fmla="*/ 216580 w 311830"/>
                <a:gd name="connsiteY44" fmla="*/ 69850 h 161925"/>
                <a:gd name="connsiteX45" fmla="*/ 226105 w 311830"/>
                <a:gd name="connsiteY45" fmla="*/ 73025 h 161925"/>
                <a:gd name="connsiteX46" fmla="*/ 229280 w 311830"/>
                <a:gd name="connsiteY46" fmla="*/ 57150 h 161925"/>
                <a:gd name="connsiteX47" fmla="*/ 232455 w 311830"/>
                <a:gd name="connsiteY47" fmla="*/ 47625 h 161925"/>
                <a:gd name="connsiteX48" fmla="*/ 241980 w 311830"/>
                <a:gd name="connsiteY48" fmla="*/ 44450 h 161925"/>
                <a:gd name="connsiteX49" fmla="*/ 276905 w 311830"/>
                <a:gd name="connsiteY49" fmla="*/ 603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1830" h="161925">
                  <a:moveTo>
                    <a:pt x="276905" y="60325"/>
                  </a:moveTo>
                  <a:lnTo>
                    <a:pt x="276905" y="60325"/>
                  </a:lnTo>
                  <a:cubicBezTo>
                    <a:pt x="284313" y="55033"/>
                    <a:pt x="292692" y="50888"/>
                    <a:pt x="299130" y="44450"/>
                  </a:cubicBezTo>
                  <a:cubicBezTo>
                    <a:pt x="316063" y="27517"/>
                    <a:pt x="286430" y="40217"/>
                    <a:pt x="311830" y="31750"/>
                  </a:cubicBezTo>
                  <a:cubicBezTo>
                    <a:pt x="306538" y="15875"/>
                    <a:pt x="311830" y="23283"/>
                    <a:pt x="289605" y="15875"/>
                  </a:cubicBezTo>
                  <a:lnTo>
                    <a:pt x="280080" y="12700"/>
                  </a:lnTo>
                  <a:cubicBezTo>
                    <a:pt x="271919" y="15420"/>
                    <a:pt x="266626" y="17455"/>
                    <a:pt x="257855" y="19050"/>
                  </a:cubicBezTo>
                  <a:cubicBezTo>
                    <a:pt x="250492" y="20389"/>
                    <a:pt x="243038" y="21167"/>
                    <a:pt x="235630" y="22225"/>
                  </a:cubicBezTo>
                  <a:cubicBezTo>
                    <a:pt x="224739" y="21317"/>
                    <a:pt x="191826" y="21597"/>
                    <a:pt x="178480" y="12700"/>
                  </a:cubicBezTo>
                  <a:cubicBezTo>
                    <a:pt x="175305" y="10583"/>
                    <a:pt x="172442" y="7900"/>
                    <a:pt x="168955" y="6350"/>
                  </a:cubicBezTo>
                  <a:cubicBezTo>
                    <a:pt x="162838" y="3632"/>
                    <a:pt x="149905" y="0"/>
                    <a:pt x="149905" y="0"/>
                  </a:cubicBezTo>
                  <a:cubicBezTo>
                    <a:pt x="146730" y="1058"/>
                    <a:pt x="142993" y="1084"/>
                    <a:pt x="140380" y="3175"/>
                  </a:cubicBezTo>
                  <a:cubicBezTo>
                    <a:pt x="125511" y="15070"/>
                    <a:pt x="141080" y="9443"/>
                    <a:pt x="130855" y="22225"/>
                  </a:cubicBezTo>
                  <a:cubicBezTo>
                    <a:pt x="128471" y="25205"/>
                    <a:pt x="124505" y="26458"/>
                    <a:pt x="121330" y="28575"/>
                  </a:cubicBezTo>
                  <a:cubicBezTo>
                    <a:pt x="113350" y="52516"/>
                    <a:pt x="124115" y="23006"/>
                    <a:pt x="111805" y="47625"/>
                  </a:cubicBezTo>
                  <a:cubicBezTo>
                    <a:pt x="110308" y="50618"/>
                    <a:pt x="109688" y="53975"/>
                    <a:pt x="108630" y="57150"/>
                  </a:cubicBezTo>
                  <a:cubicBezTo>
                    <a:pt x="109688" y="61383"/>
                    <a:pt x="113185" y="65710"/>
                    <a:pt x="111805" y="69850"/>
                  </a:cubicBezTo>
                  <a:cubicBezTo>
                    <a:pt x="110598" y="73470"/>
                    <a:pt x="105693" y="74493"/>
                    <a:pt x="102280" y="76200"/>
                  </a:cubicBezTo>
                  <a:cubicBezTo>
                    <a:pt x="96707" y="78986"/>
                    <a:pt x="81409" y="82097"/>
                    <a:pt x="76880" y="82550"/>
                  </a:cubicBezTo>
                  <a:cubicBezTo>
                    <a:pt x="61049" y="84133"/>
                    <a:pt x="45130" y="84667"/>
                    <a:pt x="29255" y="85725"/>
                  </a:cubicBezTo>
                  <a:cubicBezTo>
                    <a:pt x="26080" y="86783"/>
                    <a:pt x="22343" y="86809"/>
                    <a:pt x="19730" y="88900"/>
                  </a:cubicBezTo>
                  <a:cubicBezTo>
                    <a:pt x="-786" y="105313"/>
                    <a:pt x="27796" y="93620"/>
                    <a:pt x="3855" y="101600"/>
                  </a:cubicBezTo>
                  <a:cubicBezTo>
                    <a:pt x="2797" y="104775"/>
                    <a:pt x="-1687" y="108758"/>
                    <a:pt x="680" y="111125"/>
                  </a:cubicBezTo>
                  <a:cubicBezTo>
                    <a:pt x="5413" y="115858"/>
                    <a:pt x="13380" y="115358"/>
                    <a:pt x="19730" y="117475"/>
                  </a:cubicBezTo>
                  <a:cubicBezTo>
                    <a:pt x="42568" y="125088"/>
                    <a:pt x="14048" y="115852"/>
                    <a:pt x="41955" y="123825"/>
                  </a:cubicBezTo>
                  <a:cubicBezTo>
                    <a:pt x="45173" y="124744"/>
                    <a:pt x="48305" y="125942"/>
                    <a:pt x="51480" y="127000"/>
                  </a:cubicBezTo>
                  <a:cubicBezTo>
                    <a:pt x="52538" y="130175"/>
                    <a:pt x="53929" y="133258"/>
                    <a:pt x="54655" y="136525"/>
                  </a:cubicBezTo>
                  <a:cubicBezTo>
                    <a:pt x="56052" y="142809"/>
                    <a:pt x="54951" y="149817"/>
                    <a:pt x="57830" y="155575"/>
                  </a:cubicBezTo>
                  <a:cubicBezTo>
                    <a:pt x="59537" y="158988"/>
                    <a:pt x="64180" y="159808"/>
                    <a:pt x="67355" y="161925"/>
                  </a:cubicBezTo>
                  <a:cubicBezTo>
                    <a:pt x="78997" y="159808"/>
                    <a:pt x="91236" y="159823"/>
                    <a:pt x="102280" y="155575"/>
                  </a:cubicBezTo>
                  <a:cubicBezTo>
                    <a:pt x="105842" y="154205"/>
                    <a:pt x="105932" y="148748"/>
                    <a:pt x="108630" y="146050"/>
                  </a:cubicBezTo>
                  <a:cubicBezTo>
                    <a:pt x="111328" y="143352"/>
                    <a:pt x="114980" y="141817"/>
                    <a:pt x="118155" y="139700"/>
                  </a:cubicBezTo>
                  <a:cubicBezTo>
                    <a:pt x="125704" y="117052"/>
                    <a:pt x="115000" y="144433"/>
                    <a:pt x="130855" y="120650"/>
                  </a:cubicBezTo>
                  <a:cubicBezTo>
                    <a:pt x="143124" y="102247"/>
                    <a:pt x="122253" y="118977"/>
                    <a:pt x="143555" y="104775"/>
                  </a:cubicBezTo>
                  <a:cubicBezTo>
                    <a:pt x="142497" y="101600"/>
                    <a:pt x="140010" y="98576"/>
                    <a:pt x="140380" y="95250"/>
                  </a:cubicBezTo>
                  <a:cubicBezTo>
                    <a:pt x="141119" y="88597"/>
                    <a:pt x="145107" y="82694"/>
                    <a:pt x="146730" y="76200"/>
                  </a:cubicBezTo>
                  <a:lnTo>
                    <a:pt x="149905" y="63500"/>
                  </a:lnTo>
                  <a:cubicBezTo>
                    <a:pt x="148847" y="60325"/>
                    <a:pt x="146730" y="57322"/>
                    <a:pt x="146730" y="53975"/>
                  </a:cubicBezTo>
                  <a:cubicBezTo>
                    <a:pt x="146730" y="49611"/>
                    <a:pt x="150522" y="45595"/>
                    <a:pt x="149905" y="41275"/>
                  </a:cubicBezTo>
                  <a:cubicBezTo>
                    <a:pt x="149365" y="37497"/>
                    <a:pt x="145672" y="34925"/>
                    <a:pt x="143555" y="31750"/>
                  </a:cubicBezTo>
                  <a:cubicBezTo>
                    <a:pt x="144613" y="28575"/>
                    <a:pt x="143463" y="22951"/>
                    <a:pt x="146730" y="22225"/>
                  </a:cubicBezTo>
                  <a:cubicBezTo>
                    <a:pt x="164515" y="18273"/>
                    <a:pt x="170129" y="24066"/>
                    <a:pt x="181655" y="31750"/>
                  </a:cubicBezTo>
                  <a:cubicBezTo>
                    <a:pt x="182713" y="35983"/>
                    <a:pt x="183631" y="40254"/>
                    <a:pt x="184830" y="44450"/>
                  </a:cubicBezTo>
                  <a:cubicBezTo>
                    <a:pt x="187307" y="53119"/>
                    <a:pt x="188480" y="58472"/>
                    <a:pt x="197530" y="63500"/>
                  </a:cubicBezTo>
                  <a:cubicBezTo>
                    <a:pt x="203381" y="66751"/>
                    <a:pt x="210230" y="67733"/>
                    <a:pt x="216580" y="69850"/>
                  </a:cubicBezTo>
                  <a:lnTo>
                    <a:pt x="226105" y="73025"/>
                  </a:lnTo>
                  <a:cubicBezTo>
                    <a:pt x="227163" y="67733"/>
                    <a:pt x="227971" y="62385"/>
                    <a:pt x="229280" y="57150"/>
                  </a:cubicBezTo>
                  <a:cubicBezTo>
                    <a:pt x="230092" y="53903"/>
                    <a:pt x="230088" y="49992"/>
                    <a:pt x="232455" y="47625"/>
                  </a:cubicBezTo>
                  <a:cubicBezTo>
                    <a:pt x="234822" y="45258"/>
                    <a:pt x="238805" y="45508"/>
                    <a:pt x="241980" y="44450"/>
                  </a:cubicBezTo>
                  <a:cubicBezTo>
                    <a:pt x="264947" y="50192"/>
                    <a:pt x="271084" y="57679"/>
                    <a:pt x="276905" y="60325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92">
            <a:extLst>
              <a:ext uri="{FF2B5EF4-FFF2-40B4-BE49-F238E27FC236}">
                <a16:creationId xmlns:a16="http://schemas.microsoft.com/office/drawing/2014/main" id="{0D45E92E-465D-4983-9001-79D5246783B3}"/>
              </a:ext>
            </a:extLst>
          </p:cNvPr>
          <p:cNvSpPr txBox="1"/>
          <p:nvPr/>
        </p:nvSpPr>
        <p:spPr>
          <a:xfrm>
            <a:off x="941879" y="4570441"/>
            <a:ext cx="974947" cy="2308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Samoa</a:t>
            </a:r>
          </a:p>
        </p:txBody>
      </p:sp>
      <p:sp>
        <p:nvSpPr>
          <p:cNvPr id="83" name="TextBox 86">
            <a:extLst>
              <a:ext uri="{FF2B5EF4-FFF2-40B4-BE49-F238E27FC236}">
                <a16:creationId xmlns:a16="http://schemas.microsoft.com/office/drawing/2014/main" id="{F67EDFAA-5B9F-4E65-88F8-A4A6DC684711}"/>
              </a:ext>
            </a:extLst>
          </p:cNvPr>
          <p:cNvSpPr txBox="1"/>
          <p:nvPr/>
        </p:nvSpPr>
        <p:spPr>
          <a:xfrm>
            <a:off x="153161" y="3704226"/>
            <a:ext cx="699230" cy="2308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Philippines</a:t>
            </a:r>
          </a:p>
        </p:txBody>
      </p:sp>
      <p:sp>
        <p:nvSpPr>
          <p:cNvPr id="84" name="TextBox 87">
            <a:extLst>
              <a:ext uri="{FF2B5EF4-FFF2-40B4-BE49-F238E27FC236}">
                <a16:creationId xmlns:a16="http://schemas.microsoft.com/office/drawing/2014/main" id="{B962AACC-4611-4E4A-8828-DBA9EBCC6292}"/>
              </a:ext>
            </a:extLst>
          </p:cNvPr>
          <p:cNvSpPr txBox="1"/>
          <p:nvPr/>
        </p:nvSpPr>
        <p:spPr>
          <a:xfrm>
            <a:off x="1364774" y="3956433"/>
            <a:ext cx="465192" cy="2308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Guam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5B18018-610B-4D51-B6CB-5A8E6F44496C}"/>
              </a:ext>
            </a:extLst>
          </p:cNvPr>
          <p:cNvSpPr/>
          <p:nvPr/>
        </p:nvSpPr>
        <p:spPr>
          <a:xfrm>
            <a:off x="2369580" y="355293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5D420E1-233D-4414-B437-73BBB8B82B6B}"/>
              </a:ext>
            </a:extLst>
          </p:cNvPr>
          <p:cNvSpPr/>
          <p:nvPr/>
        </p:nvSpPr>
        <p:spPr>
          <a:xfrm>
            <a:off x="3699031" y="2925519"/>
            <a:ext cx="82296" cy="8229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BE9DE80-15B6-45B8-AF52-72700D40D740}"/>
              </a:ext>
            </a:extLst>
          </p:cNvPr>
          <p:cNvSpPr/>
          <p:nvPr/>
        </p:nvSpPr>
        <p:spPr>
          <a:xfrm>
            <a:off x="4607863" y="3028841"/>
            <a:ext cx="82296" cy="8229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D140421-37F2-4BF7-A5D3-2D691A548D2B}"/>
              </a:ext>
            </a:extLst>
          </p:cNvPr>
          <p:cNvSpPr/>
          <p:nvPr/>
        </p:nvSpPr>
        <p:spPr>
          <a:xfrm>
            <a:off x="5886364" y="313850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CF874A8-FFAB-4921-8510-082DCD643B32}"/>
              </a:ext>
            </a:extLst>
          </p:cNvPr>
          <p:cNvSpPr/>
          <p:nvPr/>
        </p:nvSpPr>
        <p:spPr>
          <a:xfrm>
            <a:off x="6754284" y="203643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0" name="TextBox 223">
            <a:extLst>
              <a:ext uri="{FF2B5EF4-FFF2-40B4-BE49-F238E27FC236}">
                <a16:creationId xmlns:a16="http://schemas.microsoft.com/office/drawing/2014/main" id="{899B037D-677B-4C63-8D3F-CB5F548BC923}"/>
              </a:ext>
            </a:extLst>
          </p:cNvPr>
          <p:cNvSpPr txBox="1"/>
          <p:nvPr/>
        </p:nvSpPr>
        <p:spPr>
          <a:xfrm>
            <a:off x="2516437" y="3482766"/>
            <a:ext cx="750574" cy="218608"/>
          </a:xfrm>
          <a:prstGeom prst="roundRect">
            <a:avLst>
              <a:gd name="adj" fmla="val 24856"/>
            </a:avLst>
          </a:prstGeom>
          <a:solidFill>
            <a:srgbClr val="F2F2F2">
              <a:alpha val="60000"/>
            </a:srgbClr>
          </a:solidFill>
        </p:spPr>
        <p:txBody>
          <a:bodyPr wrap="square" lIns="18288" tIns="18288" rIns="18288" bIns="18288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cs typeface="Arial" panose="020B0604020202020204" pitchFamily="34" charset="0"/>
              </a:rPr>
              <a:t> Region 5</a:t>
            </a:r>
          </a:p>
        </p:txBody>
      </p:sp>
      <p:sp>
        <p:nvSpPr>
          <p:cNvPr id="91" name="TextBox 224">
            <a:extLst>
              <a:ext uri="{FF2B5EF4-FFF2-40B4-BE49-F238E27FC236}">
                <a16:creationId xmlns:a16="http://schemas.microsoft.com/office/drawing/2014/main" id="{A83CBD88-343E-4E40-BB41-EC0EFBCEB35C}"/>
              </a:ext>
            </a:extLst>
          </p:cNvPr>
          <p:cNvSpPr txBox="1"/>
          <p:nvPr/>
        </p:nvSpPr>
        <p:spPr>
          <a:xfrm>
            <a:off x="2956978" y="2824350"/>
            <a:ext cx="677758" cy="250353"/>
          </a:xfrm>
          <a:prstGeom prst="roundRect">
            <a:avLst>
              <a:gd name="adj" fmla="val 36558"/>
            </a:avLst>
          </a:prstGeom>
          <a:solidFill>
            <a:srgbClr val="F2F2F2">
              <a:alpha val="60000"/>
            </a:srgbClr>
          </a:solidFill>
        </p:spPr>
        <p:txBody>
          <a:bodyPr wrap="square" lIns="18288" tIns="18288" rIns="18288" bIns="1828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j-lt"/>
                <a:cs typeface="Arial" panose="020B0604020202020204" pitchFamily="34" charset="0"/>
              </a:rPr>
              <a:t>Region 4</a:t>
            </a:r>
          </a:p>
        </p:txBody>
      </p:sp>
      <p:sp>
        <p:nvSpPr>
          <p:cNvPr id="92" name="TextBox 225">
            <a:extLst>
              <a:ext uri="{FF2B5EF4-FFF2-40B4-BE49-F238E27FC236}">
                <a16:creationId xmlns:a16="http://schemas.microsoft.com/office/drawing/2014/main" id="{D59163BC-E7D4-4C19-920D-6F661136D50D}"/>
              </a:ext>
            </a:extLst>
          </p:cNvPr>
          <p:cNvSpPr txBox="1"/>
          <p:nvPr/>
        </p:nvSpPr>
        <p:spPr>
          <a:xfrm>
            <a:off x="4293844" y="2640268"/>
            <a:ext cx="759661" cy="250353"/>
          </a:xfrm>
          <a:prstGeom prst="roundRect">
            <a:avLst>
              <a:gd name="adj" fmla="val 36558"/>
            </a:avLst>
          </a:prstGeom>
          <a:solidFill>
            <a:srgbClr val="F2F2F2">
              <a:alpha val="60000"/>
            </a:srgbClr>
          </a:solidFill>
        </p:spPr>
        <p:txBody>
          <a:bodyPr wrap="square" lIns="18288" tIns="18288" rIns="18288" bIns="1828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cs typeface="Arial" panose="020B0604020202020204" pitchFamily="34" charset="0"/>
              </a:rPr>
              <a:t>Region 3</a:t>
            </a:r>
          </a:p>
        </p:txBody>
      </p:sp>
      <p:sp>
        <p:nvSpPr>
          <p:cNvPr id="93" name="TextBox 233">
            <a:extLst>
              <a:ext uri="{FF2B5EF4-FFF2-40B4-BE49-F238E27FC236}">
                <a16:creationId xmlns:a16="http://schemas.microsoft.com/office/drawing/2014/main" id="{4A8FD0F3-933F-4FE5-87A1-087A473CA146}"/>
              </a:ext>
            </a:extLst>
          </p:cNvPr>
          <p:cNvSpPr txBox="1"/>
          <p:nvPr/>
        </p:nvSpPr>
        <p:spPr>
          <a:xfrm>
            <a:off x="5573955" y="3254228"/>
            <a:ext cx="736003" cy="250353"/>
          </a:xfrm>
          <a:prstGeom prst="roundRect">
            <a:avLst>
              <a:gd name="adj" fmla="val 36558"/>
            </a:avLst>
          </a:prstGeom>
          <a:solidFill>
            <a:srgbClr val="F2F2F2">
              <a:alpha val="60000"/>
            </a:srgbClr>
          </a:solidFill>
        </p:spPr>
        <p:txBody>
          <a:bodyPr wrap="square" lIns="18288" tIns="18288" rIns="18288" bIns="1828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cs typeface="Arial" panose="020B0604020202020204" pitchFamily="34" charset="0"/>
              </a:rPr>
              <a:t>Region 2</a:t>
            </a:r>
          </a:p>
        </p:txBody>
      </p:sp>
      <p:sp>
        <p:nvSpPr>
          <p:cNvPr id="94" name="TextBox 234">
            <a:extLst>
              <a:ext uri="{FF2B5EF4-FFF2-40B4-BE49-F238E27FC236}">
                <a16:creationId xmlns:a16="http://schemas.microsoft.com/office/drawing/2014/main" id="{84C61F1A-3331-4858-90AC-297936F8F459}"/>
              </a:ext>
            </a:extLst>
          </p:cNvPr>
          <p:cNvSpPr txBox="1"/>
          <p:nvPr/>
        </p:nvSpPr>
        <p:spPr>
          <a:xfrm>
            <a:off x="6551458" y="2168555"/>
            <a:ext cx="646444" cy="250353"/>
          </a:xfrm>
          <a:prstGeom prst="roundRect">
            <a:avLst>
              <a:gd name="adj" fmla="val 36558"/>
            </a:avLst>
          </a:prstGeom>
          <a:solidFill>
            <a:srgbClr val="F2F2F2">
              <a:alpha val="60000"/>
            </a:srgbClr>
          </a:solidFill>
        </p:spPr>
        <p:txBody>
          <a:bodyPr wrap="square" lIns="18288" tIns="18288" rIns="18288" bIns="1828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cs typeface="Arial" panose="020B0604020202020204" pitchFamily="34" charset="0"/>
              </a:rPr>
              <a:t>Region 1</a:t>
            </a:r>
          </a:p>
        </p:txBody>
      </p:sp>
      <p:sp>
        <p:nvSpPr>
          <p:cNvPr id="95" name="Speech Bubble: Rectangle 94">
            <a:extLst>
              <a:ext uri="{FF2B5EF4-FFF2-40B4-BE49-F238E27FC236}">
                <a16:creationId xmlns:a16="http://schemas.microsoft.com/office/drawing/2014/main" id="{A4F23C24-F5D4-4A5B-9409-72293B7FAA7D}"/>
              </a:ext>
            </a:extLst>
          </p:cNvPr>
          <p:cNvSpPr/>
          <p:nvPr/>
        </p:nvSpPr>
        <p:spPr>
          <a:xfrm rot="5400000">
            <a:off x="7538749" y="981246"/>
            <a:ext cx="1529103" cy="1163156"/>
          </a:xfrm>
          <a:prstGeom prst="wedgeRectCallout">
            <a:avLst>
              <a:gd name="adj1" fmla="val 30911"/>
              <a:gd name="adj2" fmla="val 115249"/>
            </a:avLst>
          </a:prstGeom>
          <a:solidFill>
            <a:srgbClr val="F89E5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6E24EEB-9727-41CF-A435-85EEB4D077A0}"/>
              </a:ext>
            </a:extLst>
          </p:cNvPr>
          <p:cNvSpPr txBox="1"/>
          <p:nvPr/>
        </p:nvSpPr>
        <p:spPr>
          <a:xfrm>
            <a:off x="7764067" y="835592"/>
            <a:ext cx="1078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Region 1</a:t>
            </a:r>
          </a:p>
          <a:p>
            <a:pPr algn="ctr"/>
            <a:r>
              <a:rPr lang="en-US" sz="1200" dirty="0"/>
              <a:t>ME, VT, MA, NH, RI, CT, NY, NJ, DE, PA, MD, WV, DC, NC, VA, SOCOM</a:t>
            </a:r>
            <a:endParaRPr lang="en-US" sz="1200" dirty="0">
              <a:latin typeface="+mn-lt"/>
            </a:endParaRPr>
          </a:p>
        </p:txBody>
      </p:sp>
      <p:sp>
        <p:nvSpPr>
          <p:cNvPr id="97" name="Speech Bubble: Rectangle 96">
            <a:extLst>
              <a:ext uri="{FF2B5EF4-FFF2-40B4-BE49-F238E27FC236}">
                <a16:creationId xmlns:a16="http://schemas.microsoft.com/office/drawing/2014/main" id="{EF482C7D-FDB7-4261-9E10-9815C09DDC14}"/>
              </a:ext>
            </a:extLst>
          </p:cNvPr>
          <p:cNvSpPr/>
          <p:nvPr/>
        </p:nvSpPr>
        <p:spPr>
          <a:xfrm rot="5400000">
            <a:off x="7406050" y="2729448"/>
            <a:ext cx="1366585" cy="1163156"/>
          </a:xfrm>
          <a:prstGeom prst="wedgeRectCallout">
            <a:avLst>
              <a:gd name="adj1" fmla="val -6158"/>
              <a:gd name="adj2" fmla="val 179507"/>
            </a:avLst>
          </a:prstGeom>
          <a:solidFill>
            <a:srgbClr val="FFE0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95BCE8A-CA0C-4BEA-8BA8-15FC73CC086F}"/>
              </a:ext>
            </a:extLst>
          </p:cNvPr>
          <p:cNvSpPr txBox="1"/>
          <p:nvPr/>
        </p:nvSpPr>
        <p:spPr>
          <a:xfrm>
            <a:off x="7550109" y="2709463"/>
            <a:ext cx="107846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Region 2</a:t>
            </a:r>
          </a:p>
          <a:p>
            <a:pPr algn="ctr"/>
            <a:r>
              <a:rPr lang="en-US" sz="1200" dirty="0">
                <a:latin typeface="Arial"/>
                <a:cs typeface="Arial"/>
              </a:rPr>
              <a:t>GA, AL, SC, FL, PR, KY, TN, Virgin Islands, and Europe</a:t>
            </a:r>
            <a:endParaRPr lang="en-US" sz="1200" dirty="0">
              <a:latin typeface="+mn-lt"/>
            </a:endParaRPr>
          </a:p>
        </p:txBody>
      </p:sp>
      <p:sp>
        <p:nvSpPr>
          <p:cNvPr id="99" name="Speech Bubble: Rectangle 98">
            <a:extLst>
              <a:ext uri="{FF2B5EF4-FFF2-40B4-BE49-F238E27FC236}">
                <a16:creationId xmlns:a16="http://schemas.microsoft.com/office/drawing/2014/main" id="{30F780FB-00CF-413F-8C8F-BF611144AE2D}"/>
              </a:ext>
            </a:extLst>
          </p:cNvPr>
          <p:cNvSpPr/>
          <p:nvPr/>
        </p:nvSpPr>
        <p:spPr>
          <a:xfrm rot="5400000">
            <a:off x="4973934" y="4412694"/>
            <a:ext cx="1391160" cy="1163156"/>
          </a:xfrm>
          <a:prstGeom prst="wedgeRectCallout">
            <a:avLst>
              <a:gd name="adj1" fmla="val -141357"/>
              <a:gd name="adj2" fmla="val 81752"/>
            </a:avLst>
          </a:prstGeom>
          <a:solidFill>
            <a:srgbClr val="BCD8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D98314-4D2B-4E4B-81B8-09002F07B1DB}"/>
              </a:ext>
            </a:extLst>
          </p:cNvPr>
          <p:cNvSpPr txBox="1"/>
          <p:nvPr/>
        </p:nvSpPr>
        <p:spPr>
          <a:xfrm>
            <a:off x="5093255" y="4410195"/>
            <a:ext cx="11537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Region 3</a:t>
            </a:r>
          </a:p>
          <a:p>
            <a:pPr algn="ctr"/>
            <a:r>
              <a:rPr lang="it-IT" sz="1200" dirty="0"/>
              <a:t>OH, MI, WI, IN, IL, MO, KS, ND, SD, MN, NE, and IA</a:t>
            </a:r>
            <a:endParaRPr lang="en-US" sz="1200" dirty="0">
              <a:latin typeface="+mn-lt"/>
            </a:endParaRPr>
          </a:p>
        </p:txBody>
      </p:sp>
      <p:sp>
        <p:nvSpPr>
          <p:cNvPr id="101" name="Speech Bubble: Rectangle 100">
            <a:extLst>
              <a:ext uri="{FF2B5EF4-FFF2-40B4-BE49-F238E27FC236}">
                <a16:creationId xmlns:a16="http://schemas.microsoft.com/office/drawing/2014/main" id="{282DB03E-3ABB-4A43-8E3B-CB80F8CC14DA}"/>
              </a:ext>
            </a:extLst>
          </p:cNvPr>
          <p:cNvSpPr/>
          <p:nvPr/>
        </p:nvSpPr>
        <p:spPr>
          <a:xfrm rot="5400000">
            <a:off x="2376111" y="4161252"/>
            <a:ext cx="1200683" cy="1163156"/>
          </a:xfrm>
          <a:prstGeom prst="wedgeRectCallout">
            <a:avLst>
              <a:gd name="adj1" fmla="val -129354"/>
              <a:gd name="adj2" fmla="val -49499"/>
            </a:avLst>
          </a:prstGeom>
          <a:solidFill>
            <a:srgbClr val="DBC89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7C94B52-3879-4866-99BB-B704D52C002E}"/>
              </a:ext>
            </a:extLst>
          </p:cNvPr>
          <p:cNvSpPr txBox="1"/>
          <p:nvPr/>
        </p:nvSpPr>
        <p:spPr>
          <a:xfrm>
            <a:off x="2378903" y="4211104"/>
            <a:ext cx="11537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Region 4</a:t>
            </a:r>
          </a:p>
          <a:p>
            <a:pPr algn="ctr"/>
            <a:r>
              <a:rPr lang="en-US" sz="1200" dirty="0"/>
              <a:t>LA, MS, AR, TX, MT, WY, CO, OK and UT</a:t>
            </a:r>
            <a:endParaRPr lang="en-US" sz="1200" dirty="0">
              <a:latin typeface="+mn-lt"/>
            </a:endParaRPr>
          </a:p>
        </p:txBody>
      </p:sp>
      <p:sp>
        <p:nvSpPr>
          <p:cNvPr id="103" name="Speech Bubble: Rectangle 102">
            <a:extLst>
              <a:ext uri="{FF2B5EF4-FFF2-40B4-BE49-F238E27FC236}">
                <a16:creationId xmlns:a16="http://schemas.microsoft.com/office/drawing/2014/main" id="{6A7A4C46-0DED-4853-B290-A8FE277B6ACF}"/>
              </a:ext>
            </a:extLst>
          </p:cNvPr>
          <p:cNvSpPr/>
          <p:nvPr/>
        </p:nvSpPr>
        <p:spPr>
          <a:xfrm rot="5400000">
            <a:off x="242268" y="2015935"/>
            <a:ext cx="1306088" cy="1163156"/>
          </a:xfrm>
          <a:prstGeom prst="wedgeRectCallout">
            <a:avLst>
              <a:gd name="adj1" fmla="val 74726"/>
              <a:gd name="adj2" fmla="val -129592"/>
            </a:avLst>
          </a:prstGeom>
          <a:solidFill>
            <a:srgbClr val="CFE3A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011F606-558F-4290-8A0F-D0C86FDF8150}"/>
              </a:ext>
            </a:extLst>
          </p:cNvPr>
          <p:cNvSpPr txBox="1"/>
          <p:nvPr/>
        </p:nvSpPr>
        <p:spPr>
          <a:xfrm>
            <a:off x="310249" y="1977764"/>
            <a:ext cx="1153715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Region 5</a:t>
            </a:r>
          </a:p>
          <a:p>
            <a:pPr algn="ctr"/>
            <a:r>
              <a:rPr lang="en-US" sz="1200" dirty="0"/>
              <a:t>AK, ID, OR, WA, PH, HI, CA, NV, NM, AZ, and Guam</a:t>
            </a:r>
            <a:endParaRPr lang="en-US" sz="1200" dirty="0">
              <a:latin typeface="+mn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AB9CF4B-0D91-4B66-8ED0-EB29C7CA12F9}"/>
              </a:ext>
            </a:extLst>
          </p:cNvPr>
          <p:cNvSpPr txBox="1"/>
          <p:nvPr/>
        </p:nvSpPr>
        <p:spPr>
          <a:xfrm>
            <a:off x="276703" y="5467638"/>
            <a:ext cx="1876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  <a:cs typeface="Arial" panose="020B0604020202020204" pitchFamily="34" charset="0"/>
              </a:rPr>
              <a:t>Region 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287B6F3-62C4-4824-9186-15F615729E49}"/>
              </a:ext>
            </a:extLst>
          </p:cNvPr>
          <p:cNvSpPr txBox="1"/>
          <p:nvPr/>
        </p:nvSpPr>
        <p:spPr>
          <a:xfrm>
            <a:off x="1196116" y="5501226"/>
            <a:ext cx="1363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  <a:cs typeface="Arial" panose="020B0604020202020204" pitchFamily="34" charset="0"/>
              </a:rPr>
              <a:t>Region 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E8C78A9-0D80-4557-BBD7-762216009A84}"/>
              </a:ext>
            </a:extLst>
          </p:cNvPr>
          <p:cNvSpPr txBox="1"/>
          <p:nvPr/>
        </p:nvSpPr>
        <p:spPr>
          <a:xfrm>
            <a:off x="2047892" y="5477266"/>
            <a:ext cx="2728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  <a:cs typeface="Arial" panose="020B0604020202020204" pitchFamily="34" charset="0"/>
              </a:rPr>
              <a:t>Region 3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AA8F779-D256-4675-800F-5AF2A4386B4F}"/>
              </a:ext>
            </a:extLst>
          </p:cNvPr>
          <p:cNvSpPr/>
          <p:nvPr/>
        </p:nvSpPr>
        <p:spPr>
          <a:xfrm>
            <a:off x="1945964" y="5552275"/>
            <a:ext cx="129918" cy="127284"/>
          </a:xfrm>
          <a:prstGeom prst="ellipse">
            <a:avLst/>
          </a:prstGeom>
          <a:solidFill>
            <a:srgbClr val="BCD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A5FDD02-3661-4E4E-A853-5E536F73148C}"/>
              </a:ext>
            </a:extLst>
          </p:cNvPr>
          <p:cNvSpPr txBox="1"/>
          <p:nvPr/>
        </p:nvSpPr>
        <p:spPr>
          <a:xfrm>
            <a:off x="588836" y="5767034"/>
            <a:ext cx="1920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  <a:cs typeface="Arial" panose="020B0604020202020204" pitchFamily="34" charset="0"/>
              </a:rPr>
              <a:t>Region 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CDF915-A467-4D74-A8A6-20D91B668F5F}"/>
              </a:ext>
            </a:extLst>
          </p:cNvPr>
          <p:cNvSpPr txBox="1"/>
          <p:nvPr/>
        </p:nvSpPr>
        <p:spPr>
          <a:xfrm>
            <a:off x="1623586" y="5796880"/>
            <a:ext cx="1596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  <a:cs typeface="Arial" panose="020B0604020202020204" pitchFamily="34" charset="0"/>
              </a:rPr>
              <a:t>Region 5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63D41138-EB4A-4137-AE14-CA17ABE35CBC}"/>
              </a:ext>
            </a:extLst>
          </p:cNvPr>
          <p:cNvSpPr/>
          <p:nvPr/>
        </p:nvSpPr>
        <p:spPr>
          <a:xfrm>
            <a:off x="461399" y="5830936"/>
            <a:ext cx="129918" cy="127284"/>
          </a:xfrm>
          <a:prstGeom prst="ellipse">
            <a:avLst/>
          </a:prstGeom>
          <a:solidFill>
            <a:srgbClr val="DBC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6AA99ED-BE01-4191-B21D-84FA84BB83E0}"/>
              </a:ext>
            </a:extLst>
          </p:cNvPr>
          <p:cNvSpPr/>
          <p:nvPr/>
        </p:nvSpPr>
        <p:spPr>
          <a:xfrm>
            <a:off x="169792" y="5538682"/>
            <a:ext cx="129918" cy="127284"/>
          </a:xfrm>
          <a:prstGeom prst="ellipse">
            <a:avLst/>
          </a:prstGeom>
          <a:solidFill>
            <a:srgbClr val="F89E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E405A8B-D404-4656-97CD-43EAE3BE7C4D}"/>
              </a:ext>
            </a:extLst>
          </p:cNvPr>
          <p:cNvSpPr/>
          <p:nvPr/>
        </p:nvSpPr>
        <p:spPr>
          <a:xfrm>
            <a:off x="1502045" y="5840470"/>
            <a:ext cx="129918" cy="127284"/>
          </a:xfrm>
          <a:prstGeom prst="ellipse">
            <a:avLst/>
          </a:prstGeom>
          <a:solidFill>
            <a:srgbClr val="CFE3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5CB6E67-F933-49BF-BB5E-CDC5C4EA50CA}"/>
              </a:ext>
            </a:extLst>
          </p:cNvPr>
          <p:cNvSpPr/>
          <p:nvPr/>
        </p:nvSpPr>
        <p:spPr>
          <a:xfrm>
            <a:off x="1069797" y="5557102"/>
            <a:ext cx="129918" cy="127284"/>
          </a:xfrm>
          <a:prstGeom prst="ellipse">
            <a:avLst/>
          </a:prstGeom>
          <a:solidFill>
            <a:srgbClr val="FFE0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3722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2841A3-9D85-AE4D-9AC8-E3F02F8E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32C865-BC78-9545-67C9-FADD664D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554" y="-260130"/>
            <a:ext cx="9144000" cy="1034504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Arial" panose="020B0604020202020204" pitchFamily="34" charset="0"/>
              </a:rPr>
              <a:t>VA Liaisons Serving Public-Private Partnerships</a:t>
            </a:r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9ACD4F3D-5DC9-9760-D19B-22047727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64" y="4720888"/>
            <a:ext cx="2714936" cy="14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3D11393-D13B-0543-00ED-874017F7FD5C}"/>
              </a:ext>
            </a:extLst>
          </p:cNvPr>
          <p:cNvSpPr txBox="1">
            <a:spLocks/>
          </p:cNvSpPr>
          <p:nvPr/>
        </p:nvSpPr>
        <p:spPr>
          <a:xfrm>
            <a:off x="381000" y="777770"/>
            <a:ext cx="8229600" cy="559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Post-9/11 Transition and Case Management has Memoranda of Agreement (MOA) for the public-private partnerships with the Wounded Warrior Project (WWP) and the MIBH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MOA with the WWP for the Warrior Care Network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Partnership began in February 2016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MOA with the MIBH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Partnership began January 2019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Planned amendment to include additional sites within the Avalon Action Alliance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7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5475-031A-0292-CD98-C507D3C8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8D0A07-D0FD-1502-F337-D9332E83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Arial" panose="020B0604020202020204" pitchFamily="34" charset="0"/>
              </a:rPr>
              <a:t>VA Liaisons for Healthcare: Public-Private Partnerships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1400A-AD4D-6A84-EC04-557FF1E0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5" t="26298" r="55155" b="14183"/>
          <a:stretch/>
        </p:blipFill>
        <p:spPr>
          <a:xfrm>
            <a:off x="152400" y="747877"/>
            <a:ext cx="8456656" cy="5362245"/>
          </a:xfrm>
          <a:prstGeom prst="rect">
            <a:avLst/>
          </a:prstGeom>
          <a:solidFill>
            <a:srgbClr val="0083BE"/>
          </a:solidFill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4A602FE8-44BA-45FC-F6F8-CB3BF4C69E0F}"/>
              </a:ext>
            </a:extLst>
          </p:cNvPr>
          <p:cNvSpPr/>
          <p:nvPr/>
        </p:nvSpPr>
        <p:spPr>
          <a:xfrm>
            <a:off x="3146438" y="3024553"/>
            <a:ext cx="217283" cy="208230"/>
          </a:xfrm>
          <a:prstGeom prst="star5">
            <a:avLst/>
          </a:prstGeom>
          <a:solidFill>
            <a:srgbClr val="0083BE"/>
          </a:solidFill>
          <a:ln w="25400" cap="flat" cmpd="sng" algn="ctr">
            <a:solidFill>
              <a:srgbClr val="0083B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AE018-33B7-FDF2-10A6-22B91633F151}"/>
              </a:ext>
            </a:extLst>
          </p:cNvPr>
          <p:cNvSpPr txBox="1"/>
          <p:nvPr/>
        </p:nvSpPr>
        <p:spPr>
          <a:xfrm>
            <a:off x="3363720" y="2986007"/>
            <a:ext cx="1474207" cy="369332"/>
          </a:xfrm>
          <a:prstGeom prst="rect">
            <a:avLst/>
          </a:prstGeom>
          <a:solidFill>
            <a:srgbClr val="0083BE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Marcus Institute for Brain Health (MIBH) (0.5)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C6C8485-7260-355E-BB7D-F7AFE411BC24}"/>
              </a:ext>
            </a:extLst>
          </p:cNvPr>
          <p:cNvSpPr/>
          <p:nvPr/>
        </p:nvSpPr>
        <p:spPr>
          <a:xfrm>
            <a:off x="1017365" y="3764063"/>
            <a:ext cx="217283" cy="208230"/>
          </a:xfrm>
          <a:prstGeom prst="star5">
            <a:avLst/>
          </a:prstGeom>
          <a:solidFill>
            <a:srgbClr val="A50021"/>
          </a:solidFill>
          <a:ln w="25400" cap="flat" cmpd="sng" algn="ctr">
            <a:solidFill>
              <a:srgbClr val="A500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252C4D0-D4C9-A184-DBAA-4104FD007967}"/>
              </a:ext>
            </a:extLst>
          </p:cNvPr>
          <p:cNvSpPr/>
          <p:nvPr/>
        </p:nvSpPr>
        <p:spPr>
          <a:xfrm>
            <a:off x="5535796" y="2675018"/>
            <a:ext cx="217283" cy="208230"/>
          </a:xfrm>
          <a:prstGeom prst="star5">
            <a:avLst/>
          </a:prstGeom>
          <a:solidFill>
            <a:srgbClr val="A50021"/>
          </a:solidFill>
          <a:ln w="25400" cap="flat" cmpd="sng" algn="ctr">
            <a:solidFill>
              <a:srgbClr val="A500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5A73D2B-6B03-44E1-7482-5DB571D72CA4}"/>
              </a:ext>
            </a:extLst>
          </p:cNvPr>
          <p:cNvSpPr/>
          <p:nvPr/>
        </p:nvSpPr>
        <p:spPr>
          <a:xfrm>
            <a:off x="6324938" y="4176224"/>
            <a:ext cx="217283" cy="208230"/>
          </a:xfrm>
          <a:prstGeom prst="star5">
            <a:avLst/>
          </a:prstGeom>
          <a:solidFill>
            <a:srgbClr val="A50021"/>
          </a:solidFill>
          <a:ln w="25400" cap="flat" cmpd="sng" algn="ctr">
            <a:solidFill>
              <a:srgbClr val="A500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9F0C400-16D3-923B-1791-C10695E89C99}"/>
              </a:ext>
            </a:extLst>
          </p:cNvPr>
          <p:cNvSpPr/>
          <p:nvPr/>
        </p:nvSpPr>
        <p:spPr>
          <a:xfrm>
            <a:off x="7857258" y="2213413"/>
            <a:ext cx="217283" cy="208230"/>
          </a:xfrm>
          <a:prstGeom prst="star5">
            <a:avLst/>
          </a:prstGeom>
          <a:solidFill>
            <a:srgbClr val="A50021"/>
          </a:solidFill>
          <a:ln w="25400" cap="flat" cmpd="sng" algn="ctr">
            <a:solidFill>
              <a:srgbClr val="A500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44F465-1735-3BAD-A896-90522D3B0120}"/>
              </a:ext>
            </a:extLst>
          </p:cNvPr>
          <p:cNvSpPr txBox="1"/>
          <p:nvPr/>
        </p:nvSpPr>
        <p:spPr>
          <a:xfrm>
            <a:off x="1234648" y="3699063"/>
            <a:ext cx="1282199" cy="36576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UCLA Health, Operation Mend 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D177-E9FA-C42A-88C1-3ED507D2E733}"/>
              </a:ext>
            </a:extLst>
          </p:cNvPr>
          <p:cNvSpPr txBox="1"/>
          <p:nvPr/>
        </p:nvSpPr>
        <p:spPr>
          <a:xfrm>
            <a:off x="6383051" y="1998450"/>
            <a:ext cx="1474207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Massachusetts General Hospital, Home Base 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29F720-D9BF-78C3-66EC-DC5693221F62}"/>
              </a:ext>
            </a:extLst>
          </p:cNvPr>
          <p:cNvSpPr txBox="1"/>
          <p:nvPr/>
        </p:nvSpPr>
        <p:spPr>
          <a:xfrm>
            <a:off x="4106099" y="2360028"/>
            <a:ext cx="1474207" cy="384721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Rush University Hospital, Road Home Program (1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4864C-B74C-D421-C4EF-F314FA887C72}"/>
              </a:ext>
            </a:extLst>
          </p:cNvPr>
          <p:cNvSpPr txBox="1"/>
          <p:nvPr/>
        </p:nvSpPr>
        <p:spPr>
          <a:xfrm>
            <a:off x="6575059" y="4064823"/>
            <a:ext cx="1282199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Emory Healthcare Veterans Program 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0D9EE-CD3A-8229-B8C6-50548DB23C84}"/>
              </a:ext>
            </a:extLst>
          </p:cNvPr>
          <p:cNvSpPr txBox="1"/>
          <p:nvPr/>
        </p:nvSpPr>
        <p:spPr>
          <a:xfrm>
            <a:off x="3670782" y="5908631"/>
            <a:ext cx="1077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Modified 9/7/2022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7C49CD-E341-40DE-1375-6D4FE0037B8E}"/>
              </a:ext>
            </a:extLst>
          </p:cNvPr>
          <p:cNvSpPr txBox="1"/>
          <p:nvPr/>
        </p:nvSpPr>
        <p:spPr>
          <a:xfrm>
            <a:off x="85025" y="4819850"/>
            <a:ext cx="2856728" cy="123367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274320" marR="0" lvl="0" indent="0" defTabSz="914400" eaLnBrk="1" fontAlgn="auto" latinLnBrk="0" hangingPunct="1">
              <a:lnSpc>
                <a:spcPct val="200000"/>
              </a:lnSpc>
              <a:spcBef>
                <a:spcPts val="8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Warrior Care Network</a:t>
            </a:r>
          </a:p>
          <a:p>
            <a:pPr marL="274320" marR="0" lvl="0" indent="0" defTabSz="914400" eaLnBrk="1" fontAlgn="auto" latinLnBrk="0" hangingPunct="1">
              <a:lnSpc>
                <a:spcPct val="200000"/>
              </a:lnSpc>
              <a:spcBef>
                <a:spcPts val="8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Avalon Network </a:t>
            </a:r>
          </a:p>
          <a:p>
            <a:pPr marL="27432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7432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Number of VA Liaisons at each site in (  )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6395EE9E-6752-DDB2-487E-10A0B12E09A2}"/>
              </a:ext>
            </a:extLst>
          </p:cNvPr>
          <p:cNvSpPr/>
          <p:nvPr/>
        </p:nvSpPr>
        <p:spPr>
          <a:xfrm>
            <a:off x="219775" y="4953000"/>
            <a:ext cx="217283" cy="208230"/>
          </a:xfrm>
          <a:prstGeom prst="star5">
            <a:avLst/>
          </a:prstGeom>
          <a:solidFill>
            <a:srgbClr val="A50021"/>
          </a:solidFill>
          <a:ln w="25400" cap="flat" cmpd="sng" algn="ctr">
            <a:solidFill>
              <a:srgbClr val="A500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AAEC963F-F327-3970-A1AB-B7CE64331255}"/>
              </a:ext>
            </a:extLst>
          </p:cNvPr>
          <p:cNvSpPr/>
          <p:nvPr/>
        </p:nvSpPr>
        <p:spPr>
          <a:xfrm>
            <a:off x="219589" y="5402844"/>
            <a:ext cx="217283" cy="208230"/>
          </a:xfrm>
          <a:prstGeom prst="star5">
            <a:avLst/>
          </a:prstGeom>
          <a:solidFill>
            <a:srgbClr val="0083BE"/>
          </a:solidFill>
          <a:ln w="25400" cap="flat" cmpd="sng" algn="ctr">
            <a:solidFill>
              <a:srgbClr val="0083B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D957D4D-39AB-A7C4-7D15-EAF09C9FBDD1}"/>
              </a:ext>
            </a:extLst>
          </p:cNvPr>
          <p:cNvSpPr/>
          <p:nvPr/>
        </p:nvSpPr>
        <p:spPr>
          <a:xfrm>
            <a:off x="7011512" y="3591907"/>
            <a:ext cx="217283" cy="208230"/>
          </a:xfrm>
          <a:prstGeom prst="star5">
            <a:avLst/>
          </a:prstGeom>
          <a:solidFill>
            <a:srgbClr val="0083BE"/>
          </a:solidFill>
          <a:ln w="25400" cap="flat" cmpd="sng" algn="ctr">
            <a:solidFill>
              <a:srgbClr val="0083B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F24FB1-32B8-65B3-B0AD-B93473E94526}"/>
              </a:ext>
            </a:extLst>
          </p:cNvPr>
          <p:cNvSpPr txBox="1"/>
          <p:nvPr/>
        </p:nvSpPr>
        <p:spPr>
          <a:xfrm>
            <a:off x="7267740" y="3442106"/>
            <a:ext cx="1752599" cy="507831"/>
          </a:xfrm>
          <a:prstGeom prst="rect">
            <a:avLst/>
          </a:prstGeom>
          <a:solidFill>
            <a:srgbClr val="0083B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UNC Chapel Hill Transforming Health &amp; Resilience in Veterans (THRIVE) (0.20)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633F9D31-656E-A03F-DC9B-64F27903B2F7}"/>
              </a:ext>
            </a:extLst>
          </p:cNvPr>
          <p:cNvSpPr/>
          <p:nvPr/>
        </p:nvSpPr>
        <p:spPr>
          <a:xfrm>
            <a:off x="6710486" y="4586626"/>
            <a:ext cx="217283" cy="208230"/>
          </a:xfrm>
          <a:prstGeom prst="star5">
            <a:avLst/>
          </a:prstGeom>
          <a:solidFill>
            <a:srgbClr val="0083BE"/>
          </a:solidFill>
          <a:ln w="25400" cap="flat" cmpd="sng" algn="ctr">
            <a:solidFill>
              <a:srgbClr val="0083B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526098-3E6D-2ECC-691E-DBC27B27CA24}"/>
              </a:ext>
            </a:extLst>
          </p:cNvPr>
          <p:cNvSpPr txBox="1"/>
          <p:nvPr/>
        </p:nvSpPr>
        <p:spPr>
          <a:xfrm>
            <a:off x="6939387" y="4564335"/>
            <a:ext cx="1524000" cy="369332"/>
          </a:xfrm>
          <a:prstGeom prst="rect">
            <a:avLst/>
          </a:prstGeom>
          <a:solidFill>
            <a:srgbClr val="0083B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University of Florida Health Jacksonville  (0.20)</a:t>
            </a: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D7B5EC6-C486-5319-50C7-33EF2AF21AE2}"/>
              </a:ext>
            </a:extLst>
          </p:cNvPr>
          <p:cNvSpPr/>
          <p:nvPr/>
        </p:nvSpPr>
        <p:spPr>
          <a:xfrm>
            <a:off x="5363023" y="4846880"/>
            <a:ext cx="217283" cy="208230"/>
          </a:xfrm>
          <a:prstGeom prst="star5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D8BF04-3C09-2756-6EE0-F1448510F34C}"/>
              </a:ext>
            </a:extLst>
          </p:cNvPr>
          <p:cNvSpPr txBox="1"/>
          <p:nvPr/>
        </p:nvSpPr>
        <p:spPr>
          <a:xfrm>
            <a:off x="3841833" y="4794856"/>
            <a:ext cx="1474207" cy="369332"/>
          </a:xfrm>
          <a:prstGeom prst="rect">
            <a:avLst/>
          </a:prstGeom>
          <a:solidFill>
            <a:srgbClr val="0083B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Tulane University Center for Brain Health (0.20)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C4E921BA-2B0F-F6D3-A307-84FD55EE2664}"/>
              </a:ext>
            </a:extLst>
          </p:cNvPr>
          <p:cNvSpPr/>
          <p:nvPr/>
        </p:nvSpPr>
        <p:spPr>
          <a:xfrm>
            <a:off x="6180525" y="4125884"/>
            <a:ext cx="217283" cy="208230"/>
          </a:xfrm>
          <a:prstGeom prst="star5">
            <a:avLst/>
          </a:prstGeom>
          <a:solidFill>
            <a:srgbClr val="0083BE"/>
          </a:solidFill>
          <a:ln w="25400" cap="flat" cmpd="sng" algn="ctr">
            <a:solidFill>
              <a:srgbClr val="0083B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3EE8A6-8EBA-06C9-F4AA-986C75DC996F}"/>
              </a:ext>
            </a:extLst>
          </p:cNvPr>
          <p:cNvSpPr txBox="1"/>
          <p:nvPr/>
        </p:nvSpPr>
        <p:spPr>
          <a:xfrm>
            <a:off x="4578937" y="3991925"/>
            <a:ext cx="1555777" cy="369332"/>
          </a:xfrm>
          <a:prstGeom prst="rect">
            <a:avLst/>
          </a:prstGeom>
          <a:solidFill>
            <a:srgbClr val="0083B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Shepherd Center SHARE Military Initiative (0.20)</a:t>
            </a: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7558D06E-68A2-2E34-78CD-8638F476F147}"/>
              </a:ext>
            </a:extLst>
          </p:cNvPr>
          <p:cNvSpPr/>
          <p:nvPr/>
        </p:nvSpPr>
        <p:spPr>
          <a:xfrm>
            <a:off x="7313551" y="2727521"/>
            <a:ext cx="217283" cy="208230"/>
          </a:xfrm>
          <a:prstGeom prst="star5">
            <a:avLst/>
          </a:prstGeom>
          <a:solidFill>
            <a:srgbClr val="0083BE"/>
          </a:solidFill>
          <a:ln w="25400" cap="flat" cmpd="sng" algn="ctr">
            <a:solidFill>
              <a:srgbClr val="0083B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4D3D8-283A-BD63-A5B8-A46E863DF30C}"/>
              </a:ext>
            </a:extLst>
          </p:cNvPr>
          <p:cNvSpPr txBox="1"/>
          <p:nvPr/>
        </p:nvSpPr>
        <p:spPr>
          <a:xfrm>
            <a:off x="5764332" y="2821466"/>
            <a:ext cx="1555777" cy="369332"/>
          </a:xfrm>
          <a:prstGeom prst="rect">
            <a:avLst/>
          </a:prstGeom>
          <a:solidFill>
            <a:srgbClr val="0083B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Moss Rehab Institute for Brain Health (0.20)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467B2AF-883A-7756-0F06-CACD845CCD57}"/>
              </a:ext>
            </a:extLst>
          </p:cNvPr>
          <p:cNvSpPr txBox="1">
            <a:spLocks/>
          </p:cNvSpPr>
          <p:nvPr/>
        </p:nvSpPr>
        <p:spPr>
          <a:xfrm>
            <a:off x="2521492" y="6356441"/>
            <a:ext cx="41010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algn="ctr" defTabSz="457200"/>
            <a:r>
              <a:rPr lang="it-IT" sz="1000" dirty="0">
                <a:solidFill>
                  <a:schemeClr val="bg1"/>
                </a:solidFill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81199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756B7-292E-3474-CEAA-2822A05D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DAA9F7-E0B7-CE4B-517E-3F4BCD34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0371"/>
            <a:ext cx="9144000" cy="1012371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Arial" panose="020B0604020202020204" pitchFamily="34" charset="0"/>
              </a:rPr>
              <a:t>“</a:t>
            </a:r>
            <a:r>
              <a:rPr lang="en-US" sz="2400" b="0" dirty="0" err="1">
                <a:latin typeface="Arial" panose="020B0604020202020204" pitchFamily="34" charset="0"/>
              </a:rPr>
              <a:t>Vsignals</a:t>
            </a:r>
            <a:r>
              <a:rPr lang="en-US" sz="2400" b="0" dirty="0">
                <a:latin typeface="Arial" panose="020B0604020202020204" pitchFamily="34" charset="0"/>
              </a:rPr>
              <a:t>” – Veteran Experience Survey Summary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E54A62A4-9187-8FD6-7ADA-61C80E5F82FE}"/>
              </a:ext>
            </a:extLst>
          </p:cNvPr>
          <p:cNvSpPr txBox="1">
            <a:spLocks/>
          </p:cNvSpPr>
          <p:nvPr/>
        </p:nvSpPr>
        <p:spPr>
          <a:xfrm>
            <a:off x="457200" y="1486359"/>
            <a:ext cx="8229600" cy="39461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Overall Confidence/Trust							</a:t>
            </a:r>
          </a:p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 Interaction with the VA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Program helped build my trust in VA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After working with the VA Liaison, I feel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more confident that I will receive the care I 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need from VA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 am satisfied with how the VA Liaison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was able to coordinate my 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9B4CA-9489-ADB6-216A-851A4CA6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575" y="1066800"/>
            <a:ext cx="1145534" cy="1151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C9A40-B491-359B-9679-BF25D219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454" y="3033634"/>
            <a:ext cx="1081287" cy="1206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2F831-FC62-0797-7E4C-463E1D7D7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680" y="1933878"/>
            <a:ext cx="1145534" cy="1219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75CDF3-B1C5-4BD3-07CE-76A963F0C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741" y="4086402"/>
            <a:ext cx="1155059" cy="1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4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9BE34-E1C9-479D-9465-A99C2A38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348DE-765C-4ABE-AD60-40979FE8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79" y="1613491"/>
            <a:ext cx="8632921" cy="424504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1A914-2A57-4E7F-BB8E-2621E86C7A08}"/>
              </a:ext>
            </a:extLst>
          </p:cNvPr>
          <p:cNvSpPr txBox="1"/>
          <p:nvPr/>
        </p:nvSpPr>
        <p:spPr>
          <a:xfrm>
            <a:off x="0" y="4361906"/>
            <a:ext cx="9144000" cy="492443"/>
          </a:xfrm>
          <a:prstGeom prst="rect">
            <a:avLst/>
          </a:prstGeom>
          <a:gradFill>
            <a:gsLst>
              <a:gs pos="100000">
                <a:srgbClr val="336699"/>
              </a:gs>
              <a:gs pos="30000">
                <a:schemeClr val="accent1">
                  <a:lumMod val="75000"/>
                </a:schemeClr>
              </a:gs>
              <a:gs pos="52000">
                <a:schemeClr val="accent2">
                  <a:lumMod val="75000"/>
                </a:schemeClr>
              </a:gs>
              <a:gs pos="0">
                <a:srgbClr val="000066"/>
              </a:gs>
              <a:gs pos="77000">
                <a:schemeClr val="accent1">
                  <a:lumMod val="60000"/>
                  <a:lumOff val="40000"/>
                </a:schemeClr>
              </a:gs>
              <a:gs pos="100000">
                <a:srgbClr val="4BACC6">
                  <a:lumMod val="20000"/>
                  <a:lumOff val="80000"/>
                </a:srgbClr>
              </a:gs>
            </a:gsLst>
            <a:lin ang="108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VA Liaison Program                    </a:t>
            </a:r>
            <a:r>
              <a:rPr lang="en-US" b="1" kern="0" dirty="0">
                <a:solidFill>
                  <a:schemeClr val="bg1"/>
                </a:solidFill>
              </a:rPr>
              <a:t>Post-9/11 M2VA CM Program</a:t>
            </a:r>
            <a:endParaRPr lang="en-US" sz="2000" b="1" kern="0" dirty="0">
              <a:solidFill>
                <a:schemeClr val="bg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637E8-372E-4C4B-ACE6-4084A6A357CD}"/>
              </a:ext>
            </a:extLst>
          </p:cNvPr>
          <p:cNvSpPr txBox="1"/>
          <p:nvPr/>
        </p:nvSpPr>
        <p:spPr>
          <a:xfrm>
            <a:off x="852565" y="3252961"/>
            <a:ext cx="18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Pre-Military Separation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2BFBD1-4A08-4EE1-9D2E-0C8C2CF00A3C}"/>
              </a:ext>
            </a:extLst>
          </p:cNvPr>
          <p:cNvCxnSpPr>
            <a:cxnSpLocks/>
          </p:cNvCxnSpPr>
          <p:nvPr/>
        </p:nvCxnSpPr>
        <p:spPr>
          <a:xfrm>
            <a:off x="3761698" y="4572000"/>
            <a:ext cx="81030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6" descr="How a female veteran became a Wal-Mart exec | Fortune">
            <a:extLst>
              <a:ext uri="{FF2B5EF4-FFF2-40B4-BE49-F238E27FC236}">
                <a16:creationId xmlns:a16="http://schemas.microsoft.com/office/drawing/2014/main" id="{79576941-A11E-4A3F-A7B5-9CB08101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63" y="1139846"/>
            <a:ext cx="1849107" cy="12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Eight Pointers to Prepare for the Veteran Job Interview | Military.com">
            <a:extLst>
              <a:ext uri="{FF2B5EF4-FFF2-40B4-BE49-F238E27FC236}">
                <a16:creationId xmlns:a16="http://schemas.microsoft.com/office/drawing/2014/main" id="{CCBD541B-06B9-49DF-B529-4D12A1438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58" y="1139846"/>
            <a:ext cx="1849107" cy="12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C48E83-79BE-40B9-B4AC-1038FAB439CD}"/>
              </a:ext>
            </a:extLst>
          </p:cNvPr>
          <p:cNvSpPr txBox="1"/>
          <p:nvPr/>
        </p:nvSpPr>
        <p:spPr>
          <a:xfrm>
            <a:off x="1" y="50606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Collaboration between transition programs improves transitioning                                      service members and recently separated Veterans experience as well as                                       their access to care, services, and benefits.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DAD88E-2130-4EC7-9839-1844352783C5}"/>
              </a:ext>
            </a:extLst>
          </p:cNvPr>
          <p:cNvCxnSpPr>
            <a:cxnSpLocks/>
          </p:cNvCxnSpPr>
          <p:nvPr/>
        </p:nvCxnSpPr>
        <p:spPr>
          <a:xfrm>
            <a:off x="567462" y="3002155"/>
            <a:ext cx="8004197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A6618F7-0FF6-413D-80A9-1C608EB9E6A3}"/>
              </a:ext>
            </a:extLst>
          </p:cNvPr>
          <p:cNvSpPr/>
          <p:nvPr/>
        </p:nvSpPr>
        <p:spPr>
          <a:xfrm>
            <a:off x="1382434" y="2858399"/>
            <a:ext cx="300732" cy="310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D4C290-1200-4931-A5E2-6AAFC588C417}"/>
              </a:ext>
            </a:extLst>
          </p:cNvPr>
          <p:cNvSpPr/>
          <p:nvPr/>
        </p:nvSpPr>
        <p:spPr>
          <a:xfrm>
            <a:off x="4321036" y="2858398"/>
            <a:ext cx="300732" cy="31022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D761B8-0476-43C9-8742-C2FF4F39BB62}"/>
              </a:ext>
            </a:extLst>
          </p:cNvPr>
          <p:cNvSpPr/>
          <p:nvPr/>
        </p:nvSpPr>
        <p:spPr>
          <a:xfrm>
            <a:off x="7328692" y="2838928"/>
            <a:ext cx="300732" cy="31022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C2867-80D5-452E-B6B6-3DDDB36769CA}"/>
              </a:ext>
            </a:extLst>
          </p:cNvPr>
          <p:cNvSpPr txBox="1"/>
          <p:nvPr/>
        </p:nvSpPr>
        <p:spPr>
          <a:xfrm>
            <a:off x="6803764" y="3263068"/>
            <a:ext cx="19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Post-Military Separation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11E784-09E1-4CC3-8216-AFCADC1C9174}"/>
              </a:ext>
            </a:extLst>
          </p:cNvPr>
          <p:cNvSpPr txBox="1"/>
          <p:nvPr/>
        </p:nvSpPr>
        <p:spPr>
          <a:xfrm>
            <a:off x="3922504" y="3263068"/>
            <a:ext cx="15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Time of Separation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E225E53-A1A6-8AB7-C500-24D08F9801B7}"/>
              </a:ext>
            </a:extLst>
          </p:cNvPr>
          <p:cNvSpPr txBox="1">
            <a:spLocks/>
          </p:cNvSpPr>
          <p:nvPr/>
        </p:nvSpPr>
        <p:spPr>
          <a:xfrm>
            <a:off x="-2440" y="-12478"/>
            <a:ext cx="9144000" cy="703868"/>
          </a:xfrm>
          <a:prstGeom prst="rect">
            <a:avLst/>
          </a:prstGeom>
          <a:solidFill>
            <a:srgbClr val="17355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VHA Transition and Reintegration Support through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99390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6E4D-D40F-628F-55A7-BA8A386F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	Post-9/11 M2VA CM Teams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BDC61-F6B5-13AB-881B-B0A126B1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0FD7BB-DF47-6BCC-F61B-CCB7C7FC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028"/>
            <a:ext cx="7772400" cy="5029772"/>
          </a:xfrm>
        </p:spPr>
        <p:txBody>
          <a:bodyPr>
            <a:noAutofit/>
          </a:bodyPr>
          <a:lstStyle/>
          <a:p>
            <a:pPr marL="314960" marR="301625" indent="-285750">
              <a:spcBef>
                <a:spcPts val="600"/>
              </a:spcBef>
              <a:tabLst>
                <a:tab pos="258445" algn="l"/>
              </a:tabLst>
            </a:pPr>
            <a:r>
              <a:rPr lang="en-US" sz="1600" b="1" spc="-45" dirty="0"/>
              <a:t>Post-9/11 M2VA Program Manager</a:t>
            </a:r>
            <a:r>
              <a:rPr lang="en-US" sz="1600" spc="-45" dirty="0"/>
              <a:t>:</a:t>
            </a:r>
          </a:p>
          <a:p>
            <a:pPr marL="685800" marR="301625" lvl="1" indent="-457200" defTabSz="9144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258445" algn="l"/>
              </a:tabLst>
            </a:pPr>
            <a:r>
              <a:rPr lang="en-US" sz="1600" spc="-45" dirty="0"/>
              <a:t>Provides program oversight and serves as POC for DoD, VHA, VBA </a:t>
            </a:r>
          </a:p>
          <a:p>
            <a:pPr marL="685800" marR="301625" lvl="1" indent="-457200" defTabSz="9144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258445" algn="l"/>
              </a:tabLst>
            </a:pPr>
            <a:r>
              <a:rPr lang="en-US" sz="1600" dirty="0"/>
              <a:t>Ensures that transitioning service members and Post-9/11 era Veterans receive seamless care transitions that are tailored to their unique needs</a:t>
            </a:r>
          </a:p>
          <a:p>
            <a:pPr marL="228600" marR="301625" lvl="1" indent="0" defTabSz="914400">
              <a:spcBef>
                <a:spcPts val="600"/>
              </a:spcBef>
              <a:buNone/>
              <a:tabLst>
                <a:tab pos="258445" algn="l"/>
              </a:tabLst>
            </a:pPr>
            <a:endParaRPr lang="en-US" sz="1200" dirty="0"/>
          </a:p>
          <a:p>
            <a:pPr marL="314960" marR="301625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58445" algn="l"/>
              </a:tabLst>
            </a:pPr>
            <a:r>
              <a:rPr lang="en-US" sz="1600" b="1" spc="-45" dirty="0"/>
              <a:t>Post-9/11 M2VA Case Manager:</a:t>
            </a:r>
            <a:endParaRPr lang="en-US" sz="1600" spc="-45" dirty="0"/>
          </a:p>
          <a:p>
            <a:pPr marL="685800" lvl="1" indent="-457200" defTabSz="8667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Proactively screens all new </a:t>
            </a:r>
            <a:r>
              <a:rPr lang="en-US" sz="1600" dirty="0"/>
              <a:t>transitioning service members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Post-9/11 era Veterans for case management for early identification of risk factors</a:t>
            </a:r>
          </a:p>
          <a:p>
            <a:pPr marL="685800" lvl="1" indent="-457200" defTabSz="8667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Serves as Lead Coordinator to </a:t>
            </a:r>
            <a:r>
              <a:rPr lang="en-US" sz="1600" dirty="0"/>
              <a:t>ensure safe transitions between DoD, VHA, and community and create a care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 that is holistic and integrated</a:t>
            </a:r>
          </a:p>
          <a:p>
            <a:pPr marL="228600" lvl="1" indent="0" defTabSz="866775">
              <a:spcBef>
                <a:spcPts val="6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960" marR="301625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58445" algn="l"/>
              </a:tabLst>
            </a:pPr>
            <a:r>
              <a:rPr lang="en-US" sz="1600" b="1" spc="-45" dirty="0"/>
              <a:t>Post-9/11 M2VA Transition Patient Advocate</a:t>
            </a:r>
            <a:r>
              <a:rPr lang="en-US" sz="1600" spc="-45" dirty="0"/>
              <a:t>: </a:t>
            </a:r>
          </a:p>
          <a:p>
            <a:pPr marL="685800" marR="301625" lvl="1" indent="-4572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258445" algn="l"/>
              </a:tabLst>
            </a:pPr>
            <a:r>
              <a:rPr lang="en-US" sz="1600" spc="-45" dirty="0"/>
              <a:t>Serves as an advocate to help transitioning service members and Post-9/11 era Veterans, their families, and caregiver navigate the VA and access services, benefits and resources</a:t>
            </a:r>
          </a:p>
          <a:p>
            <a:pPr marL="6858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Organizes and participates in outreach activities with VA, DoD, and community organizations</a:t>
            </a:r>
            <a:endParaRPr lang="en-US" sz="1600" spc="-45" dirty="0"/>
          </a:p>
          <a:p>
            <a:pPr marL="772160" marR="301625" lvl="1">
              <a:spcBef>
                <a:spcPts val="600"/>
              </a:spcBef>
              <a:buFont typeface="Calibri Light" panose="020F0302020204030204" pitchFamily="34" charset="0"/>
              <a:buChar char="−"/>
              <a:tabLst>
                <a:tab pos="258445" algn="l"/>
              </a:tabLst>
            </a:pPr>
            <a:endParaRPr lang="en-US" sz="1600" spc="-45" dirty="0"/>
          </a:p>
          <a:p>
            <a:pPr marL="772160" marR="301625" lvl="1">
              <a:spcBef>
                <a:spcPts val="600"/>
              </a:spcBef>
              <a:buFont typeface="Calibri Light" panose="020F0302020204030204" pitchFamily="34" charset="0"/>
              <a:buChar char="−"/>
              <a:tabLst>
                <a:tab pos="258445" algn="l"/>
              </a:tabLst>
            </a:pPr>
            <a:endParaRPr lang="en-US" sz="1600" dirty="0"/>
          </a:p>
          <a:p>
            <a:pPr marL="29210" marR="301625" indent="0">
              <a:spcBef>
                <a:spcPts val="600"/>
              </a:spcBef>
              <a:buNone/>
              <a:tabLst>
                <a:tab pos="258445" algn="l"/>
              </a:tabLst>
            </a:pPr>
            <a:endParaRPr lang="en-US" sz="1600" spc="-45" dirty="0">
              <a:cs typeface="Calibri"/>
            </a:endParaRPr>
          </a:p>
          <a:p>
            <a:pPr marL="372110" marR="301625">
              <a:spcBef>
                <a:spcPts val="600"/>
              </a:spcBef>
              <a:tabLst>
                <a:tab pos="258445" algn="l"/>
              </a:tabLst>
            </a:pPr>
            <a:endParaRPr lang="en-US" sz="1600" spc="-45" dirty="0">
              <a:cs typeface="Calibri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E8E24-A2CE-323D-A90E-2BE855CC2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32" y="162625"/>
            <a:ext cx="1343736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14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4928-6E49-427C-8BBA-D8410691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Post-9/11 M2VA CM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E264-8112-4025-A2A1-EFCB733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81476-FB2E-497B-8B4F-175BBC92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77362"/>
            <a:ext cx="9144000" cy="37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4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7617-9535-0F4C-9C1A-B36A44F0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Post-9/11 M2VA Process Step: Identification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40609-7275-D329-9704-84242B8A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F8F50-756A-8849-D3C2-E2EC414E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9067800" cy="42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9392-14C7-7C44-78FF-FCA60977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F376F-D690-AF90-AD02-E44C1992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52605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>
                <a:cs typeface="Arial" panose="020B0604020202020204" pitchFamily="34" charset="0"/>
              </a:rPr>
              <a:t>The views expressed in this presentation are those of the author and do not represent the official policy or position of VA or the United States Government.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b="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>
                <a:cs typeface="Arial" panose="020B0604020202020204" pitchFamily="34" charset="0"/>
              </a:rPr>
              <a:t>The author has no conflict of interest to declare.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03E6D-35FE-18DA-9AF6-9C4A8F5F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6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F23A-1E95-228A-04A8-76322CF3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Post-9/11 M2VA Process Step: Identification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7985-1CB3-897A-9AD3-56FAAD58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4AC77-2F5B-E633-2556-11A7F1F6B8B8}"/>
              </a:ext>
            </a:extLst>
          </p:cNvPr>
          <p:cNvSpPr txBox="1"/>
          <p:nvPr/>
        </p:nvSpPr>
        <p:spPr>
          <a:xfrm>
            <a:off x="304800" y="1676400"/>
            <a:ext cx="5220143" cy="446276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Nationally standardized approach to identify </a:t>
            </a: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transitioning service members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Post-9/11 era Veterans who are new to each VA health </a:t>
            </a: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ystem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Equips M2VA teams with ability to identify Veterans in near real time for proactive screening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efficiency, accuracy, and validity of data collection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awareness of Post-9/11 era Veterans who are new to the VA health </a:t>
            </a: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ystem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AC667-ECB3-820E-8164-CC3678F644B3}"/>
              </a:ext>
            </a:extLst>
          </p:cNvPr>
          <p:cNvSpPr/>
          <p:nvPr/>
        </p:nvSpPr>
        <p:spPr>
          <a:xfrm>
            <a:off x="685800" y="914400"/>
            <a:ext cx="8385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4682B4"/>
                </a:solidFill>
                <a:latin typeface="Arial" panose="020B0604020202020204" pitchFamily="34" charset="0"/>
                <a:ea typeface="+mn-ea"/>
              </a:rPr>
              <a:t>Post-9/11 Patients Transition &amp; Care Management Report </a:t>
            </a:r>
            <a:r>
              <a:rPr lang="en-US" b="1" dirty="0">
                <a:solidFill>
                  <a:srgbClr val="4682B4"/>
                </a:solidFill>
                <a:latin typeface="Arial" panose="020B0604020202020204" pitchFamily="34" charset="0"/>
                <a:ea typeface="+mn-ea"/>
              </a:rPr>
              <a:t>- Summary</a:t>
            </a: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7EF294BC-B508-0882-2AF1-A300D43FB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98168"/>
            <a:ext cx="3048000" cy="4621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2F9DBC-3762-FF23-D1C7-0151B01B8E26}"/>
              </a:ext>
            </a:extLst>
          </p:cNvPr>
          <p:cNvSpPr txBox="1"/>
          <p:nvPr/>
        </p:nvSpPr>
        <p:spPr>
          <a:xfrm>
            <a:off x="7467600" y="1395102"/>
            <a:ext cx="893036" cy="200055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Calibri" panose="020F0502020204030204"/>
                <a:ea typeface="+mn-ea"/>
              </a:rPr>
              <a:t>Example VA Facility</a:t>
            </a:r>
          </a:p>
        </p:txBody>
      </p:sp>
    </p:spTree>
    <p:extLst>
      <p:ext uri="{BB962C8B-B14F-4D97-AF65-F5344CB8AC3E}">
        <p14:creationId xmlns:p14="http://schemas.microsoft.com/office/powerpoint/2010/main" val="426001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8EE0-4AD5-B68A-6A30-87A40AEF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3B7AB-5EED-BAA0-6125-D8B53456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C68E74-6252-2B53-755A-D5D461996DA5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9144000" cy="762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VA Post-9/11 M2VA Process Step: Screening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8B6BDE-DA2A-AC2E-D898-063805A5F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023794" cy="3952273"/>
          </a:xfrm>
          <a:solidFill>
            <a:srgbClr val="1D3C55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National          Post-9/11             Case Management Screening Note 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05ABC-8E98-F6E3-28C7-6C8E40FF85A4}"/>
              </a:ext>
            </a:extLst>
          </p:cNvPr>
          <p:cNvSpPr txBox="1"/>
          <p:nvPr/>
        </p:nvSpPr>
        <p:spPr>
          <a:xfrm>
            <a:off x="2438400" y="990600"/>
            <a:ext cx="28956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National standardization of screening for case management needs among transitioning service members and Post-9/11 era Veterans:</a:t>
            </a:r>
          </a:p>
          <a:p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Linked to Post 9/11 Patient  Case Management Report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to stratify risk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Trend data based on health factors within screening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Increased awareness of           Post-9/11 era Veteran needs</a:t>
            </a:r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2844FA39-B3BA-D814-5751-15D3EAFD3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5" y="3253441"/>
            <a:ext cx="1870823" cy="1466725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77A0E9E5-1948-3D63-197E-7B5F3F82C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90600"/>
            <a:ext cx="373742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1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DC01-565F-238C-66D0-2E252BE2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4A6CBA-2050-C460-A7A2-EF4C13D2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r>
              <a:rPr lang="en-US" dirty="0"/>
              <a:t>VA Post-9/11 M2VA Process Step: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36E65-A508-3BBA-52CF-0254AE0CE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196"/>
            <a:ext cx="9144000" cy="39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63A3-3A3F-41FB-9FDB-2C8E706D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 Post-9/11 M2VA CM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8C5A0-35AA-4384-857B-B4B3E993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139C66-147C-4672-87E8-39C0A8B4E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811"/>
            <a:ext cx="8229600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endParaRPr lang="en-US" sz="12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F04B46-1110-410D-A3F3-96E4D75B9F00}"/>
              </a:ext>
            </a:extLst>
          </p:cNvPr>
          <p:cNvSpPr/>
          <p:nvPr/>
        </p:nvSpPr>
        <p:spPr>
          <a:xfrm>
            <a:off x="6093989" y="4167712"/>
            <a:ext cx="2514600" cy="185905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 Coordinator  Assignment and Individualized, Holistic Care Planning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----------------------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38,719 Veterans Accessed Lead Coordinator Services in FY 2022</a:t>
            </a:r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09A9A783-23C2-4D1D-ACA8-7AC3A5DBEF39}"/>
              </a:ext>
            </a:extLst>
          </p:cNvPr>
          <p:cNvSpPr/>
          <p:nvPr/>
        </p:nvSpPr>
        <p:spPr>
          <a:xfrm rot="5400000">
            <a:off x="1786821" y="2214715"/>
            <a:ext cx="1143000" cy="1742771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E161709D-86D2-4D51-A556-A1403EEAD2CC}"/>
              </a:ext>
            </a:extLst>
          </p:cNvPr>
          <p:cNvSpPr/>
          <p:nvPr/>
        </p:nvSpPr>
        <p:spPr>
          <a:xfrm rot="5400000">
            <a:off x="4653114" y="3917682"/>
            <a:ext cx="1143000" cy="1742771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BDBE2-19B5-4D0A-AA95-951928E1B249}"/>
              </a:ext>
            </a:extLst>
          </p:cNvPr>
          <p:cNvSpPr txBox="1"/>
          <p:nvPr/>
        </p:nvSpPr>
        <p:spPr>
          <a:xfrm>
            <a:off x="1464712" y="3212432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751B30-6D64-4D57-8DD3-929A1767C540}"/>
              </a:ext>
            </a:extLst>
          </p:cNvPr>
          <p:cNvSpPr txBox="1"/>
          <p:nvPr/>
        </p:nvSpPr>
        <p:spPr>
          <a:xfrm>
            <a:off x="4307385" y="49146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3A65544-D73D-4599-A4BE-C4371247AEA3}"/>
              </a:ext>
            </a:extLst>
          </p:cNvPr>
          <p:cNvSpPr/>
          <p:nvPr/>
        </p:nvSpPr>
        <p:spPr>
          <a:xfrm>
            <a:off x="427583" y="766008"/>
            <a:ext cx="2514600" cy="19050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Post-9/11 Patient Transition and Case Management  Report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----------------------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Identifies all transitioning service members and Veterans new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a facility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5949A7-D2E1-45C8-ABD7-6DF3A782D4E6}"/>
              </a:ext>
            </a:extLst>
          </p:cNvPr>
          <p:cNvSpPr/>
          <p:nvPr/>
        </p:nvSpPr>
        <p:spPr>
          <a:xfrm>
            <a:off x="3227696" y="2441678"/>
            <a:ext cx="2514600" cy="20993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 Post-9/11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Case Management Screening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----------------------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208,350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Veterans Screened in FY22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2D7C7C-89F5-47BB-A399-B980D61E0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16" y="1059682"/>
            <a:ext cx="2514601" cy="13176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05888E-CF47-46B8-8C9D-009EA0CC5FD4}"/>
              </a:ext>
            </a:extLst>
          </p:cNvPr>
          <p:cNvSpPr txBox="1"/>
          <p:nvPr/>
        </p:nvSpPr>
        <p:spPr>
          <a:xfrm flipH="1">
            <a:off x="243517" y="5620629"/>
            <a:ext cx="56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Post-9/11 Screening Report and </a:t>
            </a:r>
          </a:p>
          <a:p>
            <a:r>
              <a:rPr lang="en-US" sz="1400" dirty="0"/>
              <a:t>Care Management Tracking and Recording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3874619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3431-2A9A-570F-C838-50554F54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0E726-3FF5-8AAF-780F-B94A78A7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D1E24F-2DE7-2836-54B8-FA530AE6FB0B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9144000" cy="762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VA Post-9/11 M2VA Process Step: Care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E2594-B94C-DE92-0D66-BB46C7C2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196"/>
            <a:ext cx="9144000" cy="39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6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090F-CF83-23A5-236B-A94AA799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Your Health Care to VA: Things to Know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8B77-858C-DB2E-6632-ADA7ED56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2999"/>
            <a:ext cx="7924800" cy="4572001"/>
          </a:xfrm>
        </p:spPr>
        <p:txBody>
          <a:bodyPr/>
          <a:lstStyle/>
          <a:p>
            <a:r>
              <a:rPr lang="en-US" dirty="0"/>
              <a:t>To transition your health care to VHA:</a:t>
            </a:r>
          </a:p>
          <a:p>
            <a:pPr lvl="1"/>
            <a:r>
              <a:rPr lang="en-US" dirty="0"/>
              <a:t>Establish a VA medical facility POC: </a:t>
            </a:r>
          </a:p>
          <a:p>
            <a:pPr lvl="2"/>
            <a:r>
              <a:rPr lang="en-US" dirty="0"/>
              <a:t>Connect with your local VA medical facility Post-9/11 M2VA CM Program</a:t>
            </a:r>
          </a:p>
          <a:p>
            <a:pPr lvl="1"/>
            <a:r>
              <a:rPr lang="en-US" dirty="0"/>
              <a:t>Do not make assumptions about your eligibility:</a:t>
            </a:r>
          </a:p>
          <a:p>
            <a:pPr lvl="2"/>
            <a:r>
              <a:rPr lang="en-US" dirty="0"/>
              <a:t>Enrollment and Eligibility offices are the subject matter experts and will verify your eligibility</a:t>
            </a:r>
          </a:p>
          <a:p>
            <a:pPr lvl="1"/>
            <a:r>
              <a:rPr lang="en-US" dirty="0"/>
              <a:t>To enroll, you must complete VA Form 10-10EZ</a:t>
            </a:r>
          </a:p>
          <a:p>
            <a:pPr lvl="2"/>
            <a:r>
              <a:rPr lang="en-US" dirty="0">
                <a:solidFill>
                  <a:srgbClr val="0000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online, by phone, mail or in person</a:t>
            </a:r>
            <a:endParaRPr lang="en-US" dirty="0">
              <a:solidFill>
                <a:srgbClr val="0000CD"/>
              </a:solidFill>
            </a:endParaRPr>
          </a:p>
          <a:p>
            <a:endParaRPr lang="en-US" dirty="0"/>
          </a:p>
          <a:p>
            <a:r>
              <a:rPr lang="en-US" dirty="0"/>
              <a:t>Even the most prepared new Veteran will run into unforeseen challenges</a:t>
            </a:r>
          </a:p>
          <a:p>
            <a:pPr lvl="1"/>
            <a:r>
              <a:rPr lang="en-US" dirty="0"/>
              <a:t>Be proactive; ask questions</a:t>
            </a:r>
          </a:p>
          <a:p>
            <a:pPr lvl="1"/>
            <a:r>
              <a:rPr lang="en-US" dirty="0"/>
              <a:t>Connect to those who have gone before you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CB7C4-6664-8C05-D856-234200F3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3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9A74-6EBB-4C5D-9760-8843896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B6748-4E70-4F74-9762-88201B62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14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Post-9/11 Transition and Case Management: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https://www.va.gov/post911veterans</a:t>
            </a:r>
            <a:endParaRPr lang="en-US" sz="2400" dirty="0">
              <a:solidFill>
                <a:srgbClr val="0000CD"/>
              </a:solidFill>
            </a:endParaRPr>
          </a:p>
          <a:p>
            <a:pPr marL="0" indent="0" algn="ctr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en-US" sz="2400" dirty="0"/>
              <a:t>A list and map of Post-9/11 M2VA CM Teams can be accessed here: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https://www.va.gov/POST911VETERANS/Locator.asp</a:t>
            </a:r>
            <a:endParaRPr lang="en-US" sz="2000" dirty="0">
              <a:solidFill>
                <a:srgbClr val="0000CD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01195-092B-43F2-979F-12442406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642489-F572-4AAE-9B13-200B88FC6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2895600" cy="26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8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C794-7612-40A9-A117-BFCEE675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0918-EB16-4256-A1D9-F046F2A9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2880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spc="-15" dirty="0"/>
              <a:t>J</a:t>
            </a:r>
            <a:r>
              <a:rPr lang="en-US" b="1" spc="-10" dirty="0"/>
              <a:t>enni</a:t>
            </a:r>
            <a:r>
              <a:rPr lang="en-US" b="1" spc="-50" dirty="0"/>
              <a:t>f</a:t>
            </a:r>
            <a:r>
              <a:rPr lang="en-US" b="1" spc="-20" dirty="0"/>
              <a:t>e</a:t>
            </a:r>
            <a:r>
              <a:rPr lang="en-US" b="1" spc="-10" dirty="0"/>
              <a:t>r</a:t>
            </a:r>
            <a:r>
              <a:rPr lang="en-US" b="1" spc="15" dirty="0"/>
              <a:t> </a:t>
            </a:r>
            <a:r>
              <a:rPr lang="en-US" b="1" spc="-55" dirty="0"/>
              <a:t>P</a:t>
            </a:r>
            <a:r>
              <a:rPr lang="en-US" b="1" spc="-20" dirty="0"/>
              <a:t>e</a:t>
            </a:r>
            <a:r>
              <a:rPr lang="en-US" b="1" spc="-35" dirty="0"/>
              <a:t>re</a:t>
            </a:r>
            <a:r>
              <a:rPr lang="en-US" b="1" spc="-10" dirty="0"/>
              <a:t>z,</a:t>
            </a:r>
            <a:r>
              <a:rPr lang="en-US" b="1" spc="35" dirty="0"/>
              <a:t> </a:t>
            </a:r>
            <a:r>
              <a:rPr lang="en-US" b="1" spc="-15" dirty="0"/>
              <a:t>LICSW</a:t>
            </a:r>
            <a:endParaRPr lang="en-US" b="1" dirty="0"/>
          </a:p>
          <a:p>
            <a:pPr marL="346075" indent="0">
              <a:lnSpc>
                <a:spcPct val="100000"/>
              </a:lnSpc>
              <a:buNone/>
            </a:pPr>
            <a:r>
              <a:rPr lang="en-US" spc="-15" dirty="0"/>
              <a:t>N</a:t>
            </a:r>
            <a:r>
              <a:rPr lang="en-US" spc="-35" dirty="0"/>
              <a:t>a</a:t>
            </a:r>
            <a:r>
              <a:rPr lang="en-US" spc="-10" dirty="0"/>
              <a:t>tion</a:t>
            </a:r>
            <a:r>
              <a:rPr lang="en-US" spc="-5" dirty="0"/>
              <a:t>a</a:t>
            </a:r>
            <a:r>
              <a:rPr lang="en-US" dirty="0"/>
              <a:t>l </a:t>
            </a:r>
            <a:r>
              <a:rPr lang="en-US" spc="-15" dirty="0"/>
              <a:t>Di</a:t>
            </a:r>
            <a:r>
              <a:rPr lang="en-US" spc="-30" dirty="0"/>
              <a:t>r</a:t>
            </a:r>
            <a:r>
              <a:rPr lang="en-US" spc="-15" dirty="0"/>
              <a:t>ec</a:t>
            </a:r>
            <a:r>
              <a:rPr lang="en-US" spc="-40" dirty="0"/>
              <a:t>t</a:t>
            </a:r>
            <a:r>
              <a:rPr lang="en-US" spc="-10" dirty="0"/>
              <a:t>o</a:t>
            </a:r>
            <a:r>
              <a:rPr lang="en-US" spc="-204" dirty="0"/>
              <a:t>r</a:t>
            </a:r>
            <a:r>
              <a:rPr lang="en-US" spc="-10" dirty="0"/>
              <a:t>,</a:t>
            </a:r>
            <a:r>
              <a:rPr lang="en-US" dirty="0"/>
              <a:t> Post-9/11 </a:t>
            </a:r>
            <a:r>
              <a:rPr lang="en-US" spc="-150" dirty="0"/>
              <a:t>T</a:t>
            </a:r>
            <a:r>
              <a:rPr lang="en-US" spc="-60" dirty="0"/>
              <a:t>r</a:t>
            </a:r>
            <a:r>
              <a:rPr lang="en-US" spc="-15" dirty="0"/>
              <a:t>a</a:t>
            </a:r>
            <a:r>
              <a:rPr lang="en-US" spc="-5" dirty="0"/>
              <a:t>ns</a:t>
            </a:r>
            <a:r>
              <a:rPr lang="en-US" spc="-10" dirty="0"/>
              <a:t>ition</a:t>
            </a:r>
            <a:r>
              <a:rPr lang="en-US" spc="-25" dirty="0"/>
              <a:t> </a:t>
            </a:r>
            <a:r>
              <a:rPr lang="en-US" spc="-15" dirty="0"/>
              <a:t>a</a:t>
            </a:r>
            <a:r>
              <a:rPr lang="en-US" spc="-10" dirty="0"/>
              <a:t>n</a:t>
            </a:r>
            <a:r>
              <a:rPr lang="en-US" spc="-15" dirty="0"/>
              <a:t>d</a:t>
            </a:r>
            <a:r>
              <a:rPr lang="en-US" spc="-5" dirty="0"/>
              <a:t> </a:t>
            </a:r>
            <a:r>
              <a:rPr lang="en-US" spc="-20" dirty="0"/>
              <a:t>C</a:t>
            </a:r>
            <a:r>
              <a:rPr lang="en-US" spc="-10" dirty="0"/>
              <a:t>a</a:t>
            </a:r>
            <a:r>
              <a:rPr lang="en-US" spc="-35" dirty="0"/>
              <a:t>s</a:t>
            </a:r>
            <a:r>
              <a:rPr lang="en-US" spc="-15" dirty="0"/>
              <a:t>e</a:t>
            </a:r>
            <a:r>
              <a:rPr lang="en-US" dirty="0"/>
              <a:t> </a:t>
            </a:r>
            <a:r>
              <a:rPr lang="en-US" spc="-30" dirty="0"/>
              <a:t>M</a:t>
            </a:r>
            <a:r>
              <a:rPr lang="en-US" spc="-15" dirty="0"/>
              <a:t>a</a:t>
            </a:r>
            <a:r>
              <a:rPr lang="en-US" spc="-10" dirty="0"/>
              <a:t>n</a:t>
            </a:r>
            <a:r>
              <a:rPr lang="en-US" spc="-15" dirty="0"/>
              <a:t>a</a:t>
            </a:r>
            <a:r>
              <a:rPr lang="en-US" spc="-35" dirty="0"/>
              <a:t>g</a:t>
            </a:r>
            <a:r>
              <a:rPr lang="en-US" spc="-15" dirty="0"/>
              <a:t>eme</a:t>
            </a:r>
            <a:r>
              <a:rPr lang="en-US" spc="-40" dirty="0"/>
              <a:t>n</a:t>
            </a:r>
            <a:r>
              <a:rPr lang="en-US" spc="-10" dirty="0"/>
              <a:t>t</a:t>
            </a:r>
            <a:endParaRPr lang="en-US" spc="-5" dirty="0"/>
          </a:p>
          <a:p>
            <a:pPr marL="346075" indent="0">
              <a:lnSpc>
                <a:spcPct val="100000"/>
              </a:lnSpc>
              <a:buNone/>
            </a:pPr>
            <a:r>
              <a:rPr lang="en-US" spc="-10" dirty="0"/>
              <a:t>20</a:t>
            </a:r>
            <a:r>
              <a:rPr lang="en-US" spc="-15" dirty="0"/>
              <a:t>2-</a:t>
            </a:r>
            <a:r>
              <a:rPr lang="en-US" spc="-10" dirty="0"/>
              <a:t>557-9033</a:t>
            </a:r>
            <a:endParaRPr lang="en-US" dirty="0"/>
          </a:p>
          <a:p>
            <a:pPr marL="346075" indent="0">
              <a:lnSpc>
                <a:spcPct val="100000"/>
              </a:lnSpc>
              <a:buNone/>
            </a:pPr>
            <a:r>
              <a:rPr lang="en-US" u="heavy" spc="-15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</a:t>
            </a:r>
            <a:r>
              <a:rPr lang="en-US" u="heavy" spc="-7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u="heavy" spc="-15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u="heavy" spc="-229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u="heavy" spc="-15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heavy" spc="-6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u="heavy" spc="-15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u="heavy" spc="-35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en-US" u="heavy" spc="-15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z@</a:t>
            </a:r>
            <a:r>
              <a:rPr lang="en-US" u="heavy" spc="-4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en-US" u="heavy" spc="-15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u="heavy" spc="5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heavy" spc="-3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US" u="heavy" spc="-2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spc="-40" dirty="0"/>
              <a:t>K</a:t>
            </a:r>
            <a:r>
              <a:rPr lang="en-US" b="1" spc="-45" dirty="0"/>
              <a:t>a</a:t>
            </a:r>
            <a:r>
              <a:rPr lang="en-US" b="1" spc="-10" dirty="0"/>
              <a:t>t</a:t>
            </a:r>
            <a:r>
              <a:rPr lang="en-US" b="1" spc="-60" dirty="0"/>
              <a:t>h</a:t>
            </a:r>
            <a:r>
              <a:rPr lang="en-US" b="1" spc="-15" dirty="0"/>
              <a:t>y</a:t>
            </a:r>
            <a:r>
              <a:rPr lang="en-US" b="1" spc="10" dirty="0"/>
              <a:t> </a:t>
            </a:r>
            <a:r>
              <a:rPr lang="en-US" b="1" spc="-20" dirty="0"/>
              <a:t>Dine</a:t>
            </a:r>
            <a:r>
              <a:rPr lang="en-US" b="1" spc="-45" dirty="0"/>
              <a:t>g</a:t>
            </a:r>
            <a:r>
              <a:rPr lang="en-US" b="1" spc="-15" dirty="0"/>
              <a:t>a</a:t>
            </a:r>
            <a:r>
              <a:rPr lang="en-US" b="1" spc="-170" dirty="0"/>
              <a:t>r</a:t>
            </a:r>
            <a:r>
              <a:rPr lang="en-US" b="1" spc="-10" dirty="0"/>
              <a:t>,</a:t>
            </a:r>
            <a:r>
              <a:rPr lang="en-US" b="1" spc="10" dirty="0"/>
              <a:t> </a:t>
            </a:r>
            <a:r>
              <a:rPr lang="en-US" b="1" spc="-15" dirty="0"/>
              <a:t>LICSW</a:t>
            </a:r>
            <a:endParaRPr lang="en-US" dirty="0"/>
          </a:p>
          <a:p>
            <a:pPr marL="346075" indent="0">
              <a:lnSpc>
                <a:spcPct val="100000"/>
              </a:lnSpc>
              <a:buNone/>
            </a:pPr>
            <a:r>
              <a:rPr lang="en-US" spc="-15" dirty="0"/>
              <a:t>N</a:t>
            </a:r>
            <a:r>
              <a:rPr lang="en-US" spc="-35" dirty="0"/>
              <a:t>a</a:t>
            </a:r>
            <a:r>
              <a:rPr lang="en-US" spc="-10" dirty="0"/>
              <a:t>tion</a:t>
            </a:r>
            <a:r>
              <a:rPr lang="en-US" spc="-5" dirty="0"/>
              <a:t>a</a:t>
            </a:r>
            <a:r>
              <a:rPr lang="en-US" dirty="0"/>
              <a:t>l </a:t>
            </a:r>
            <a:r>
              <a:rPr lang="en-US" spc="-15" dirty="0"/>
              <a:t>P</a:t>
            </a:r>
            <a:r>
              <a:rPr lang="en-US" spc="-45" dirty="0"/>
              <a:t>r</a:t>
            </a:r>
            <a:r>
              <a:rPr lang="en-US" spc="-10" dirty="0"/>
              <a:t>o</a:t>
            </a:r>
            <a:r>
              <a:rPr lang="en-US" spc="-15" dirty="0"/>
              <a:t>g</a:t>
            </a:r>
            <a:r>
              <a:rPr lang="en-US" spc="-60" dirty="0"/>
              <a:t>r</a:t>
            </a:r>
            <a:r>
              <a:rPr lang="en-US" spc="-15" dirty="0"/>
              <a:t>am</a:t>
            </a:r>
            <a:r>
              <a:rPr lang="en-US" spc="10" dirty="0"/>
              <a:t> </a:t>
            </a:r>
            <a:r>
              <a:rPr lang="en-US" spc="-15" dirty="0"/>
              <a:t>Man</a:t>
            </a:r>
            <a:r>
              <a:rPr lang="en-US" spc="-10" dirty="0"/>
              <a:t>a</a:t>
            </a:r>
            <a:r>
              <a:rPr lang="en-US" spc="-40" dirty="0"/>
              <a:t>g</a:t>
            </a:r>
            <a:r>
              <a:rPr lang="en-US" spc="-15" dirty="0"/>
              <a:t>e</a:t>
            </a:r>
            <a:r>
              <a:rPr lang="en-US" spc="-200" dirty="0"/>
              <a:t>r</a:t>
            </a:r>
            <a:r>
              <a:rPr lang="en-US" spc="-10" dirty="0"/>
              <a:t>,</a:t>
            </a:r>
            <a:r>
              <a:rPr lang="en-US" spc="5" dirty="0"/>
              <a:t> </a:t>
            </a:r>
            <a:r>
              <a:rPr lang="en-US" spc="-120" dirty="0"/>
              <a:t>V</a:t>
            </a:r>
            <a:r>
              <a:rPr lang="en-US" spc="-15" dirty="0"/>
              <a:t>A</a:t>
            </a:r>
            <a:r>
              <a:rPr lang="en-US" spc="5" dirty="0"/>
              <a:t> </a:t>
            </a:r>
            <a:r>
              <a:rPr lang="en-US" spc="-15" dirty="0"/>
              <a:t>Li</a:t>
            </a:r>
            <a:r>
              <a:rPr lang="en-US" spc="-10" dirty="0"/>
              <a:t>aiso</a:t>
            </a:r>
            <a:r>
              <a:rPr lang="en-US" spc="-15" dirty="0"/>
              <a:t>n </a:t>
            </a:r>
            <a:r>
              <a:rPr lang="en-US" spc="-10" dirty="0"/>
              <a:t>P</a:t>
            </a:r>
            <a:r>
              <a:rPr lang="en-US" spc="-45" dirty="0"/>
              <a:t>r</a:t>
            </a:r>
            <a:r>
              <a:rPr lang="en-US" spc="-10" dirty="0"/>
              <a:t>o</a:t>
            </a:r>
            <a:r>
              <a:rPr lang="en-US" spc="-15" dirty="0"/>
              <a:t>g</a:t>
            </a:r>
            <a:r>
              <a:rPr lang="en-US" spc="-60" dirty="0"/>
              <a:t>r</a:t>
            </a:r>
            <a:r>
              <a:rPr lang="en-US" spc="-15" dirty="0"/>
              <a:t>am</a:t>
            </a:r>
            <a:endParaRPr lang="en-US" dirty="0"/>
          </a:p>
          <a:p>
            <a:pPr marL="346075" indent="0">
              <a:lnSpc>
                <a:spcPct val="100000"/>
              </a:lnSpc>
              <a:buNone/>
            </a:pPr>
            <a:r>
              <a:rPr lang="en-US" spc="-15" dirty="0"/>
              <a:t>202-679-6827</a:t>
            </a:r>
            <a:endParaRPr lang="en-US" dirty="0"/>
          </a:p>
          <a:p>
            <a:pPr marL="346075" indent="0">
              <a:lnSpc>
                <a:spcPct val="100000"/>
              </a:lnSpc>
              <a:buNone/>
            </a:pPr>
            <a:r>
              <a:rPr lang="en-US" u="heavy" spc="-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US" u="heavy" spc="-35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u="heavy" spc="-1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thleen.Dine</a:t>
            </a:r>
            <a:r>
              <a:rPr lang="en-US" u="heavy" spc="-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US" u="heavy" spc="-15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u="heavy" spc="-5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u="heavy" spc="-2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u="heavy" spc="-4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en-US" u="heavy" spc="-15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u="heavy" spc="15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heavy" spc="-3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US" u="heavy" spc="-2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Adrienne Weede, </a:t>
            </a:r>
            <a:r>
              <a:rPr lang="en-US" altLang="en-US" b="1" dirty="0"/>
              <a:t>LCSW</a:t>
            </a:r>
          </a:p>
          <a:p>
            <a:pPr marL="346075" indent="0">
              <a:buNone/>
            </a:pPr>
            <a:r>
              <a:rPr lang="en-US" dirty="0"/>
              <a:t>National Program Manager,                                                                                   </a:t>
            </a:r>
          </a:p>
          <a:p>
            <a:pPr marL="346075" indent="0">
              <a:buNone/>
            </a:pPr>
            <a:r>
              <a:rPr lang="en-US" dirty="0"/>
              <a:t>Post-9/11 M2VA CM Program</a:t>
            </a:r>
          </a:p>
          <a:p>
            <a:pPr marL="346075" indent="0">
              <a:buNone/>
            </a:pPr>
            <a:r>
              <a:rPr lang="en-US" dirty="0"/>
              <a:t>520-260-0084</a:t>
            </a:r>
          </a:p>
          <a:p>
            <a:pPr marL="346075" indent="0">
              <a:buNone/>
            </a:pP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Adrienne.Weede@va.gov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538AB-EEB9-4A73-9830-1E0EC563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FA89-AB23-4FD9-9578-6C81A2FD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8B775-3FB1-4FF3-8541-8C22E0D4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ABB857-58CE-4B5F-82BD-B771A17A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438400"/>
            <a:ext cx="3591253" cy="1366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Do you have 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5CD0B-1918-898E-4221-EB6E356C9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0"/>
          </a:blip>
          <a:srcRect l="25212" t="23753" r="27840" b="26263"/>
          <a:stretch/>
        </p:blipFill>
        <p:spPr>
          <a:xfrm flipH="1">
            <a:off x="3962399" y="664650"/>
            <a:ext cx="5171224" cy="5467754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23A584-75AB-8AC1-20E3-E243D5C09EB1}"/>
              </a:ext>
            </a:extLst>
          </p:cNvPr>
          <p:cNvSpPr/>
          <p:nvPr/>
        </p:nvSpPr>
        <p:spPr>
          <a:xfrm>
            <a:off x="3352800" y="701819"/>
            <a:ext cx="1607736" cy="5467754"/>
          </a:xfrm>
          <a:prstGeom prst="rect">
            <a:avLst/>
          </a:prstGeom>
          <a:solidFill>
            <a:srgbClr val="00628E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82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E646-73FF-D906-59C4-4F879A32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6F5FB-2FA4-033D-27F5-01B57500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116CC-1DCB-5BCA-AC81-299005C3C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314"/>
            <a:ext cx="8919030" cy="5105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600" b="0" dirty="0"/>
              <a:t> 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0" dirty="0"/>
              <a:t>Vogt, D.S., Tyrell, F.A., </a:t>
            </a:r>
            <a:r>
              <a:rPr lang="en-US" sz="2600" b="0" dirty="0" err="1"/>
              <a:t>Bramande</a:t>
            </a:r>
            <a:r>
              <a:rPr lang="en-US" sz="2600" b="0" dirty="0"/>
              <a:t>, E.A., </a:t>
            </a:r>
            <a:r>
              <a:rPr lang="en-US" sz="2600" b="0" dirty="0" err="1"/>
              <a:t>Nillni</a:t>
            </a:r>
            <a:r>
              <a:rPr lang="en-US" sz="2600" b="0" dirty="0"/>
              <a:t>, Y.I., Taverna, E.C., Finley, E.P., Perkins, D.F., Copeland, L.A.. U.S. Military Veterans’ Health and Well-Being in the First Year After Service. </a:t>
            </a:r>
            <a:r>
              <a:rPr lang="en-US" sz="2600" b="0" i="1" dirty="0"/>
              <a:t>American Journal of Preventive Medicine</a:t>
            </a:r>
            <a:r>
              <a:rPr lang="en-US" sz="2600" b="0" dirty="0"/>
              <a:t>, 2020; Mar;58(3):352-360. </a:t>
            </a:r>
            <a:r>
              <a:rPr lang="en-US" sz="2600" b="0" dirty="0">
                <a:solidFill>
                  <a:srgbClr val="0000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http://dx.doi.org/10.1016/j.amepre.2019.10.016</a:t>
            </a:r>
            <a:r>
              <a:rPr lang="en-US" sz="2600" b="0" dirty="0"/>
              <a:t>.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0" dirty="0" err="1"/>
              <a:t>Blosnich</a:t>
            </a:r>
            <a:r>
              <a:rPr lang="en-US" sz="2600" b="0" dirty="0"/>
              <a:t>, J.R., Montgomery, A.E., </a:t>
            </a:r>
            <a:r>
              <a:rPr lang="en-US" sz="2600" b="0" dirty="0" err="1"/>
              <a:t>Dichter</a:t>
            </a:r>
            <a:r>
              <a:rPr lang="en-US" sz="2600" b="0" dirty="0"/>
              <a:t>, M.E. </a:t>
            </a:r>
            <a:r>
              <a:rPr lang="en-US" sz="2600" b="0" i="1" dirty="0"/>
              <a:t>et al</a:t>
            </a:r>
            <a:r>
              <a:rPr lang="en-US" sz="2600" b="0" dirty="0"/>
              <a:t>. Social Determinants and Military Veterans Suicide Ideation and Attempt: A Cross-sectional Analysis of Electronic Health Record Data. </a:t>
            </a:r>
            <a:r>
              <a:rPr lang="en-US" sz="2600" b="0" i="1" dirty="0"/>
              <a:t>Journal of General Internal Medicine</a:t>
            </a:r>
            <a:r>
              <a:rPr lang="en-US" sz="2600" b="0" dirty="0"/>
              <a:t>, 35, 1759-1767 (2020); </a:t>
            </a:r>
            <a:r>
              <a:rPr lang="en-US" sz="2600" b="0" dirty="0">
                <a:solidFill>
                  <a:srgbClr val="0000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https://link.springer.com/article/10.1007/s11606-019-05447-z</a:t>
            </a:r>
            <a:r>
              <a:rPr lang="en-US" sz="2600" b="0" dirty="0">
                <a:solidFill>
                  <a:srgbClr val="0000CD"/>
                </a:solidFill>
              </a:rPr>
              <a:t>.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0" dirty="0"/>
              <a:t>Military –to-Civilian Readiness: The Past, Present and Future of the Transition Process. (2019) The MITRE Corporation. </a:t>
            </a:r>
            <a:r>
              <a:rPr lang="en-US" sz="2600" b="0" dirty="0">
                <a:solidFill>
                  <a:srgbClr val="0000C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https://benefits.va.gov/TRANSITION/docs/military-to-civilian-readiness.pdf</a:t>
            </a:r>
            <a:r>
              <a:rPr lang="en-US" sz="2600" b="0" dirty="0"/>
              <a:t>.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0" dirty="0"/>
              <a:t>Healthy People 2030, U.S. Department of Health and Human Services, Office of Disease Prevention and Health Promotion. Retrieved April 13, 2021, from </a:t>
            </a:r>
            <a:r>
              <a:rPr lang="en-US" sz="2600" b="0" dirty="0">
                <a:solidFill>
                  <a:srgbClr val="0000C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https://health.gov/healthypeople/objectives-and-data/social-determinants-health</a:t>
            </a:r>
            <a:r>
              <a:rPr lang="en-US" sz="2600" b="0" dirty="0"/>
              <a:t>. 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0" dirty="0" err="1"/>
              <a:t>Garin</a:t>
            </a:r>
            <a:r>
              <a:rPr lang="en-US" sz="2600" b="0" dirty="0"/>
              <a:t>, T., O’Toole, T., Uchendu, U. (2017, March 30). </a:t>
            </a:r>
            <a:r>
              <a:rPr lang="en-US" sz="2600" b="0" i="1" dirty="0"/>
              <a:t>Focus on Health Equity and Action: Incorporating Social Determinants of Health into VHA Patient Care and Electronic Health Records</a:t>
            </a:r>
            <a:r>
              <a:rPr lang="en-US" sz="2600" b="0" dirty="0"/>
              <a:t> [PowerPoint slides]. VHA Office of Health Equity, Department of Veterans Affairs. </a:t>
            </a:r>
            <a:r>
              <a:rPr lang="en-US" sz="2600" b="0" dirty="0">
                <a:solidFill>
                  <a:srgbClr val="0000C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https://www.hsrd.research.va.gov/for_researchers/cyber_seminars/archives/2292-notes.pdf</a:t>
            </a:r>
            <a:r>
              <a:rPr lang="en-US" sz="2600" b="0" dirty="0"/>
              <a:t>.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0" dirty="0"/>
              <a:t>Ainspan, N. D., </a:t>
            </a:r>
            <a:r>
              <a:rPr lang="en-US" sz="2600" b="0" dirty="0" err="1"/>
              <a:t>Penk</a:t>
            </a:r>
            <a:r>
              <a:rPr lang="en-US" sz="2600" b="0" dirty="0"/>
              <a:t>, W., &amp; Kearney, L. K. (2018). Psychosocial approaches to improving the military-to-civilian transition process. </a:t>
            </a:r>
            <a:r>
              <a:rPr lang="en-US" sz="2600" b="0" i="1" dirty="0"/>
              <a:t>Psychological Services, 15</a:t>
            </a:r>
            <a:r>
              <a:rPr lang="en-US" sz="2600" b="0" dirty="0"/>
              <a:t>(2), 129-134. </a:t>
            </a:r>
            <a:r>
              <a:rPr lang="en-US" sz="2600" b="0" dirty="0">
                <a:solidFill>
                  <a:srgbClr val="0000C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http://dx.doi.org/10.1037/ser0000259</a:t>
            </a:r>
            <a:r>
              <a:rPr lang="en-US" sz="26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24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8F9B74-5BC6-0441-8BD5-3EEE436FB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" y="1140688"/>
            <a:ext cx="9083693" cy="42011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55BCDD-8DA0-D6C6-9EEA-38648B6B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2B90D-B82F-CE15-19E7-43B5E65D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64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6893-8FC3-E3D5-9A5C-39A5EF57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DCDB4-3D44-A048-C9F7-B313B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487CE-721F-AA87-5AD5-F4A4E74A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08" y="857898"/>
            <a:ext cx="8651392" cy="5133108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600"/>
              </a:spcBef>
              <a:buNone/>
            </a:pPr>
            <a:r>
              <a:rPr lang="en-US" sz="1500" b="0" dirty="0"/>
              <a:t>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US" sz="1500" b="0" dirty="0"/>
              <a:t>Joint Economic Committee, 10 Key Facts About Veterans of the Post-9/11 Era [Fact Sheet]. U.S. Congress. </a:t>
            </a:r>
            <a:r>
              <a:rPr lang="en-US" sz="1500" b="0" dirty="0">
                <a:solidFill>
                  <a:srgbClr val="0000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jec-veterans-day-fact-sheet-2016.pdf (senate.gov)</a:t>
            </a:r>
            <a:r>
              <a:rPr lang="en-US" sz="1500" b="0" dirty="0">
                <a:solidFill>
                  <a:srgbClr val="0000CD"/>
                </a:solidFill>
              </a:rPr>
              <a:t>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US" sz="1500" b="0" dirty="0"/>
              <a:t>Case Management Body of Knowledge, Commission for Case Manager Certification. </a:t>
            </a:r>
            <a:r>
              <a:rPr lang="en-US" sz="1500" b="0" dirty="0">
                <a:solidFill>
                  <a:srgbClr val="0000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https://cmbodyofknowledge.com/content/introduction-case-management-body-knowledge</a:t>
            </a:r>
            <a:r>
              <a:rPr lang="en-US" sz="1500" b="0" dirty="0"/>
              <a:t>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US" sz="1500" b="0" dirty="0"/>
              <a:t>Veterans Health Administration (2019). Office of Mental Health and Suicide Prevention. National Veteran Suicide Prevention Annual Report, </a:t>
            </a:r>
            <a:r>
              <a:rPr lang="en-US" sz="1500" b="0" dirty="0">
                <a:solidFill>
                  <a:srgbClr val="0000C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https://www.mentalhealth.va.gov/docs/data-sheets/2019/2019_National_Veteran_Suicide_Prevention_Annual_Report_508.pdf</a:t>
            </a:r>
            <a:r>
              <a:rPr lang="en-US" sz="1500" b="0" dirty="0"/>
              <a:t>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US" sz="1500" b="0" dirty="0"/>
              <a:t>Wasiak, D., Holmes, A.M. The Unique Health Needs of Post-9/11 U.S. Veterans. </a:t>
            </a:r>
            <a:r>
              <a:rPr lang="en-US" sz="1500" b="0" i="1" dirty="0"/>
              <a:t>Workplace Health and Safety</a:t>
            </a:r>
            <a:r>
              <a:rPr lang="en-US" sz="1500" b="0" dirty="0"/>
              <a:t>, 2017; DOI link: </a:t>
            </a:r>
            <a:r>
              <a:rPr lang="en-US" sz="1500" b="0" dirty="0">
                <a:solidFill>
                  <a:srgbClr val="0000C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https://doi.org/10.1177/2165079916682524</a:t>
            </a:r>
            <a:r>
              <a:rPr lang="en-US" sz="1500" b="0" dirty="0"/>
              <a:t>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US" sz="1500" b="0" dirty="0"/>
              <a:t>U.S. Department of Labor. (2021, March 18). Employment Situation of Veterans—2020 [Press Release]. </a:t>
            </a:r>
            <a:r>
              <a:rPr lang="en-US" sz="1500" b="0" dirty="0">
                <a:solidFill>
                  <a:srgbClr val="0000C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https://www.bls.gov/news.release/pdf/vet.pdf</a:t>
            </a:r>
            <a:endParaRPr lang="en-US" sz="1500" b="0" dirty="0">
              <a:solidFill>
                <a:srgbClr val="0000CD"/>
              </a:solidFill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 startAt="7"/>
            </a:pPr>
            <a:r>
              <a:rPr lang="en-US" sz="1500" dirty="0"/>
              <a:t>Kang</a:t>
            </a:r>
            <a:r>
              <a:rPr lang="en-US" sz="1500" b="0" dirty="0"/>
              <a:t>, H.K., </a:t>
            </a:r>
            <a:r>
              <a:rPr lang="en-US" sz="1500" b="0" i="1" dirty="0"/>
              <a:t>et al</a:t>
            </a:r>
            <a:r>
              <a:rPr lang="en-US" sz="1500" b="0" dirty="0"/>
              <a:t>. Suicide risk among 1.3 million veterans who were on active duty during the Iraq and Afghanistan wars. Ann Epidemiol. 2015 Feb;25(2):96-100. </a:t>
            </a:r>
            <a:r>
              <a:rPr lang="en-US" sz="1500" b="0" dirty="0">
                <a:solidFill>
                  <a:srgbClr val="0000C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https://doi.org/10.1016/j.annepidem.2014.11.020</a:t>
            </a:r>
            <a:endParaRPr lang="en-US" sz="1500" b="0" dirty="0">
              <a:solidFill>
                <a:srgbClr val="0000CD"/>
              </a:solidFill>
            </a:endParaRPr>
          </a:p>
          <a:p>
            <a:pPr indent="0">
              <a:buNone/>
            </a:pPr>
            <a:endParaRPr lang="en-US" sz="2100" b="0" dirty="0"/>
          </a:p>
          <a:p>
            <a:pPr marL="457200">
              <a:buFont typeface="+mj-lt"/>
              <a:buAutoNum type="arabicPeriod" startAt="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1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A968-1014-3EE9-E31D-1BECEC6A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799"/>
          </a:xfrm>
        </p:spPr>
        <p:txBody>
          <a:bodyPr/>
          <a:lstStyle/>
          <a:p>
            <a:r>
              <a:rPr lang="en-US" sz="2400" dirty="0"/>
              <a:t>History of Post-9/11 Transition and Case Management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B8BAD-FDEA-3058-C338-3B765B63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D7F037-F9CC-2261-3F36-1E883876FA69}"/>
              </a:ext>
            </a:extLst>
          </p:cNvPr>
          <p:cNvCxnSpPr>
            <a:cxnSpLocks/>
          </p:cNvCxnSpPr>
          <p:nvPr/>
        </p:nvCxnSpPr>
        <p:spPr>
          <a:xfrm flipV="1">
            <a:off x="7610475" y="3475103"/>
            <a:ext cx="1090596" cy="5042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1186B8CE-721C-3DEE-AFF2-D10A28AC723F}"/>
              </a:ext>
            </a:extLst>
          </p:cNvPr>
          <p:cNvSpPr/>
          <p:nvPr/>
        </p:nvSpPr>
        <p:spPr>
          <a:xfrm rot="5400000">
            <a:off x="6376034" y="3105021"/>
            <a:ext cx="679454" cy="741677"/>
          </a:xfrm>
          <a:prstGeom prst="arc">
            <a:avLst>
              <a:gd name="adj1" fmla="val 5320437"/>
              <a:gd name="adj2" fmla="val 10894776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B4D757-F86C-77DB-9BC4-9E72082D106E}"/>
              </a:ext>
            </a:extLst>
          </p:cNvPr>
          <p:cNvCxnSpPr>
            <a:cxnSpLocks/>
          </p:cNvCxnSpPr>
          <p:nvPr/>
        </p:nvCxnSpPr>
        <p:spPr>
          <a:xfrm>
            <a:off x="1471860" y="3725856"/>
            <a:ext cx="0" cy="9144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A6B08B-8B91-0735-20E4-3D4FD16F1B7B}"/>
              </a:ext>
            </a:extLst>
          </p:cNvPr>
          <p:cNvCxnSpPr>
            <a:cxnSpLocks/>
          </p:cNvCxnSpPr>
          <p:nvPr/>
        </p:nvCxnSpPr>
        <p:spPr>
          <a:xfrm flipH="1">
            <a:off x="6722442" y="2252141"/>
            <a:ext cx="3768" cy="983732"/>
          </a:xfrm>
          <a:prstGeom prst="lin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36F971-4B16-CEA8-B66F-19D530AB6ACD}"/>
              </a:ext>
            </a:extLst>
          </p:cNvPr>
          <p:cNvCxnSpPr>
            <a:cxnSpLocks/>
          </p:cNvCxnSpPr>
          <p:nvPr/>
        </p:nvCxnSpPr>
        <p:spPr>
          <a:xfrm>
            <a:off x="5475233" y="3483213"/>
            <a:ext cx="1311380" cy="6207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A59EC1-8BB9-606B-E2F4-1170A5EF8933}"/>
              </a:ext>
            </a:extLst>
          </p:cNvPr>
          <p:cNvCxnSpPr>
            <a:cxnSpLocks/>
            <a:stCxn id="67" idx="6"/>
            <a:endCxn id="68" idx="2"/>
          </p:cNvCxnSpPr>
          <p:nvPr/>
        </p:nvCxnSpPr>
        <p:spPr>
          <a:xfrm>
            <a:off x="3630246" y="3464018"/>
            <a:ext cx="916379" cy="18535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6C067AF3-41F1-1C6B-24BE-84C11D28F6EE}"/>
              </a:ext>
            </a:extLst>
          </p:cNvPr>
          <p:cNvSpPr/>
          <p:nvPr/>
        </p:nvSpPr>
        <p:spPr>
          <a:xfrm rot="5400000">
            <a:off x="155432" y="3123220"/>
            <a:ext cx="679454" cy="741677"/>
          </a:xfrm>
          <a:prstGeom prst="arc">
            <a:avLst>
              <a:gd name="adj1" fmla="val 5426826"/>
              <a:gd name="adj2" fmla="val 10821073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E7B3680-6ABF-4373-2B3E-4970FBD4C433}"/>
              </a:ext>
            </a:extLst>
          </p:cNvPr>
          <p:cNvSpPr/>
          <p:nvPr/>
        </p:nvSpPr>
        <p:spPr>
          <a:xfrm>
            <a:off x="5226050" y="3128914"/>
            <a:ext cx="741685" cy="679445"/>
          </a:xfrm>
          <a:prstGeom prst="arc">
            <a:avLst>
              <a:gd name="adj1" fmla="val 5452883"/>
              <a:gd name="adj2" fmla="val 10639079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DCA5EC7-23C7-9CFC-037E-F731B507B340}"/>
              </a:ext>
            </a:extLst>
          </p:cNvPr>
          <p:cNvSpPr/>
          <p:nvPr/>
        </p:nvSpPr>
        <p:spPr>
          <a:xfrm rot="5400000">
            <a:off x="4272912" y="3111190"/>
            <a:ext cx="679454" cy="741677"/>
          </a:xfrm>
          <a:prstGeom prst="arc">
            <a:avLst>
              <a:gd name="adj1" fmla="val 5460754"/>
              <a:gd name="adj2" fmla="val 10653078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48C423-0676-D8D8-AC48-10B4C9BDB650}"/>
              </a:ext>
            </a:extLst>
          </p:cNvPr>
          <p:cNvCxnSpPr>
            <a:cxnSpLocks/>
          </p:cNvCxnSpPr>
          <p:nvPr/>
        </p:nvCxnSpPr>
        <p:spPr>
          <a:xfrm flipV="1">
            <a:off x="6764418" y="3481286"/>
            <a:ext cx="1067152" cy="6637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DA23C8-5CDD-99A0-79FA-BEB3835F4F3B}"/>
              </a:ext>
            </a:extLst>
          </p:cNvPr>
          <p:cNvCxnSpPr>
            <a:cxnSpLocks/>
            <a:stCxn id="47" idx="4"/>
            <a:endCxn id="46" idx="0"/>
          </p:cNvCxnSpPr>
          <p:nvPr/>
        </p:nvCxnSpPr>
        <p:spPr>
          <a:xfrm>
            <a:off x="4579773" y="2264328"/>
            <a:ext cx="19345" cy="978476"/>
          </a:xfrm>
          <a:prstGeom prst="lin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DA3FF1-C716-F8DF-2CC3-A3B751CC32B9}"/>
              </a:ext>
            </a:extLst>
          </p:cNvPr>
          <p:cNvCxnSpPr>
            <a:cxnSpLocks/>
          </p:cNvCxnSpPr>
          <p:nvPr/>
        </p:nvCxnSpPr>
        <p:spPr>
          <a:xfrm>
            <a:off x="504039" y="2284241"/>
            <a:ext cx="816" cy="95599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10EBF4-49F4-6524-A046-ADF70F40830B}"/>
              </a:ext>
            </a:extLst>
          </p:cNvPr>
          <p:cNvCxnSpPr>
            <a:cxnSpLocks/>
            <a:stCxn id="69" idx="2"/>
            <a:endCxn id="68" idx="6"/>
          </p:cNvCxnSpPr>
          <p:nvPr/>
        </p:nvCxnSpPr>
        <p:spPr>
          <a:xfrm flipH="1">
            <a:off x="4646545" y="3482552"/>
            <a:ext cx="898466" cy="1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D7691E-7DBC-3C11-0236-C3BBD2D223E2}"/>
              </a:ext>
            </a:extLst>
          </p:cNvPr>
          <p:cNvCxnSpPr>
            <a:cxnSpLocks/>
            <a:stCxn id="66" idx="5"/>
            <a:endCxn id="66" idx="2"/>
          </p:cNvCxnSpPr>
          <p:nvPr/>
        </p:nvCxnSpPr>
        <p:spPr>
          <a:xfrm flipH="1" flipV="1">
            <a:off x="484554" y="3484255"/>
            <a:ext cx="81207" cy="26269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53F4A70F-4F50-0A70-B605-538BA6FAF9A7}"/>
              </a:ext>
            </a:extLst>
          </p:cNvPr>
          <p:cNvSpPr/>
          <p:nvPr/>
        </p:nvSpPr>
        <p:spPr>
          <a:xfrm>
            <a:off x="1118940" y="3134734"/>
            <a:ext cx="741685" cy="679445"/>
          </a:xfrm>
          <a:prstGeom prst="arc">
            <a:avLst>
              <a:gd name="adj1" fmla="val 5550237"/>
              <a:gd name="adj2" fmla="val 10666626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5C0265F5-933F-983C-7A90-49F6F26D03D8}"/>
              </a:ext>
            </a:extLst>
          </p:cNvPr>
          <p:cNvSpPr/>
          <p:nvPr/>
        </p:nvSpPr>
        <p:spPr>
          <a:xfrm>
            <a:off x="1306322" y="3320227"/>
            <a:ext cx="381345" cy="339726"/>
          </a:xfrm>
          <a:prstGeom prst="donut">
            <a:avLst>
              <a:gd name="adj" fmla="val 2752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14413A04-49EA-99A8-CF71-D27039A32EE4}"/>
              </a:ext>
            </a:extLst>
          </p:cNvPr>
          <p:cNvSpPr/>
          <p:nvPr/>
        </p:nvSpPr>
        <p:spPr>
          <a:xfrm>
            <a:off x="1210871" y="3240656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9A9D3E-DF5C-55C5-A3A8-F66B5AB94FFD}"/>
              </a:ext>
            </a:extLst>
          </p:cNvPr>
          <p:cNvSpPr/>
          <p:nvPr/>
        </p:nvSpPr>
        <p:spPr>
          <a:xfrm>
            <a:off x="1450101" y="4620180"/>
            <a:ext cx="99920" cy="8889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6431DF-D8CA-1D58-7A2A-A4967F1B660F}"/>
              </a:ext>
            </a:extLst>
          </p:cNvPr>
          <p:cNvSpPr txBox="1"/>
          <p:nvPr/>
        </p:nvSpPr>
        <p:spPr>
          <a:xfrm>
            <a:off x="102169" y="3873667"/>
            <a:ext cx="839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ヒラギノ角ゴ Pro W3" pitchFamily="1" charset="-128"/>
                <a:cs typeface="+mn-cs"/>
              </a:rPr>
              <a:t>2003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2D3902-96DD-0F29-22C0-D7DC98BAA50D}"/>
              </a:ext>
            </a:extLst>
          </p:cNvPr>
          <p:cNvSpPr txBox="1"/>
          <p:nvPr/>
        </p:nvSpPr>
        <p:spPr>
          <a:xfrm>
            <a:off x="152400" y="1066800"/>
            <a:ext cx="14519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Liaison Program established;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medical centers assign Points of Contact (POCs)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receive referrals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FAFEEC-073D-6D11-6F4D-82A1A7F52C44}"/>
              </a:ext>
            </a:extLst>
          </p:cNvPr>
          <p:cNvCxnSpPr>
            <a:cxnSpLocks/>
          </p:cNvCxnSpPr>
          <p:nvPr/>
        </p:nvCxnSpPr>
        <p:spPr>
          <a:xfrm>
            <a:off x="1055626" y="5785404"/>
            <a:ext cx="78068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8F3EC2-9AE1-0426-942C-ACCA5428F8BA}"/>
              </a:ext>
            </a:extLst>
          </p:cNvPr>
          <p:cNvCxnSpPr>
            <a:cxnSpLocks/>
            <a:stCxn id="16" idx="0"/>
            <a:endCxn id="67" idx="2"/>
          </p:cNvCxnSpPr>
          <p:nvPr/>
        </p:nvCxnSpPr>
        <p:spPr>
          <a:xfrm flipV="1">
            <a:off x="124334" y="3464018"/>
            <a:ext cx="3405992" cy="27147"/>
          </a:xfrm>
          <a:prstGeom prst="line">
            <a:avLst/>
          </a:prstGeom>
          <a:ln w="95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6BC3A6F8-9C48-5A89-5DE9-74EA30D1180A}"/>
              </a:ext>
            </a:extLst>
          </p:cNvPr>
          <p:cNvSpPr/>
          <p:nvPr/>
        </p:nvSpPr>
        <p:spPr>
          <a:xfrm>
            <a:off x="342793" y="3312106"/>
            <a:ext cx="381345" cy="339726"/>
          </a:xfrm>
          <a:prstGeom prst="donut">
            <a:avLst>
              <a:gd name="adj" fmla="val 2752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3" name="Circle: Hollow 32">
            <a:extLst>
              <a:ext uri="{FF2B5EF4-FFF2-40B4-BE49-F238E27FC236}">
                <a16:creationId xmlns:a16="http://schemas.microsoft.com/office/drawing/2014/main" id="{8248792A-47A2-F8CF-87C1-81F3B6A1E563}"/>
              </a:ext>
            </a:extLst>
          </p:cNvPr>
          <p:cNvSpPr/>
          <p:nvPr/>
        </p:nvSpPr>
        <p:spPr>
          <a:xfrm>
            <a:off x="238358" y="3240236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92DD40-C671-91DE-6A24-EDDF46CAE015}"/>
              </a:ext>
            </a:extLst>
          </p:cNvPr>
          <p:cNvSpPr/>
          <p:nvPr/>
        </p:nvSpPr>
        <p:spPr>
          <a:xfrm>
            <a:off x="451999" y="2224965"/>
            <a:ext cx="99920" cy="888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59B68F-F7B2-427D-0AA4-C9CEC8DE30BD}"/>
              </a:ext>
            </a:extLst>
          </p:cNvPr>
          <p:cNvSpPr txBox="1"/>
          <p:nvPr/>
        </p:nvSpPr>
        <p:spPr>
          <a:xfrm>
            <a:off x="1031645" y="2717172"/>
            <a:ext cx="95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ヒラギノ角ゴ Pro W3" pitchFamily="1" charset="-128"/>
                <a:cs typeface="+mn-cs"/>
              </a:rPr>
              <a:t>2005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7F2AB6-C600-A98C-B54B-4B18DD3AF915}"/>
              </a:ext>
            </a:extLst>
          </p:cNvPr>
          <p:cNvCxnSpPr>
            <a:cxnSpLocks/>
          </p:cNvCxnSpPr>
          <p:nvPr/>
        </p:nvCxnSpPr>
        <p:spPr>
          <a:xfrm>
            <a:off x="152400" y="1046375"/>
            <a:ext cx="1233507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93314A1-B782-75E8-DA12-D27B88B9E0FD}"/>
              </a:ext>
            </a:extLst>
          </p:cNvPr>
          <p:cNvSpPr txBox="1"/>
          <p:nvPr/>
        </p:nvSpPr>
        <p:spPr>
          <a:xfrm>
            <a:off x="1024132" y="4921777"/>
            <a:ext cx="918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Office of Seamless Transition established</a:t>
            </a:r>
          </a:p>
        </p:txBody>
      </p:sp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6C0E0CE6-CD02-F350-A80B-473ABE99799F}"/>
              </a:ext>
            </a:extLst>
          </p:cNvPr>
          <p:cNvSpPr/>
          <p:nvPr/>
        </p:nvSpPr>
        <p:spPr>
          <a:xfrm>
            <a:off x="5410489" y="3300482"/>
            <a:ext cx="381345" cy="339726"/>
          </a:xfrm>
          <a:prstGeom prst="donut">
            <a:avLst>
              <a:gd name="adj" fmla="val 275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88A14B03-14AD-EF64-AC15-46F1DE75407F}"/>
              </a:ext>
            </a:extLst>
          </p:cNvPr>
          <p:cNvSpPr/>
          <p:nvPr/>
        </p:nvSpPr>
        <p:spPr>
          <a:xfrm>
            <a:off x="5315122" y="3228779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78F364-EACE-C39B-AEC6-88304681DF08}"/>
              </a:ext>
            </a:extLst>
          </p:cNvPr>
          <p:cNvCxnSpPr>
            <a:cxnSpLocks/>
          </p:cNvCxnSpPr>
          <p:nvPr/>
        </p:nvCxnSpPr>
        <p:spPr>
          <a:xfrm>
            <a:off x="5602658" y="3722841"/>
            <a:ext cx="0" cy="914400"/>
          </a:xfrm>
          <a:prstGeom prst="lin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AAF85408-A152-90A6-0277-4E406538BBA5}"/>
              </a:ext>
            </a:extLst>
          </p:cNvPr>
          <p:cNvSpPr/>
          <p:nvPr/>
        </p:nvSpPr>
        <p:spPr>
          <a:xfrm>
            <a:off x="5552698" y="4619429"/>
            <a:ext cx="99920" cy="888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65E6B8-48EB-6BBC-E4CD-351CC5941DE3}"/>
              </a:ext>
            </a:extLst>
          </p:cNvPr>
          <p:cNvSpPr txBox="1"/>
          <p:nvPr/>
        </p:nvSpPr>
        <p:spPr>
          <a:xfrm>
            <a:off x="5138048" y="2681579"/>
            <a:ext cx="94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ヒラギノ角ゴ Pro W3" pitchFamily="1" charset="-128"/>
                <a:cs typeface="+mn-cs"/>
              </a:rPr>
              <a:t>2016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15F272-41F4-0148-2F5C-547B954A3426}"/>
              </a:ext>
            </a:extLst>
          </p:cNvPr>
          <p:cNvSpPr txBox="1"/>
          <p:nvPr/>
        </p:nvSpPr>
        <p:spPr>
          <a:xfrm>
            <a:off x="1931580" y="1088467"/>
            <a:ext cx="13466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Operation Enduring Freedom (OEF)/ Operation Iraqi Freedom (OIF) Transition Program established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2D7CDD0-D40C-C2F2-0F17-71C3F855C159}"/>
              </a:ext>
            </a:extLst>
          </p:cNvPr>
          <p:cNvCxnSpPr>
            <a:cxnSpLocks/>
          </p:cNvCxnSpPr>
          <p:nvPr/>
        </p:nvCxnSpPr>
        <p:spPr>
          <a:xfrm flipV="1">
            <a:off x="2988134" y="5782487"/>
            <a:ext cx="1152066" cy="2917"/>
          </a:xfrm>
          <a:prstGeom prst="line">
            <a:avLst/>
          </a:prstGeom>
          <a:ln w="9525"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21D820C8-5F32-AA7F-D99D-6140CBFB47CC}"/>
              </a:ext>
            </a:extLst>
          </p:cNvPr>
          <p:cNvSpPr/>
          <p:nvPr/>
        </p:nvSpPr>
        <p:spPr>
          <a:xfrm>
            <a:off x="4405913" y="3320015"/>
            <a:ext cx="381345" cy="339726"/>
          </a:xfrm>
          <a:prstGeom prst="donut">
            <a:avLst>
              <a:gd name="adj" fmla="val 275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5D7F8A4C-A6F7-0805-218D-1DA89FCDFC03}"/>
              </a:ext>
            </a:extLst>
          </p:cNvPr>
          <p:cNvSpPr/>
          <p:nvPr/>
        </p:nvSpPr>
        <p:spPr>
          <a:xfrm>
            <a:off x="4318912" y="3242804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D7A4F0-D9B2-BC9A-6726-B3EB9EFE6464}"/>
              </a:ext>
            </a:extLst>
          </p:cNvPr>
          <p:cNvSpPr/>
          <p:nvPr/>
        </p:nvSpPr>
        <p:spPr>
          <a:xfrm>
            <a:off x="4529813" y="2175429"/>
            <a:ext cx="99920" cy="8889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19BF44-75AB-04EE-3C51-28CBFAF6294D}"/>
              </a:ext>
            </a:extLst>
          </p:cNvPr>
          <p:cNvSpPr txBox="1"/>
          <p:nvPr/>
        </p:nvSpPr>
        <p:spPr>
          <a:xfrm>
            <a:off x="4140200" y="3808300"/>
            <a:ext cx="90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ヒラギノ角ゴ Pro W3" pitchFamily="1" charset="-128"/>
                <a:cs typeface="+mn-cs"/>
              </a:rPr>
              <a:t>2015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DD7E67-7FE0-DA94-CE55-56B3246F9BBE}"/>
              </a:ext>
            </a:extLst>
          </p:cNvPr>
          <p:cNvCxnSpPr>
            <a:cxnSpLocks/>
          </p:cNvCxnSpPr>
          <p:nvPr/>
        </p:nvCxnSpPr>
        <p:spPr>
          <a:xfrm>
            <a:off x="3912714" y="1060679"/>
            <a:ext cx="1497775" cy="0"/>
          </a:xfrm>
          <a:prstGeom prst="lin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E309703-3F75-01FA-F75F-D4BD604DA72D}"/>
              </a:ext>
            </a:extLst>
          </p:cNvPr>
          <p:cNvSpPr txBox="1"/>
          <p:nvPr/>
        </p:nvSpPr>
        <p:spPr>
          <a:xfrm>
            <a:off x="3865062" y="1092740"/>
            <a:ext cx="17366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Transition and Care Management Services (TCMS) Director position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established to oversee both VA Liaison and OEF/OIF/OND Programs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3A6738-82DF-7E94-A215-00DFCC371570}"/>
              </a:ext>
            </a:extLst>
          </p:cNvPr>
          <p:cNvSpPr txBox="1"/>
          <p:nvPr/>
        </p:nvSpPr>
        <p:spPr>
          <a:xfrm>
            <a:off x="2034485" y="3836127"/>
            <a:ext cx="95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ヒラギノ角ゴ Pro W3" pitchFamily="1" charset="-128"/>
                <a:cs typeface="+mn-cs"/>
              </a:rPr>
              <a:t>2007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722616-EDA9-D441-6395-60411DE93DE8}"/>
              </a:ext>
            </a:extLst>
          </p:cNvPr>
          <p:cNvSpPr txBox="1"/>
          <p:nvPr/>
        </p:nvSpPr>
        <p:spPr>
          <a:xfrm>
            <a:off x="4787259" y="4945498"/>
            <a:ext cx="189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OEF/OIF/OND Transition Program renamed Transition and Care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Management (TCM)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DDD9F9-EC5E-4396-EA72-4961584B7208}"/>
              </a:ext>
            </a:extLst>
          </p:cNvPr>
          <p:cNvCxnSpPr>
            <a:cxnSpLocks/>
          </p:cNvCxnSpPr>
          <p:nvPr/>
        </p:nvCxnSpPr>
        <p:spPr>
          <a:xfrm>
            <a:off x="4879323" y="5775879"/>
            <a:ext cx="1405522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>
            <a:extLst>
              <a:ext uri="{FF2B5EF4-FFF2-40B4-BE49-F238E27FC236}">
                <a16:creationId xmlns:a16="http://schemas.microsoft.com/office/drawing/2014/main" id="{412B729C-0C05-C276-0481-2B5027FE2356}"/>
              </a:ext>
            </a:extLst>
          </p:cNvPr>
          <p:cNvSpPr/>
          <p:nvPr/>
        </p:nvSpPr>
        <p:spPr>
          <a:xfrm>
            <a:off x="3200400" y="3118347"/>
            <a:ext cx="741685" cy="679445"/>
          </a:xfrm>
          <a:prstGeom prst="arc">
            <a:avLst>
              <a:gd name="adj1" fmla="val 5452883"/>
              <a:gd name="adj2" fmla="val 10717541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5" name="Circle: Hollow 54">
            <a:extLst>
              <a:ext uri="{FF2B5EF4-FFF2-40B4-BE49-F238E27FC236}">
                <a16:creationId xmlns:a16="http://schemas.microsoft.com/office/drawing/2014/main" id="{CE6B5AD0-2A4C-3E41-9596-61772A4DAC12}"/>
              </a:ext>
            </a:extLst>
          </p:cNvPr>
          <p:cNvSpPr/>
          <p:nvPr/>
        </p:nvSpPr>
        <p:spPr>
          <a:xfrm>
            <a:off x="3386330" y="3294730"/>
            <a:ext cx="381345" cy="339726"/>
          </a:xfrm>
          <a:prstGeom prst="donut">
            <a:avLst>
              <a:gd name="adj" fmla="val 2752"/>
            </a:avLst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52F88537-723A-C934-6A52-43F0966C5215}"/>
              </a:ext>
            </a:extLst>
          </p:cNvPr>
          <p:cNvSpPr/>
          <p:nvPr/>
        </p:nvSpPr>
        <p:spPr>
          <a:xfrm>
            <a:off x="3278242" y="3213981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47FF2E-F203-93B9-5F9C-413B6878CB2E}"/>
              </a:ext>
            </a:extLst>
          </p:cNvPr>
          <p:cNvCxnSpPr>
            <a:cxnSpLocks/>
          </p:cNvCxnSpPr>
          <p:nvPr/>
        </p:nvCxnSpPr>
        <p:spPr>
          <a:xfrm>
            <a:off x="3576968" y="3715851"/>
            <a:ext cx="0" cy="914400"/>
          </a:xfrm>
          <a:prstGeom prst="lin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E6464A2-48D7-89A1-47AC-F714ED41F182}"/>
              </a:ext>
            </a:extLst>
          </p:cNvPr>
          <p:cNvSpPr/>
          <p:nvPr/>
        </p:nvSpPr>
        <p:spPr>
          <a:xfrm>
            <a:off x="3521187" y="4636571"/>
            <a:ext cx="99920" cy="88899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A49F78-433F-4890-B16F-2B61C0BE88DA}"/>
              </a:ext>
            </a:extLst>
          </p:cNvPr>
          <p:cNvSpPr txBox="1"/>
          <p:nvPr/>
        </p:nvSpPr>
        <p:spPr>
          <a:xfrm>
            <a:off x="6156298" y="3799220"/>
            <a:ext cx="110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ヒラギノ角ゴ Pro W3" pitchFamily="1" charset="-128"/>
                <a:cs typeface="+mn-cs"/>
              </a:rPr>
              <a:t>2017</a:t>
            </a:r>
          </a:p>
        </p:txBody>
      </p:sp>
      <p:sp>
        <p:nvSpPr>
          <p:cNvPr id="60" name="Circle: Hollow 59">
            <a:extLst>
              <a:ext uri="{FF2B5EF4-FFF2-40B4-BE49-F238E27FC236}">
                <a16:creationId xmlns:a16="http://schemas.microsoft.com/office/drawing/2014/main" id="{69579A7D-A88F-2B93-355C-B69D48D6DBAD}"/>
              </a:ext>
            </a:extLst>
          </p:cNvPr>
          <p:cNvSpPr/>
          <p:nvPr/>
        </p:nvSpPr>
        <p:spPr>
          <a:xfrm>
            <a:off x="6525157" y="3298401"/>
            <a:ext cx="381345" cy="339726"/>
          </a:xfrm>
          <a:prstGeom prst="donut">
            <a:avLst>
              <a:gd name="adj" fmla="val 2752"/>
            </a:avLst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1" name="Circle: Hollow 60">
            <a:extLst>
              <a:ext uri="{FF2B5EF4-FFF2-40B4-BE49-F238E27FC236}">
                <a16:creationId xmlns:a16="http://schemas.microsoft.com/office/drawing/2014/main" id="{D980713E-0963-2849-5280-87BBFEC1D2FC}"/>
              </a:ext>
            </a:extLst>
          </p:cNvPr>
          <p:cNvSpPr/>
          <p:nvPr/>
        </p:nvSpPr>
        <p:spPr>
          <a:xfrm>
            <a:off x="6436733" y="3224330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10AB379-D52B-9D02-9887-3DE8E31A8CF7}"/>
              </a:ext>
            </a:extLst>
          </p:cNvPr>
          <p:cNvSpPr/>
          <p:nvPr/>
        </p:nvSpPr>
        <p:spPr>
          <a:xfrm>
            <a:off x="6680332" y="2163242"/>
            <a:ext cx="99920" cy="88899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771DC90-4964-2F9D-988E-B88516EF8065}"/>
              </a:ext>
            </a:extLst>
          </p:cNvPr>
          <p:cNvCxnSpPr>
            <a:cxnSpLocks/>
          </p:cNvCxnSpPr>
          <p:nvPr/>
        </p:nvCxnSpPr>
        <p:spPr>
          <a:xfrm>
            <a:off x="6059146" y="1046375"/>
            <a:ext cx="1183898" cy="4074"/>
          </a:xfrm>
          <a:prstGeom prst="lin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54BB620-1462-6AB4-4FFA-467B4CD651AD}"/>
              </a:ext>
            </a:extLst>
          </p:cNvPr>
          <p:cNvSpPr txBox="1"/>
          <p:nvPr/>
        </p:nvSpPr>
        <p:spPr>
          <a:xfrm>
            <a:off x="6019800" y="1143000"/>
            <a:ext cx="12459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TCMS Co-Leads Care Coordination Initiative with Office of Nursing Services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5D2D3D8-5335-21CA-7E7A-3C718B47C6A6}"/>
              </a:ext>
            </a:extLst>
          </p:cNvPr>
          <p:cNvSpPr/>
          <p:nvPr/>
        </p:nvSpPr>
        <p:spPr>
          <a:xfrm>
            <a:off x="1455260" y="3441935"/>
            <a:ext cx="99920" cy="8889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2ECF84-E2E9-FF00-2B8B-284C72B09FF2}"/>
              </a:ext>
            </a:extLst>
          </p:cNvPr>
          <p:cNvSpPr/>
          <p:nvPr/>
        </p:nvSpPr>
        <p:spPr>
          <a:xfrm>
            <a:off x="484554" y="3447105"/>
            <a:ext cx="95140" cy="743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34F7BE-8C59-C911-344C-D4ABC07D0AD5}"/>
              </a:ext>
            </a:extLst>
          </p:cNvPr>
          <p:cNvSpPr/>
          <p:nvPr/>
        </p:nvSpPr>
        <p:spPr>
          <a:xfrm>
            <a:off x="3530326" y="3419568"/>
            <a:ext cx="99920" cy="88899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85B72A6-C62F-D0AB-049D-7923B7EE3287}"/>
              </a:ext>
            </a:extLst>
          </p:cNvPr>
          <p:cNvSpPr/>
          <p:nvPr/>
        </p:nvSpPr>
        <p:spPr>
          <a:xfrm>
            <a:off x="4546625" y="3438103"/>
            <a:ext cx="99920" cy="8889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BC3535-9B89-DB17-5E5A-9B51039602B6}"/>
              </a:ext>
            </a:extLst>
          </p:cNvPr>
          <p:cNvSpPr/>
          <p:nvPr/>
        </p:nvSpPr>
        <p:spPr>
          <a:xfrm>
            <a:off x="5545011" y="3438102"/>
            <a:ext cx="99920" cy="888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C83394-F15C-FCDA-A4B7-01625AE956E4}"/>
              </a:ext>
            </a:extLst>
          </p:cNvPr>
          <p:cNvSpPr/>
          <p:nvPr/>
        </p:nvSpPr>
        <p:spPr>
          <a:xfrm>
            <a:off x="6664498" y="3443496"/>
            <a:ext cx="99920" cy="88899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60FE76-408B-B6E3-CBE5-A54B9A6AC829}"/>
              </a:ext>
            </a:extLst>
          </p:cNvPr>
          <p:cNvSpPr txBox="1"/>
          <p:nvPr/>
        </p:nvSpPr>
        <p:spPr>
          <a:xfrm>
            <a:off x="7302367" y="2679471"/>
            <a:ext cx="931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ヒラギノ角ゴ Pro W3" pitchFamily="1" charset="-128"/>
                <a:cs typeface="+mn-cs"/>
              </a:rPr>
              <a:t>2019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5F1F43B-0B67-5A75-B7CE-497FA60484D2}"/>
              </a:ext>
            </a:extLst>
          </p:cNvPr>
          <p:cNvCxnSpPr>
            <a:cxnSpLocks/>
          </p:cNvCxnSpPr>
          <p:nvPr/>
        </p:nvCxnSpPr>
        <p:spPr>
          <a:xfrm>
            <a:off x="7753486" y="3727254"/>
            <a:ext cx="0" cy="9144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3" name="Arc 72">
            <a:extLst>
              <a:ext uri="{FF2B5EF4-FFF2-40B4-BE49-F238E27FC236}">
                <a16:creationId xmlns:a16="http://schemas.microsoft.com/office/drawing/2014/main" id="{002AA81F-C916-7E71-A116-13296FF27394}"/>
              </a:ext>
            </a:extLst>
          </p:cNvPr>
          <p:cNvSpPr/>
          <p:nvPr/>
        </p:nvSpPr>
        <p:spPr>
          <a:xfrm>
            <a:off x="7396425" y="3133726"/>
            <a:ext cx="741685" cy="679445"/>
          </a:xfrm>
          <a:prstGeom prst="arc">
            <a:avLst>
              <a:gd name="adj1" fmla="val 5550237"/>
              <a:gd name="adj2" fmla="val 10666626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4" name="Circle: Hollow 73">
            <a:extLst>
              <a:ext uri="{FF2B5EF4-FFF2-40B4-BE49-F238E27FC236}">
                <a16:creationId xmlns:a16="http://schemas.microsoft.com/office/drawing/2014/main" id="{8A854F82-1FD3-1F38-F478-F0DFA98D61E5}"/>
              </a:ext>
            </a:extLst>
          </p:cNvPr>
          <p:cNvSpPr/>
          <p:nvPr/>
        </p:nvSpPr>
        <p:spPr>
          <a:xfrm>
            <a:off x="7559747" y="3321625"/>
            <a:ext cx="381345" cy="339726"/>
          </a:xfrm>
          <a:prstGeom prst="donut">
            <a:avLst>
              <a:gd name="adj" fmla="val 2752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5" name="Circle: Hollow 74">
            <a:extLst>
              <a:ext uri="{FF2B5EF4-FFF2-40B4-BE49-F238E27FC236}">
                <a16:creationId xmlns:a16="http://schemas.microsoft.com/office/drawing/2014/main" id="{68028AD4-18E9-E248-1DA5-F60361674925}"/>
              </a:ext>
            </a:extLst>
          </p:cNvPr>
          <p:cNvSpPr/>
          <p:nvPr/>
        </p:nvSpPr>
        <p:spPr>
          <a:xfrm>
            <a:off x="7476769" y="3242054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1189278-96D7-4B53-CA0C-A894F10BE98D}"/>
              </a:ext>
            </a:extLst>
          </p:cNvPr>
          <p:cNvSpPr/>
          <p:nvPr/>
        </p:nvSpPr>
        <p:spPr>
          <a:xfrm>
            <a:off x="7703526" y="4621578"/>
            <a:ext cx="99920" cy="8889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B49495F-4567-9629-1C9F-F8EC4A42C196}"/>
              </a:ext>
            </a:extLst>
          </p:cNvPr>
          <p:cNvSpPr/>
          <p:nvPr/>
        </p:nvSpPr>
        <p:spPr>
          <a:xfrm>
            <a:off x="7707818" y="3439772"/>
            <a:ext cx="99920" cy="8889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5F0FDF-5E4D-0CD4-BE54-FFE91C03056A}"/>
              </a:ext>
            </a:extLst>
          </p:cNvPr>
          <p:cNvSpPr txBox="1"/>
          <p:nvPr/>
        </p:nvSpPr>
        <p:spPr>
          <a:xfrm>
            <a:off x="7054614" y="4913710"/>
            <a:ext cx="1399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Liaison Program approved for Joint Incentive Funds for virtual VA Liaisons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A3B4D91-7C84-609B-EC40-EBAC43C9A606}"/>
              </a:ext>
            </a:extLst>
          </p:cNvPr>
          <p:cNvCxnSpPr>
            <a:cxnSpLocks/>
          </p:cNvCxnSpPr>
          <p:nvPr/>
        </p:nvCxnSpPr>
        <p:spPr>
          <a:xfrm>
            <a:off x="7128895" y="5787620"/>
            <a:ext cx="118117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id="{40E91985-CD63-88E2-4A18-408A8DEFA777}"/>
              </a:ext>
            </a:extLst>
          </p:cNvPr>
          <p:cNvSpPr/>
          <p:nvPr/>
        </p:nvSpPr>
        <p:spPr>
          <a:xfrm rot="5400000">
            <a:off x="8381372" y="3110717"/>
            <a:ext cx="679454" cy="741677"/>
          </a:xfrm>
          <a:prstGeom prst="arc">
            <a:avLst>
              <a:gd name="adj1" fmla="val 5426826"/>
              <a:gd name="adj2" fmla="val 10821073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1" name="Circle: Hollow 80">
            <a:extLst>
              <a:ext uri="{FF2B5EF4-FFF2-40B4-BE49-F238E27FC236}">
                <a16:creationId xmlns:a16="http://schemas.microsoft.com/office/drawing/2014/main" id="{B9ABC872-975A-98C5-B082-B5FCA65CB8AE}"/>
              </a:ext>
            </a:extLst>
          </p:cNvPr>
          <p:cNvSpPr/>
          <p:nvPr/>
        </p:nvSpPr>
        <p:spPr>
          <a:xfrm>
            <a:off x="8527657" y="3299603"/>
            <a:ext cx="381345" cy="339726"/>
          </a:xfrm>
          <a:prstGeom prst="donut">
            <a:avLst>
              <a:gd name="adj" fmla="val 2752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2" name="Circle: Hollow 81">
            <a:extLst>
              <a:ext uri="{FF2B5EF4-FFF2-40B4-BE49-F238E27FC236}">
                <a16:creationId xmlns:a16="http://schemas.microsoft.com/office/drawing/2014/main" id="{8248588C-B7C6-5F7F-878E-62C64D88E6FD}"/>
              </a:ext>
            </a:extLst>
          </p:cNvPr>
          <p:cNvSpPr/>
          <p:nvPr/>
        </p:nvSpPr>
        <p:spPr>
          <a:xfrm>
            <a:off x="8438939" y="3227733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2E06E56-2A52-9E62-6544-65AA22E38265}"/>
              </a:ext>
            </a:extLst>
          </p:cNvPr>
          <p:cNvSpPr/>
          <p:nvPr/>
        </p:nvSpPr>
        <p:spPr>
          <a:xfrm>
            <a:off x="8691546" y="2193890"/>
            <a:ext cx="99920" cy="888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BAAD334-8D3F-C5C7-961A-C90733AF8A73}"/>
              </a:ext>
            </a:extLst>
          </p:cNvPr>
          <p:cNvSpPr txBox="1"/>
          <p:nvPr/>
        </p:nvSpPr>
        <p:spPr>
          <a:xfrm>
            <a:off x="8226222" y="3821283"/>
            <a:ext cx="98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ヒラギノ角ゴ Pro W3" pitchFamily="1" charset="-128"/>
                <a:cs typeface="+mn-cs"/>
              </a:rPr>
              <a:t>2021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54497C6-52ED-0CFB-6567-575B33644F00}"/>
              </a:ext>
            </a:extLst>
          </p:cNvPr>
          <p:cNvSpPr/>
          <p:nvPr/>
        </p:nvSpPr>
        <p:spPr>
          <a:xfrm>
            <a:off x="8669185" y="3430359"/>
            <a:ext cx="99920" cy="888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7E2B1D-8548-F574-B0A0-8D1299DA01E0}"/>
              </a:ext>
            </a:extLst>
          </p:cNvPr>
          <p:cNvSpPr txBox="1"/>
          <p:nvPr/>
        </p:nvSpPr>
        <p:spPr>
          <a:xfrm>
            <a:off x="7440784" y="1092740"/>
            <a:ext cx="1703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TCMS renamed Post-9/11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Transition and Case Management and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TCM renamed Post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9/11 Military2VA Case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Management (M2VA CM)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EB51F3-CBBC-3973-8F64-277A25D4C8B3}"/>
              </a:ext>
            </a:extLst>
          </p:cNvPr>
          <p:cNvCxnSpPr>
            <a:cxnSpLocks/>
          </p:cNvCxnSpPr>
          <p:nvPr/>
        </p:nvCxnSpPr>
        <p:spPr>
          <a:xfrm flipH="1">
            <a:off x="8723008" y="2292413"/>
            <a:ext cx="18498" cy="9344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39B8B4-27F8-0477-16C1-28A08B2F327F}"/>
              </a:ext>
            </a:extLst>
          </p:cNvPr>
          <p:cNvCxnSpPr>
            <a:cxnSpLocks/>
          </p:cNvCxnSpPr>
          <p:nvPr/>
        </p:nvCxnSpPr>
        <p:spPr>
          <a:xfrm>
            <a:off x="7620000" y="1046375"/>
            <a:ext cx="1288074" cy="0"/>
          </a:xfrm>
          <a:prstGeom prst="lin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4B78C6-645F-6994-D652-5F5AFDA69D1C}"/>
              </a:ext>
            </a:extLst>
          </p:cNvPr>
          <p:cNvCxnSpPr>
            <a:cxnSpLocks/>
          </p:cNvCxnSpPr>
          <p:nvPr/>
        </p:nvCxnSpPr>
        <p:spPr>
          <a:xfrm>
            <a:off x="2513280" y="2288421"/>
            <a:ext cx="816" cy="943229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Circle: Hollow 89">
            <a:extLst>
              <a:ext uri="{FF2B5EF4-FFF2-40B4-BE49-F238E27FC236}">
                <a16:creationId xmlns:a16="http://schemas.microsoft.com/office/drawing/2014/main" id="{EA0EB537-34EE-D4FB-2256-220AFFAD96E1}"/>
              </a:ext>
            </a:extLst>
          </p:cNvPr>
          <p:cNvSpPr/>
          <p:nvPr/>
        </p:nvSpPr>
        <p:spPr>
          <a:xfrm>
            <a:off x="2340807" y="3295062"/>
            <a:ext cx="347010" cy="339726"/>
          </a:xfrm>
          <a:prstGeom prst="donut">
            <a:avLst>
              <a:gd name="adj" fmla="val 2752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9224AA4-8193-BA16-1F96-059FA79C0481}"/>
              </a:ext>
            </a:extLst>
          </p:cNvPr>
          <p:cNvSpPr txBox="1"/>
          <p:nvPr/>
        </p:nvSpPr>
        <p:spPr>
          <a:xfrm>
            <a:off x="3124200" y="2699612"/>
            <a:ext cx="916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2010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8C5A67-CDDC-E8CD-D962-CF5E0656703B}"/>
              </a:ext>
            </a:extLst>
          </p:cNvPr>
          <p:cNvSpPr txBox="1"/>
          <p:nvPr/>
        </p:nvSpPr>
        <p:spPr>
          <a:xfrm>
            <a:off x="2875278" y="4914900"/>
            <a:ext cx="1357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OEF/OIF/Operation New Dawn (OND) Transition 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Program Renamed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DA96B49-D735-AABC-AE69-A96A48A671FF}"/>
              </a:ext>
            </a:extLst>
          </p:cNvPr>
          <p:cNvSpPr/>
          <p:nvPr/>
        </p:nvSpPr>
        <p:spPr>
          <a:xfrm>
            <a:off x="2473867" y="3441794"/>
            <a:ext cx="96611" cy="754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00C4467E-346B-85F5-10F9-B33F337CE61E}"/>
              </a:ext>
            </a:extLst>
          </p:cNvPr>
          <p:cNvSpPr/>
          <p:nvPr/>
        </p:nvSpPr>
        <p:spPr>
          <a:xfrm rot="5400000">
            <a:off x="2164712" y="3098549"/>
            <a:ext cx="679454" cy="741677"/>
          </a:xfrm>
          <a:prstGeom prst="arc">
            <a:avLst>
              <a:gd name="adj1" fmla="val 5426826"/>
              <a:gd name="adj2" fmla="val 10821073"/>
            </a:avLst>
          </a:prstGeom>
          <a:ln w="127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5" name="Circle: Hollow 94">
            <a:extLst>
              <a:ext uri="{FF2B5EF4-FFF2-40B4-BE49-F238E27FC236}">
                <a16:creationId xmlns:a16="http://schemas.microsoft.com/office/drawing/2014/main" id="{BC2DA3B3-667C-B1AC-5F54-C912CE45ABE8}"/>
              </a:ext>
            </a:extLst>
          </p:cNvPr>
          <p:cNvSpPr/>
          <p:nvPr/>
        </p:nvSpPr>
        <p:spPr>
          <a:xfrm>
            <a:off x="2227781" y="3224082"/>
            <a:ext cx="560411" cy="494149"/>
          </a:xfrm>
          <a:prstGeom prst="donut">
            <a:avLst>
              <a:gd name="adj" fmla="val 1899"/>
            </a:avLst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75E1EB8-0A64-EF16-133C-D47F3A9B28C9}"/>
              </a:ext>
            </a:extLst>
          </p:cNvPr>
          <p:cNvSpPr/>
          <p:nvPr/>
        </p:nvSpPr>
        <p:spPr>
          <a:xfrm>
            <a:off x="2462358" y="2194239"/>
            <a:ext cx="99920" cy="888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6E8A00-3765-D5EA-F4D8-D93066E3BC26}"/>
              </a:ext>
            </a:extLst>
          </p:cNvPr>
          <p:cNvCxnSpPr>
            <a:cxnSpLocks/>
          </p:cNvCxnSpPr>
          <p:nvPr/>
        </p:nvCxnSpPr>
        <p:spPr>
          <a:xfrm>
            <a:off x="1981043" y="1046375"/>
            <a:ext cx="1210811" cy="0"/>
          </a:xfrm>
          <a:prstGeom prst="lin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138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25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75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25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7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25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25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75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325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3750"/>
                            </p:stCondLst>
                            <p:childTnLst>
                              <p:par>
                                <p:cTn id="2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2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475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250"/>
                            </p:stCondLst>
                            <p:childTnLst>
                              <p:par>
                                <p:cTn id="2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250"/>
                            </p:stCondLst>
                            <p:childTnLst>
                              <p:par>
                                <p:cTn id="2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725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7750"/>
                            </p:stCondLst>
                            <p:childTnLst>
                              <p:par>
                                <p:cTn id="2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25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750"/>
                            </p:stCondLst>
                            <p:childTnLst>
                              <p:par>
                                <p:cTn id="2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9250"/>
                            </p:stCondLst>
                            <p:childTnLst>
                              <p:par>
                                <p:cTn id="2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975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250"/>
                            </p:stCondLst>
                            <p:childTnLst>
                              <p:par>
                                <p:cTn id="2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750"/>
                            </p:stCondLst>
                            <p:childTnLst>
                              <p:par>
                                <p:cTn id="2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1250"/>
                            </p:stCondLst>
                            <p:childTnLst>
                              <p:par>
                                <p:cTn id="2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5750"/>
                            </p:stCondLst>
                            <p:childTnLst>
                              <p:par>
                                <p:cTn id="3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6250"/>
                            </p:stCondLst>
                            <p:childTnLst>
                              <p:par>
                                <p:cTn id="3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675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7250"/>
                            </p:stCondLst>
                            <p:childTnLst>
                              <p:par>
                                <p:cTn id="3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7750"/>
                            </p:stCondLst>
                            <p:childTnLst>
                              <p:par>
                                <p:cTn id="3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9750"/>
                            </p:stCondLst>
                            <p:childTnLst>
                              <p:par>
                                <p:cTn id="3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0250"/>
                            </p:stCondLst>
                            <p:childTnLst>
                              <p:par>
                                <p:cTn id="3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0750"/>
                            </p:stCondLst>
                            <p:childTnLst>
                              <p:par>
                                <p:cTn id="3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1250"/>
                            </p:stCondLst>
                            <p:childTnLst>
                              <p:par>
                                <p:cTn id="3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1750"/>
                            </p:stCondLst>
                            <p:childTnLst>
                              <p:par>
                                <p:cTn id="4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2250"/>
                            </p:stCondLst>
                            <p:childTnLst>
                              <p:par>
                                <p:cTn id="4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2750"/>
                            </p:stCondLst>
                            <p:childTnLst>
                              <p:par>
                                <p:cTn id="4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3250"/>
                            </p:stCondLst>
                            <p:childTnLst>
                              <p:par>
                                <p:cTn id="4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2" grpId="0" animBg="1"/>
      <p:bldP spid="33" grpId="0" animBg="1"/>
      <p:bldP spid="34" grpId="0" animBg="1"/>
      <p:bldP spid="35" grpId="0"/>
      <p:bldP spid="37" grpId="0"/>
      <p:bldP spid="38" grpId="0" animBg="1"/>
      <p:bldP spid="39" grpId="0" animBg="1"/>
      <p:bldP spid="41" grpId="0" animBg="1"/>
      <p:bldP spid="42" grpId="0"/>
      <p:bldP spid="43" grpId="0"/>
      <p:bldP spid="45" grpId="0" animBg="1"/>
      <p:bldP spid="46" grpId="0" animBg="1"/>
      <p:bldP spid="47" grpId="0" animBg="1"/>
      <p:bldP spid="48" grpId="0"/>
      <p:bldP spid="50" grpId="0"/>
      <p:bldP spid="51" grpId="0"/>
      <p:bldP spid="52" grpId="0"/>
      <p:bldP spid="54" grpId="0" animBg="1"/>
      <p:bldP spid="55" grpId="0" animBg="1"/>
      <p:bldP spid="56" grpId="0" animBg="1"/>
      <p:bldP spid="58" grpId="0" animBg="1"/>
      <p:bldP spid="59" grpId="0"/>
      <p:bldP spid="60" grpId="0" animBg="1"/>
      <p:bldP spid="61" grpId="0" animBg="1"/>
      <p:bldP spid="62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80" grpId="0" animBg="1"/>
      <p:bldP spid="81" grpId="0" animBg="1"/>
      <p:bldP spid="82" grpId="0" animBg="1"/>
      <p:bldP spid="83" grpId="0" animBg="1"/>
      <p:bldP spid="84" grpId="0"/>
      <p:bldP spid="85" grpId="0" animBg="1"/>
      <p:bldP spid="86" grpId="0"/>
      <p:bldP spid="90" grpId="0" animBg="1"/>
      <p:bldP spid="91" grpId="0"/>
      <p:bldP spid="92" grpId="0"/>
      <p:bldP spid="93" grpId="0" animBg="1"/>
      <p:bldP spid="94" grpId="0" animBg="1"/>
      <p:bldP spid="95" grpId="0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8A1F-2652-476E-8553-E3A5568B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4062"/>
          </a:xfrm>
        </p:spPr>
        <p:txBody>
          <a:bodyPr>
            <a:normAutofit/>
          </a:bodyPr>
          <a:lstStyle/>
          <a:p>
            <a:r>
              <a:rPr lang="en-US" sz="2400" dirty="0"/>
              <a:t>Post-9/11 Transition and Case Management Overview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E954C-9171-46AC-80E3-E9CCBAB9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983F1FA-211D-3044-9E35-958DFBC26156}" type="slidenum"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0280E2-3489-4C91-85CC-D081215C6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731390"/>
              </p:ext>
            </p:extLst>
          </p:nvPr>
        </p:nvGraphicFramePr>
        <p:xfrm>
          <a:off x="647700" y="990600"/>
          <a:ext cx="7848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31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FA36-BCA6-CCE8-8B44-400A8D0E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Post-9/11 era Veteran Population Data &amp; Demographics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8E5B1-1791-D476-B61D-0E681584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A8584E-C878-3582-E88E-D8504F3C97A6}"/>
              </a:ext>
            </a:extLst>
          </p:cNvPr>
          <p:cNvSpPr txBox="1">
            <a:spLocks/>
          </p:cNvSpPr>
          <p:nvPr/>
        </p:nvSpPr>
        <p:spPr>
          <a:xfrm>
            <a:off x="304800" y="914400"/>
            <a:ext cx="8534400" cy="5105400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Nearly 4 million Veterans are from the Post-9/11 era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 than 32% use VA health </a:t>
            </a:r>
            <a:r>
              <a:rPr lang="en-US" sz="2000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43% have a service-connected disability</a:t>
            </a:r>
            <a:endParaRPr lang="en-US" sz="2000" b="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estimated 75% are under the age of 44 years; average age is about 37 years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 diverse than other military service eras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Elevated risk of suicide among Post-9/11 Veterans is associated with recent military separation</a:t>
            </a:r>
          </a:p>
        </p:txBody>
      </p:sp>
    </p:spTree>
    <p:extLst>
      <p:ext uri="{BB962C8B-B14F-4D97-AF65-F5344CB8AC3E}">
        <p14:creationId xmlns:p14="http://schemas.microsoft.com/office/powerpoint/2010/main" val="188756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w can we help you?">
            <a:extLst>
              <a:ext uri="{FF2B5EF4-FFF2-40B4-BE49-F238E27FC236}">
                <a16:creationId xmlns:a16="http://schemas.microsoft.com/office/drawing/2014/main" id="{4F05460B-31BB-00F8-96EF-8FDA28F7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72" y="1143000"/>
            <a:ext cx="6234256" cy="34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48795-7ADB-8DCE-C563-9EF239EA64F6}"/>
              </a:ext>
            </a:extLst>
          </p:cNvPr>
          <p:cNvSpPr txBox="1"/>
          <p:nvPr/>
        </p:nvSpPr>
        <p:spPr>
          <a:xfrm>
            <a:off x="2286000" y="50686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"Doubts" (Narrative Training Video for the U.S. Dept. of Veterans Affairs)</a:t>
            </a:r>
            <a:endParaRPr lang="en-US" dirty="0">
              <a:solidFill>
                <a:srgbClr val="0000C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8BA96-9153-BDAD-3C12-2D2810666EA5}"/>
              </a:ext>
            </a:extLst>
          </p:cNvPr>
          <p:cNvSpPr txBox="1">
            <a:spLocks/>
          </p:cNvSpPr>
          <p:nvPr/>
        </p:nvSpPr>
        <p:spPr>
          <a:xfrm>
            <a:off x="6937830" y="64543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algn="r"/>
            <a:fld id="{D983F1FA-211D-3044-9E35-958DFBC26156}" type="slidenum">
              <a:rPr lang="en-US" sz="1200" smtClean="0">
                <a:solidFill>
                  <a:schemeClr val="bg1"/>
                </a:solidFill>
              </a:rPr>
              <a:pPr algn="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0E5AC-5900-DCB1-F3D7-8312F767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Post-9/11 era Veteran Health Care Transition Experience</a:t>
            </a:r>
          </a:p>
        </p:txBody>
      </p:sp>
    </p:spTree>
    <p:extLst>
      <p:ext uri="{BB962C8B-B14F-4D97-AF65-F5344CB8AC3E}">
        <p14:creationId xmlns:p14="http://schemas.microsoft.com/office/powerpoint/2010/main" val="226040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C6EC-F251-490D-B493-47726812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Making the Connection Between the DoD Community and </a:t>
            </a:r>
            <a:br>
              <a:rPr lang="en-US" dirty="0"/>
            </a:br>
            <a:r>
              <a:rPr lang="en-US" dirty="0"/>
              <a:t>VA Health Care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DB32F52-493B-4F93-8DCE-70B0CBA2E72D}"/>
              </a:ext>
            </a:extLst>
          </p:cNvPr>
          <p:cNvSpPr txBox="1">
            <a:spLocks/>
          </p:cNvSpPr>
          <p:nvPr/>
        </p:nvSpPr>
        <p:spPr>
          <a:xfrm>
            <a:off x="693783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fld id="{A829F25A-84D3-4F9E-BD6A-3ADD05BBF9F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7" name="Picture 6" descr="Golden Gate Bridge PNG Clip Art - High-quality PNG Clipart Image in cattegory World Landmarks PNG / Clipart from ClipartPNG.com">
            <a:extLst>
              <a:ext uri="{FF2B5EF4-FFF2-40B4-BE49-F238E27FC236}">
                <a16:creationId xmlns:a16="http://schemas.microsoft.com/office/drawing/2014/main" id="{8D2931A9-32C6-4D4E-B7BF-15D255FB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18" y="2709166"/>
            <a:ext cx="3261447" cy="17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C5EEF-2C3D-41BE-AE42-34D985F4D200}"/>
              </a:ext>
            </a:extLst>
          </p:cNvPr>
          <p:cNvSpPr txBox="1"/>
          <p:nvPr/>
        </p:nvSpPr>
        <p:spPr>
          <a:xfrm>
            <a:off x="308285" y="2571586"/>
            <a:ext cx="26894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VA Liaison Program: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VA Liaisons for Healthcare are on site and virtually coordinating health care for transitioning service members at MTF and Veterans transferring from partnership sites.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VA Liaisons have transitioned over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145,000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service members/Veterans since the program inception. 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 fiscal year (FY) 2022,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of those wanting a VA health care appointment received one;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attended their first appointment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9EE9D-BF11-411C-9D95-41C4685CB86F}"/>
              </a:ext>
            </a:extLst>
          </p:cNvPr>
          <p:cNvSpPr txBox="1"/>
          <p:nvPr/>
        </p:nvSpPr>
        <p:spPr>
          <a:xfrm>
            <a:off x="6369978" y="2531114"/>
            <a:ext cx="257862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Post-9/11 M2VA CM Program: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Teams are embedded in all VA medical centers and serve transitioning service members and Post-9/11 Veterans. 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 FY 2022,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208,000+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Post-9/11 era Veterans were screened for case management; </a:t>
            </a: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38,000+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Post-9/11 era Veterans received ongoing case management services. </a:t>
            </a:r>
          </a:p>
          <a:p>
            <a:endParaRPr lang="en-US" sz="1300" dirty="0"/>
          </a:p>
        </p:txBody>
      </p:sp>
      <p:pic>
        <p:nvPicPr>
          <p:cNvPr id="10" name="Picture 9" descr="A picture containing person, military uniform, academic costume, flag&#10;&#10;Description automatically generated">
            <a:extLst>
              <a:ext uri="{FF2B5EF4-FFF2-40B4-BE49-F238E27FC236}">
                <a16:creationId xmlns:a16="http://schemas.microsoft.com/office/drawing/2014/main" id="{CEE44EDC-3D16-4316-B243-EE03FED31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0" y="838613"/>
            <a:ext cx="2340007" cy="1590701"/>
          </a:xfrm>
          <a:prstGeom prst="rect">
            <a:avLst/>
          </a:prstGeom>
        </p:spPr>
      </p:pic>
      <p:pic>
        <p:nvPicPr>
          <p:cNvPr id="11" name="Picture 10" descr="A police officer shaking hands with a person&#10;&#10;Description automatically generated with medium confidence">
            <a:extLst>
              <a:ext uri="{FF2B5EF4-FFF2-40B4-BE49-F238E27FC236}">
                <a16:creationId xmlns:a16="http://schemas.microsoft.com/office/drawing/2014/main" id="{7C415904-B056-41F2-9685-FA68A8F0B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25" y="808047"/>
            <a:ext cx="2435746" cy="16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C2C5-555B-5A22-366B-C3A503DE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Liaisons for Healthcare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E28A2-9B55-25EF-8958-ACD0027E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F3EC1-9279-B53A-B7EA-31958D01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2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30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NpGyHPRgmPcMgzYNCb.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Os9IHqSZuzl5yQO9zgf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LKF2QXRKeMDLsebjrOC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9RA.z9TCW2.XFHN4OE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pyM4uFQ1O.hFO5rFUkr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pyM4uFQ1O.hFO5rFUkr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3Uyw2_T1Wj90SPW1vf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TFT3H0TNevVMM4QryA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LC5xQ3QB.wmD4ZkfTm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NpGyHPRgmPcMgzYNCb.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Os9IHqSZuzl5yQO9zg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LKF2QXRKeMDLsebjrOC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9RA.z9TCW2.XFHN4OE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pyM4uFQ1O.hFO5rFUkr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3Uyw2_T1Wj90SPW1vf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TFT3H0TNevVMM4QryAS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LC5xQ3QB.wmD4ZkfTm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3Uyw2_T1Wj90SPW1vf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NpGyHPRgmPcMgzYNCb.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Os9IHqSZuzl5yQO9zgf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LKF2QXRKeMDLsebjrOC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9RA.z9TCW2.XFHN4OEF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TFT3H0TNevVMM4QryA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LC5xQ3QB.wmD4ZkfTmBw"/>
</p:tagLst>
</file>

<file path=ppt/theme/theme1.xml><?xml version="1.0" encoding="utf-8"?>
<a:theme xmlns:a="http://schemas.openxmlformats.org/drawingml/2006/main" name="Revised VA_PPT_TEMPLATE_DLJe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Signals Mission Act 8.9.19" id="{D4D04915-46A5-446C-A875-A083295A1152}" vid="{0D053541-8D8C-443D-A8FE-4268957AE999}"/>
    </a:ext>
  </a:extLst>
</a:theme>
</file>

<file path=ppt/theme/theme6.xml><?xml version="1.0" encoding="utf-8"?>
<a:theme xmlns:a="http://schemas.openxmlformats.org/drawingml/2006/main" name="2_Office Theme">
  <a:themeElements>
    <a:clrScheme name="VA Community Care">
      <a:dk1>
        <a:srgbClr val="000000"/>
      </a:dk1>
      <a:lt1>
        <a:srgbClr val="FFFFFF"/>
      </a:lt1>
      <a:dk2>
        <a:srgbClr val="173558"/>
      </a:dk2>
      <a:lt2>
        <a:srgbClr val="7D6C5A"/>
      </a:lt2>
      <a:accent1>
        <a:srgbClr val="2372B1"/>
      </a:accent1>
      <a:accent2>
        <a:srgbClr val="CD2028"/>
      </a:accent2>
      <a:accent3>
        <a:srgbClr val="9A1C1F"/>
      </a:accent3>
      <a:accent4>
        <a:srgbClr val="BD872C"/>
      </a:accent4>
      <a:accent5>
        <a:srgbClr val="738F57"/>
      </a:accent5>
      <a:accent6>
        <a:srgbClr val="0092B2"/>
      </a:accent6>
      <a:hlink>
        <a:srgbClr val="00A1DE"/>
      </a:hlink>
      <a:folHlink>
        <a:srgbClr val="72C7E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8.xml><?xml version="1.0" encoding="utf-8"?>
<a:theme xmlns:a="http://schemas.openxmlformats.org/drawingml/2006/main" name="1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hoose VA">
  <a:themeElements>
    <a:clrScheme name="VA Community Care">
      <a:dk1>
        <a:srgbClr val="000000"/>
      </a:dk1>
      <a:lt1>
        <a:srgbClr val="FFFFFF"/>
      </a:lt1>
      <a:dk2>
        <a:srgbClr val="173558"/>
      </a:dk2>
      <a:lt2>
        <a:srgbClr val="7D6C5A"/>
      </a:lt2>
      <a:accent1>
        <a:srgbClr val="2372B1"/>
      </a:accent1>
      <a:accent2>
        <a:srgbClr val="CD2028"/>
      </a:accent2>
      <a:accent3>
        <a:srgbClr val="9A1C1F"/>
      </a:accent3>
      <a:accent4>
        <a:srgbClr val="BD872C"/>
      </a:accent4>
      <a:accent5>
        <a:srgbClr val="738F57"/>
      </a:accent5>
      <a:accent6>
        <a:srgbClr val="0092B2"/>
      </a:accent6>
      <a:hlink>
        <a:srgbClr val="00A1DE"/>
      </a:hlink>
      <a:folHlink>
        <a:srgbClr val="72C7E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oose VA" id="{4F6856FC-9984-4EBE-9998-DFD6C2F1A21E}" vid="{6B3991A9-0560-4A32-8ABF-B07B10833A8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Revised VA_PPT_TEMPLATE_DLJedit</Template>
  <TotalTime>18450</TotalTime>
  <Words>2381</Words>
  <Application>Microsoft Office PowerPoint</Application>
  <PresentationFormat>On-screen Show (4:3)</PresentationFormat>
  <Paragraphs>317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Georgia</vt:lpstr>
      <vt:lpstr>Wingdings</vt:lpstr>
      <vt:lpstr>Revised VA_PPT_TEMPLATE_DLJedit</vt:lpstr>
      <vt:lpstr>12_Office Theme</vt:lpstr>
      <vt:lpstr>3_Office Theme</vt:lpstr>
      <vt:lpstr>4_Office Theme</vt:lpstr>
      <vt:lpstr>5_Office Theme</vt:lpstr>
      <vt:lpstr>2_Office Theme</vt:lpstr>
      <vt:lpstr>6_Office Theme</vt:lpstr>
      <vt:lpstr>13_Office Theme</vt:lpstr>
      <vt:lpstr>Choose VA</vt:lpstr>
      <vt:lpstr>14_Office Theme</vt:lpstr>
      <vt:lpstr>think-cell Slide</vt:lpstr>
      <vt:lpstr>Department of Veteran Affairs (VA)   Post-9/11 Transition and                            Case Management  Optimizing Care Transitions for Service Members from Department of Defense (DoD) to                                            Veterans Health Administration (VHA)  </vt:lpstr>
      <vt:lpstr>Disclosure Statement</vt:lpstr>
      <vt:lpstr>VA</vt:lpstr>
      <vt:lpstr>History of Post-9/11 Transition and Case Management</vt:lpstr>
      <vt:lpstr>Post-9/11 Transition and Case Management Overview</vt:lpstr>
      <vt:lpstr>Post-9/11 era Veteran Population Data &amp; Demographics</vt:lpstr>
      <vt:lpstr>Post-9/11 era Veteran Health Care Transition Experience</vt:lpstr>
      <vt:lpstr>Making the Connection Between the DoD Community and  VA Health Care</vt:lpstr>
      <vt:lpstr>VA Liaisons for Healthcare</vt:lpstr>
      <vt:lpstr>Connecting with a VA Liaison for Healthcare</vt:lpstr>
      <vt:lpstr>VA Liaisons for Healthcare Onsite at MTFs</vt:lpstr>
      <vt:lpstr>Virtual Liaisons for Healthcare (Regional Map)</vt:lpstr>
      <vt:lpstr>VA Liaisons Serving Public-Private Partnerships</vt:lpstr>
      <vt:lpstr>VA Liaisons for Healthcare: Public-Private Partnerships</vt:lpstr>
      <vt:lpstr>“Vsignals” – Veteran Experience Survey Summary</vt:lpstr>
      <vt:lpstr>PowerPoint Presentation</vt:lpstr>
      <vt:lpstr> Post-9/11 M2VA CM Teams</vt:lpstr>
      <vt:lpstr>Post-9/11 M2VA CM Process</vt:lpstr>
      <vt:lpstr>VA Post-9/11 M2VA Process Step: Identification</vt:lpstr>
      <vt:lpstr>VA Post-9/11 M2VA Process Step: Identification</vt:lpstr>
      <vt:lpstr>PowerPoint Presentation</vt:lpstr>
      <vt:lpstr>VA Post-9/11 M2VA Process Step: Assessment</vt:lpstr>
      <vt:lpstr>VA Post-9/11 M2VA CM Process</vt:lpstr>
      <vt:lpstr>PowerPoint Presentation</vt:lpstr>
      <vt:lpstr>Transitioning Your Health Care to VA: Things to Know </vt:lpstr>
      <vt:lpstr>Points of Contact</vt:lpstr>
      <vt:lpstr>Contacts</vt:lpstr>
      <vt:lpstr>Discussion</vt:lpstr>
      <vt:lpstr>References</vt:lpstr>
      <vt:lpstr>References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JOC Update Briefing</dc:title>
  <dc:creator>Derrick.Jaastad@va.gov</dc:creator>
  <cp:lastModifiedBy>Weede, Adrienne R. (she/her/hers)</cp:lastModifiedBy>
  <cp:revision>754</cp:revision>
  <cp:lastPrinted>2019-09-17T13:46:35Z</cp:lastPrinted>
  <dcterms:created xsi:type="dcterms:W3CDTF">2017-04-25T20:42:58Z</dcterms:created>
  <dcterms:modified xsi:type="dcterms:W3CDTF">2023-05-30T22:46:54Z</dcterms:modified>
</cp:coreProperties>
</file>