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9" r:id="rId4"/>
  </p:sldMasterIdLst>
  <p:notesMasterIdLst>
    <p:notesMasterId r:id="rId25"/>
  </p:notesMasterIdLst>
  <p:sldIdLst>
    <p:sldId id="1842" r:id="rId5"/>
    <p:sldId id="1839" r:id="rId6"/>
    <p:sldId id="1838" r:id="rId7"/>
    <p:sldId id="1841" r:id="rId8"/>
    <p:sldId id="1844" r:id="rId9"/>
    <p:sldId id="1858" r:id="rId10"/>
    <p:sldId id="1859" r:id="rId11"/>
    <p:sldId id="1845" r:id="rId12"/>
    <p:sldId id="1846" r:id="rId13"/>
    <p:sldId id="1847" r:id="rId14"/>
    <p:sldId id="1848" r:id="rId15"/>
    <p:sldId id="1860" r:id="rId16"/>
    <p:sldId id="1850" r:id="rId17"/>
    <p:sldId id="1851" r:id="rId18"/>
    <p:sldId id="1852" r:id="rId19"/>
    <p:sldId id="1853" r:id="rId20"/>
    <p:sldId id="1854" r:id="rId21"/>
    <p:sldId id="1855" r:id="rId22"/>
    <p:sldId id="1856" r:id="rId23"/>
    <p:sldId id="1857" r:id="rId24"/>
  </p:sldIdLst>
  <p:sldSz cx="12192000" cy="6858000"/>
  <p:notesSz cx="9448800" cy="71628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56" userDrawn="1">
          <p15:clr>
            <a:srgbClr val="A4A3A4"/>
          </p15:clr>
        </p15:guide>
        <p15:guide id="2" pos="696" userDrawn="1">
          <p15:clr>
            <a:srgbClr val="A4A3A4"/>
          </p15:clr>
        </p15:guide>
        <p15:guide id="3" pos="7416" userDrawn="1">
          <p15:clr>
            <a:srgbClr val="A4A3A4"/>
          </p15:clr>
        </p15:guide>
        <p15:guide id="4" orient="horz" pos="11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9689C5E-2A7B-B977-28A2-060990BBC8A1}" name="Juliet B. O'Connor" initials="JO" userId="S::joconnor@crosbymarketing.com::bcd21533-71b5-4d77-be86-85e4ded2f5cf" providerId="AD"/>
  <p188:author id="{74A99384-EFF9-85BF-D4BD-878026566B92}" name="Emmy N. Stuart" initials="ES" userId="S::estuart@crosbymarketing.com::6eb2cb18-14c2-41a0-bea0-651083ba5dce" providerId="AD"/>
  <p188:author id="{261AE097-8EDF-C135-D7DB-6377C86705F7}" name="Bridget M. Stockdale" initials="BS" userId="S::bstockdale@crosbymarketing.com::9a6d1829-669f-4d72-a102-790a7328000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Victoria N. Child" initials="VNC" lastIdx="33" clrIdx="0">
    <p:extLst>
      <p:ext uri="{19B8F6BF-5375-455C-9EA6-DF929625EA0E}">
        <p15:presenceInfo xmlns:p15="http://schemas.microsoft.com/office/powerpoint/2012/main" userId="S::VChild@crosbymarketing.com::6f931752-6811-41f4-b8e5-cfbb4d13dfa2" providerId="AD"/>
      </p:ext>
    </p:extLst>
  </p:cmAuthor>
  <p:cmAuthor id="2" name="Amy Inglesby" initials="AI" lastIdx="7" clrIdx="1">
    <p:extLst>
      <p:ext uri="{19B8F6BF-5375-455C-9EA6-DF929625EA0E}">
        <p15:presenceInfo xmlns:p15="http://schemas.microsoft.com/office/powerpoint/2012/main" userId="S::ainglesby@crosbymarketing.com::f0bf98fb-e16e-4162-9e31-0801152ecb24" providerId="AD"/>
      </p:ext>
    </p:extLst>
  </p:cmAuthor>
  <p:cmAuthor id="3" name="Emmy Stuart" initials="ES" lastIdx="61" clrIdx="2">
    <p:extLst>
      <p:ext uri="{19B8F6BF-5375-455C-9EA6-DF929625EA0E}">
        <p15:presenceInfo xmlns:p15="http://schemas.microsoft.com/office/powerpoint/2012/main" userId="S::estuart@crosbymarketing.com::6eb2cb18-14c2-41a0-bea0-651083ba5dce" providerId="AD"/>
      </p:ext>
    </p:extLst>
  </p:cmAuthor>
  <p:cmAuthor id="4" name="Conf Rm User" initials="CRU" lastIdx="12" clrIdx="3">
    <p:extLst>
      <p:ext uri="{19B8F6BF-5375-455C-9EA6-DF929625EA0E}">
        <p15:presenceInfo xmlns:p15="http://schemas.microsoft.com/office/powerpoint/2012/main" userId="S-1-5-21-488898419-1439005203-3676700158-2162" providerId="AD"/>
      </p:ext>
    </p:extLst>
  </p:cmAuthor>
  <p:cmAuthor id="5" name="Conf Rm User" initials="CRU [2]" lastIdx="17" clrIdx="4">
    <p:extLst>
      <p:ext uri="{19B8F6BF-5375-455C-9EA6-DF929625EA0E}">
        <p15:presenceInfo xmlns:p15="http://schemas.microsoft.com/office/powerpoint/2012/main" userId="S::confrmuser@CrosbyMarketing705.onmicrosoft.com::f3b5f02a-f4c1-4be0-9500-48c1713b1ffd" providerId="AD"/>
      </p:ext>
    </p:extLst>
  </p:cmAuthor>
  <p:cmAuthor id="6" name="Bridget M. Stockdale" initials="BMS" lastIdx="14" clrIdx="5">
    <p:extLst>
      <p:ext uri="{19B8F6BF-5375-455C-9EA6-DF929625EA0E}">
        <p15:presenceInfo xmlns:p15="http://schemas.microsoft.com/office/powerpoint/2012/main" userId="S-1-5-21-488898419-1439005203-3676700158-5635" providerId="AD"/>
      </p:ext>
    </p:extLst>
  </p:cmAuthor>
  <p:cmAuthor id="7" name="Andrea M. Terry" initials="AMT" lastIdx="82" clrIdx="6">
    <p:extLst>
      <p:ext uri="{19B8F6BF-5375-455C-9EA6-DF929625EA0E}">
        <p15:presenceInfo xmlns:p15="http://schemas.microsoft.com/office/powerpoint/2012/main" userId="S::ATerry@crosbymarketing.com::6d7b679f-37fa-4597-9098-a6d89f585b2f" providerId="AD"/>
      </p:ext>
    </p:extLst>
  </p:cmAuthor>
  <p:cmAuthor id="8" name="Christine" initials="CP" lastIdx="49" clrIdx="7">
    <p:extLst>
      <p:ext uri="{19B8F6BF-5375-455C-9EA6-DF929625EA0E}">
        <p15:presenceInfo xmlns:p15="http://schemas.microsoft.com/office/powerpoint/2012/main" userId="Christine" providerId="None"/>
      </p:ext>
    </p:extLst>
  </p:cmAuthor>
  <p:cmAuthor id="9" name="Emily L. Shelley" initials="ES" lastIdx="32" clrIdx="8">
    <p:extLst>
      <p:ext uri="{19B8F6BF-5375-455C-9EA6-DF929625EA0E}">
        <p15:presenceInfo xmlns:p15="http://schemas.microsoft.com/office/powerpoint/2012/main" userId="S::eshelley@crosbymarketing.com::d0d575fe-ad69-480d-a552-1d19a91623ef" providerId="AD"/>
      </p:ext>
    </p:extLst>
  </p:cmAuthor>
  <p:cmAuthor id="10" name="Melissa K. Springer" initials="MS" lastIdx="13" clrIdx="9">
    <p:extLst>
      <p:ext uri="{19B8F6BF-5375-455C-9EA6-DF929625EA0E}">
        <p15:presenceInfo xmlns:p15="http://schemas.microsoft.com/office/powerpoint/2012/main" userId="S::mspringer@crosbymarketing.com::613acf3e-3ce9-40a4-86f2-c442e8c9d735" providerId="AD"/>
      </p:ext>
    </p:extLst>
  </p:cmAuthor>
  <p:cmAuthor id="11" name="Bridget M. Stockdale" initials="BS" lastIdx="16" clrIdx="10">
    <p:extLst>
      <p:ext uri="{19B8F6BF-5375-455C-9EA6-DF929625EA0E}">
        <p15:presenceInfo xmlns:p15="http://schemas.microsoft.com/office/powerpoint/2012/main" userId="S::bstockdale@crosbymarketing.com::9a6d1829-669f-4d72-a102-790a73280003" providerId="AD"/>
      </p:ext>
    </p:extLst>
  </p:cmAuthor>
  <p:cmAuthor id="12" name="Suresh John" initials="SJ" lastIdx="35" clrIdx="11">
    <p:extLst>
      <p:ext uri="{19B8F6BF-5375-455C-9EA6-DF929625EA0E}">
        <p15:presenceInfo xmlns:p15="http://schemas.microsoft.com/office/powerpoint/2012/main" userId="S::SJohn@crosbymarketing.com::72538f80-cea0-4740-b651-02001a36dfb8" providerId="AD"/>
      </p:ext>
    </p:extLst>
  </p:cmAuthor>
  <p:cmAuthor id="13" name="Debbie White" initials="DW" lastIdx="18" clrIdx="12">
    <p:extLst>
      <p:ext uri="{19B8F6BF-5375-455C-9EA6-DF929625EA0E}">
        <p15:presenceInfo xmlns:p15="http://schemas.microsoft.com/office/powerpoint/2012/main" userId="S::dwhite@crosbymarketing.com::01f7ad9a-82a3-4f61-be5c-9f0cdd856435" providerId="AD"/>
      </p:ext>
    </p:extLst>
  </p:cmAuthor>
  <p:cmAuthor id="14" name="Jamie Heathcote" initials="JH" lastIdx="5" clrIdx="13">
    <p:extLst>
      <p:ext uri="{19B8F6BF-5375-455C-9EA6-DF929625EA0E}">
        <p15:presenceInfo xmlns:p15="http://schemas.microsoft.com/office/powerpoint/2012/main" userId="S::jheathcote@crosbymarketing.com::04916ecd-eea7-4cc2-9f88-5adc0039cf0f" providerId="AD"/>
      </p:ext>
    </p:extLst>
  </p:cmAuthor>
  <p:cmAuthor id="15" name="Ashley" initials="A" lastIdx="4" clrIdx="14">
    <p:extLst>
      <p:ext uri="{19B8F6BF-5375-455C-9EA6-DF929625EA0E}">
        <p15:presenceInfo xmlns:p15="http://schemas.microsoft.com/office/powerpoint/2012/main" userId="S::ashleybutler@crosbymarketing.com::73ba0259-f8b0-499d-a74c-043b1bba96df" providerId="AD"/>
      </p:ext>
    </p:extLst>
  </p:cmAuthor>
  <p:cmAuthor id="16" name="Denise  Aube" initials="DA" lastIdx="2" clrIdx="15">
    <p:extLst>
      <p:ext uri="{19B8F6BF-5375-455C-9EA6-DF929625EA0E}">
        <p15:presenceInfo xmlns:p15="http://schemas.microsoft.com/office/powerpoint/2012/main" userId="Denise  Aube" providerId="None"/>
      </p:ext>
    </p:extLst>
  </p:cmAuthor>
  <p:cmAuthor id="17" name="Sarah L. Goodling" initials="SG" lastIdx="7" clrIdx="16">
    <p:extLst>
      <p:ext uri="{19B8F6BF-5375-455C-9EA6-DF929625EA0E}">
        <p15:presenceInfo xmlns:p15="http://schemas.microsoft.com/office/powerpoint/2012/main" userId="S::sgoodling@crosbymarketing.com::231b14da-9604-43ee-9fef-995fabd8512c" providerId="AD"/>
      </p:ext>
    </p:extLst>
  </p:cmAuthor>
  <p:cmAuthor id="18" name="Denise  Aube" initials="DA [2]" lastIdx="11" clrIdx="17">
    <p:extLst>
      <p:ext uri="{19B8F6BF-5375-455C-9EA6-DF929625EA0E}">
        <p15:presenceInfo xmlns:p15="http://schemas.microsoft.com/office/powerpoint/2012/main" userId="S::daube@crosbymarketing.com::232024cf-136a-4767-a4d5-e955e3853085" providerId="AD"/>
      </p:ext>
    </p:extLst>
  </p:cmAuthor>
  <p:cmAuthor id="19" name="Lee Gatchel" initials="LG" lastIdx="7" clrIdx="18">
    <p:extLst>
      <p:ext uri="{19B8F6BF-5375-455C-9EA6-DF929625EA0E}">
        <p15:presenceInfo xmlns:p15="http://schemas.microsoft.com/office/powerpoint/2012/main" userId="S::lgatchel@crosbymarketing.com::d81516e6-fb07-4f15-b9b2-11937061dae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7E92"/>
    <a:srgbClr val="0000FF"/>
    <a:srgbClr val="F79646"/>
    <a:srgbClr val="17375E"/>
    <a:srgbClr val="ABC7FF"/>
    <a:srgbClr val="17372C"/>
    <a:srgbClr val="FFFFFF"/>
    <a:srgbClr val="4F81BD"/>
    <a:srgbClr val="1F355E"/>
    <a:srgbClr val="8064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086" autoAdjust="0"/>
  </p:normalViewPr>
  <p:slideViewPr>
    <p:cSldViewPr snapToGrid="0">
      <p:cViewPr varScale="1">
        <p:scale>
          <a:sx n="84" d="100"/>
          <a:sy n="84" d="100"/>
        </p:scale>
        <p:origin x="792" y="90"/>
      </p:cViewPr>
      <p:guideLst>
        <p:guide orient="horz" pos="4056"/>
        <p:guide pos="696"/>
        <p:guide pos="7416"/>
        <p:guide orient="horz" pos="112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85468" cy="1875713"/>
          </a:xfrm>
          <a:prstGeom prst="rect">
            <a:avLst/>
          </a:prstGeom>
        </p:spPr>
        <p:txBody>
          <a:bodyPr vert="horz" lIns="179161" tIns="89581" rIns="179161" bIns="89581" rtlCol="0"/>
          <a:lstStyle>
            <a:lvl1pPr algn="l">
              <a:defRPr sz="2300"/>
            </a:lvl1pPr>
          </a:lstStyle>
          <a:p>
            <a:endParaRPr lang="en-US"/>
          </a:p>
        </p:txBody>
      </p:sp>
      <p:sp>
        <p:nvSpPr>
          <p:cNvPr id="3" name="Date Placeholder 2"/>
          <p:cNvSpPr>
            <a:spLocks noGrp="1"/>
          </p:cNvSpPr>
          <p:nvPr>
            <p:ph type="dt" idx="1"/>
          </p:nvPr>
        </p:nvSpPr>
        <p:spPr>
          <a:xfrm>
            <a:off x="5471070" y="0"/>
            <a:ext cx="4185468" cy="1875713"/>
          </a:xfrm>
          <a:prstGeom prst="rect">
            <a:avLst/>
          </a:prstGeom>
        </p:spPr>
        <p:txBody>
          <a:bodyPr vert="horz" lIns="179161" tIns="89581" rIns="179161" bIns="89581" rtlCol="0"/>
          <a:lstStyle>
            <a:lvl1pPr algn="r">
              <a:defRPr sz="2300"/>
            </a:lvl1pPr>
          </a:lstStyle>
          <a:p>
            <a:fld id="{F2406D42-D48B-478B-B598-3BB0509AD596}" type="datetimeFigureOut">
              <a:rPr lang="en-US" smtClean="0"/>
              <a:t>5/23/2023</a:t>
            </a:fld>
            <a:endParaRPr lang="en-US"/>
          </a:p>
        </p:txBody>
      </p:sp>
      <p:sp>
        <p:nvSpPr>
          <p:cNvPr id="4" name="Slide Image Placeholder 3"/>
          <p:cNvSpPr>
            <a:spLocks noGrp="1" noRot="1" noChangeAspect="1"/>
          </p:cNvSpPr>
          <p:nvPr>
            <p:ph type="sldImg" idx="2"/>
          </p:nvPr>
        </p:nvSpPr>
        <p:spPr>
          <a:xfrm>
            <a:off x="-6381750" y="4673600"/>
            <a:ext cx="22423438" cy="12614275"/>
          </a:xfrm>
          <a:prstGeom prst="rect">
            <a:avLst/>
          </a:prstGeom>
          <a:noFill/>
          <a:ln w="12700">
            <a:solidFill>
              <a:prstClr val="black"/>
            </a:solidFill>
          </a:ln>
        </p:spPr>
        <p:txBody>
          <a:bodyPr vert="horz" lIns="179161" tIns="89581" rIns="179161" bIns="89581" rtlCol="0" anchor="ctr"/>
          <a:lstStyle/>
          <a:p>
            <a:endParaRPr lang="en-US"/>
          </a:p>
        </p:txBody>
      </p:sp>
      <p:sp>
        <p:nvSpPr>
          <p:cNvPr id="5" name="Notes Placeholder 4"/>
          <p:cNvSpPr>
            <a:spLocks noGrp="1"/>
          </p:cNvSpPr>
          <p:nvPr>
            <p:ph type="body" sz="quarter" idx="3"/>
          </p:nvPr>
        </p:nvSpPr>
        <p:spPr>
          <a:xfrm>
            <a:off x="965877" y="17991266"/>
            <a:ext cx="7727019" cy="14720131"/>
          </a:xfrm>
          <a:prstGeom prst="rect">
            <a:avLst/>
          </a:prstGeom>
        </p:spPr>
        <p:txBody>
          <a:bodyPr vert="horz" lIns="179161" tIns="89581" rIns="179161" bIns="895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35508746"/>
            <a:ext cx="4185468" cy="1875709"/>
          </a:xfrm>
          <a:prstGeom prst="rect">
            <a:avLst/>
          </a:prstGeom>
        </p:spPr>
        <p:txBody>
          <a:bodyPr vert="horz" lIns="179161" tIns="89581" rIns="179161" bIns="89581" rtlCol="0" anchor="b"/>
          <a:lstStyle>
            <a:lvl1pPr algn="l">
              <a:defRPr sz="2300"/>
            </a:lvl1pPr>
          </a:lstStyle>
          <a:p>
            <a:endParaRPr lang="en-US"/>
          </a:p>
        </p:txBody>
      </p:sp>
      <p:sp>
        <p:nvSpPr>
          <p:cNvPr id="7" name="Slide Number Placeholder 6"/>
          <p:cNvSpPr>
            <a:spLocks noGrp="1"/>
          </p:cNvSpPr>
          <p:nvPr>
            <p:ph type="sldNum" sz="quarter" idx="5"/>
          </p:nvPr>
        </p:nvSpPr>
        <p:spPr>
          <a:xfrm>
            <a:off x="5471070" y="35508746"/>
            <a:ext cx="4185468" cy="1875709"/>
          </a:xfrm>
          <a:prstGeom prst="rect">
            <a:avLst/>
          </a:prstGeom>
        </p:spPr>
        <p:txBody>
          <a:bodyPr vert="horz" lIns="179161" tIns="89581" rIns="179161" bIns="89581" rtlCol="0" anchor="b"/>
          <a:lstStyle>
            <a:lvl1pPr algn="r">
              <a:defRPr sz="2300"/>
            </a:lvl1pPr>
          </a:lstStyle>
          <a:p>
            <a:fld id="{69812B01-3BF8-47AE-9F48-4F8FD1B29139}" type="slidenum">
              <a:rPr lang="en-US" smtClean="0"/>
              <a:t>‹#›</a:t>
            </a:fld>
            <a:endParaRPr lang="en-US"/>
          </a:p>
        </p:txBody>
      </p:sp>
    </p:spTree>
    <p:extLst>
      <p:ext uri="{BB962C8B-B14F-4D97-AF65-F5344CB8AC3E}">
        <p14:creationId xmlns:p14="http://schemas.microsoft.com/office/powerpoint/2010/main" val="2711920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812B01-3BF8-47AE-9F48-4F8FD1B29139}" type="slidenum">
              <a:rPr lang="en-US" smtClean="0"/>
              <a:t>1</a:t>
            </a:fld>
            <a:endParaRPr lang="en-US"/>
          </a:p>
        </p:txBody>
      </p:sp>
    </p:spTree>
    <p:extLst>
      <p:ext uri="{BB962C8B-B14F-4D97-AF65-F5344CB8AC3E}">
        <p14:creationId xmlns:p14="http://schemas.microsoft.com/office/powerpoint/2010/main" val="3398928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812B01-3BF8-47AE-9F48-4F8FD1B29139}" type="slidenum">
              <a:rPr lang="en-US" smtClean="0"/>
              <a:t>12</a:t>
            </a:fld>
            <a:endParaRPr lang="en-US"/>
          </a:p>
        </p:txBody>
      </p:sp>
    </p:spTree>
    <p:extLst>
      <p:ext uri="{BB962C8B-B14F-4D97-AF65-F5344CB8AC3E}">
        <p14:creationId xmlns:p14="http://schemas.microsoft.com/office/powerpoint/2010/main" val="2226881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812B01-3BF8-47AE-9F48-4F8FD1B29139}" type="slidenum">
              <a:rPr lang="en-US" smtClean="0"/>
              <a:t>13</a:t>
            </a:fld>
            <a:endParaRPr lang="en-US"/>
          </a:p>
        </p:txBody>
      </p:sp>
    </p:spTree>
    <p:extLst>
      <p:ext uri="{BB962C8B-B14F-4D97-AF65-F5344CB8AC3E}">
        <p14:creationId xmlns:p14="http://schemas.microsoft.com/office/powerpoint/2010/main" val="948488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812B01-3BF8-47AE-9F48-4F8FD1B29139}" type="slidenum">
              <a:rPr lang="en-US" smtClean="0"/>
              <a:t>14</a:t>
            </a:fld>
            <a:endParaRPr lang="en-US"/>
          </a:p>
        </p:txBody>
      </p:sp>
    </p:spTree>
    <p:extLst>
      <p:ext uri="{BB962C8B-B14F-4D97-AF65-F5344CB8AC3E}">
        <p14:creationId xmlns:p14="http://schemas.microsoft.com/office/powerpoint/2010/main" val="155704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812B01-3BF8-47AE-9F48-4F8FD1B29139}" type="slidenum">
              <a:rPr lang="en-US" smtClean="0"/>
              <a:t>15</a:t>
            </a:fld>
            <a:endParaRPr lang="en-US"/>
          </a:p>
        </p:txBody>
      </p:sp>
    </p:spTree>
    <p:extLst>
      <p:ext uri="{BB962C8B-B14F-4D97-AF65-F5344CB8AC3E}">
        <p14:creationId xmlns:p14="http://schemas.microsoft.com/office/powerpoint/2010/main" val="449331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812B01-3BF8-47AE-9F48-4F8FD1B29139}" type="slidenum">
              <a:rPr lang="en-US" smtClean="0"/>
              <a:t>16</a:t>
            </a:fld>
            <a:endParaRPr lang="en-US"/>
          </a:p>
        </p:txBody>
      </p:sp>
    </p:spTree>
    <p:extLst>
      <p:ext uri="{BB962C8B-B14F-4D97-AF65-F5344CB8AC3E}">
        <p14:creationId xmlns:p14="http://schemas.microsoft.com/office/powerpoint/2010/main" val="1072272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812B01-3BF8-47AE-9F48-4F8FD1B29139}" type="slidenum">
              <a:rPr lang="en-US" smtClean="0"/>
              <a:t>18</a:t>
            </a:fld>
            <a:endParaRPr lang="en-US"/>
          </a:p>
        </p:txBody>
      </p:sp>
    </p:spTree>
    <p:extLst>
      <p:ext uri="{BB962C8B-B14F-4D97-AF65-F5344CB8AC3E}">
        <p14:creationId xmlns:p14="http://schemas.microsoft.com/office/powerpoint/2010/main" val="228115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812B01-3BF8-47AE-9F48-4F8FD1B29139}" type="slidenum">
              <a:rPr lang="en-US" smtClean="0"/>
              <a:t>20</a:t>
            </a:fld>
            <a:endParaRPr lang="en-US"/>
          </a:p>
        </p:txBody>
      </p:sp>
    </p:spTree>
    <p:extLst>
      <p:ext uri="{BB962C8B-B14F-4D97-AF65-F5344CB8AC3E}">
        <p14:creationId xmlns:p14="http://schemas.microsoft.com/office/powerpoint/2010/main" val="3932721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812B01-3BF8-47AE-9F48-4F8FD1B29139}" type="slidenum">
              <a:rPr lang="en-US" smtClean="0"/>
              <a:t>2</a:t>
            </a:fld>
            <a:endParaRPr lang="en-US"/>
          </a:p>
        </p:txBody>
      </p:sp>
    </p:spTree>
    <p:extLst>
      <p:ext uri="{BB962C8B-B14F-4D97-AF65-F5344CB8AC3E}">
        <p14:creationId xmlns:p14="http://schemas.microsoft.com/office/powerpoint/2010/main" val="1798153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812B01-3BF8-47AE-9F48-4F8FD1B29139}" type="slidenum">
              <a:rPr lang="en-US" smtClean="0"/>
              <a:t>3</a:t>
            </a:fld>
            <a:endParaRPr lang="en-US"/>
          </a:p>
        </p:txBody>
      </p:sp>
    </p:spTree>
    <p:extLst>
      <p:ext uri="{BB962C8B-B14F-4D97-AF65-F5344CB8AC3E}">
        <p14:creationId xmlns:p14="http://schemas.microsoft.com/office/powerpoint/2010/main" val="2558068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812B01-3BF8-47AE-9F48-4F8FD1B29139}" type="slidenum">
              <a:rPr lang="en-US" smtClean="0"/>
              <a:t>4</a:t>
            </a:fld>
            <a:endParaRPr lang="en-US"/>
          </a:p>
        </p:txBody>
      </p:sp>
    </p:spTree>
    <p:extLst>
      <p:ext uri="{BB962C8B-B14F-4D97-AF65-F5344CB8AC3E}">
        <p14:creationId xmlns:p14="http://schemas.microsoft.com/office/powerpoint/2010/main" val="1340843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812B01-3BF8-47AE-9F48-4F8FD1B29139}" type="slidenum">
              <a:rPr lang="en-US" smtClean="0"/>
              <a:t>5</a:t>
            </a:fld>
            <a:endParaRPr lang="en-US"/>
          </a:p>
        </p:txBody>
      </p:sp>
    </p:spTree>
    <p:extLst>
      <p:ext uri="{BB962C8B-B14F-4D97-AF65-F5344CB8AC3E}">
        <p14:creationId xmlns:p14="http://schemas.microsoft.com/office/powerpoint/2010/main" val="3444555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812B01-3BF8-47AE-9F48-4F8FD1B29139}" type="slidenum">
              <a:rPr lang="en-US" smtClean="0"/>
              <a:t>8</a:t>
            </a:fld>
            <a:endParaRPr lang="en-US"/>
          </a:p>
        </p:txBody>
      </p:sp>
    </p:spTree>
    <p:extLst>
      <p:ext uri="{BB962C8B-B14F-4D97-AF65-F5344CB8AC3E}">
        <p14:creationId xmlns:p14="http://schemas.microsoft.com/office/powerpoint/2010/main" val="4087216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812B01-3BF8-47AE-9F48-4F8FD1B29139}" type="slidenum">
              <a:rPr lang="en-US" smtClean="0"/>
              <a:t>9</a:t>
            </a:fld>
            <a:endParaRPr lang="en-US"/>
          </a:p>
        </p:txBody>
      </p:sp>
    </p:spTree>
    <p:extLst>
      <p:ext uri="{BB962C8B-B14F-4D97-AF65-F5344CB8AC3E}">
        <p14:creationId xmlns:p14="http://schemas.microsoft.com/office/powerpoint/2010/main" val="3501424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812B01-3BF8-47AE-9F48-4F8FD1B29139}" type="slidenum">
              <a:rPr lang="en-US" smtClean="0"/>
              <a:t>10</a:t>
            </a:fld>
            <a:endParaRPr lang="en-US"/>
          </a:p>
        </p:txBody>
      </p:sp>
    </p:spTree>
    <p:extLst>
      <p:ext uri="{BB962C8B-B14F-4D97-AF65-F5344CB8AC3E}">
        <p14:creationId xmlns:p14="http://schemas.microsoft.com/office/powerpoint/2010/main" val="3196559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812B01-3BF8-47AE-9F48-4F8FD1B29139}" type="slidenum">
              <a:rPr lang="en-US" smtClean="0"/>
              <a:t>11</a:t>
            </a:fld>
            <a:endParaRPr lang="en-US"/>
          </a:p>
        </p:txBody>
      </p:sp>
    </p:spTree>
    <p:extLst>
      <p:ext uri="{BB962C8B-B14F-4D97-AF65-F5344CB8AC3E}">
        <p14:creationId xmlns:p14="http://schemas.microsoft.com/office/powerpoint/2010/main" val="17035011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4527" y="847958"/>
            <a:ext cx="10515600" cy="876534"/>
          </a:xfrm>
        </p:spPr>
        <p:txBody>
          <a:bodyPr/>
          <a:lstStyle/>
          <a:p>
            <a:r>
              <a:rPr lang="en-US"/>
              <a:t>Click to edit Master title style</a:t>
            </a:r>
          </a:p>
        </p:txBody>
      </p:sp>
      <p:sp>
        <p:nvSpPr>
          <p:cNvPr id="3" name="Content Placeholder 2"/>
          <p:cNvSpPr>
            <a:spLocks noGrp="1"/>
          </p:cNvSpPr>
          <p:nvPr>
            <p:ph idx="1"/>
          </p:nvPr>
        </p:nvSpPr>
        <p:spPr/>
        <p:txBody>
          <a:bodyPr/>
          <a:lstStyle>
            <a:lvl1pPr>
              <a:lnSpc>
                <a:spcPct val="100000"/>
              </a:lnSpc>
              <a:spcBef>
                <a:spcPts val="600"/>
              </a:spcBef>
              <a:defRPr sz="2400">
                <a:solidFill>
                  <a:schemeClr val="tx1">
                    <a:lumMod val="65000"/>
                    <a:lumOff val="35000"/>
                  </a:schemeClr>
                </a:solidFill>
              </a:defRPr>
            </a:lvl1pPr>
            <a:lvl2pPr>
              <a:lnSpc>
                <a:spcPct val="100000"/>
              </a:lnSpc>
              <a:spcBef>
                <a:spcPts val="600"/>
              </a:spcBef>
              <a:defRPr>
                <a:solidFill>
                  <a:schemeClr val="tx1">
                    <a:lumMod val="65000"/>
                    <a:lumOff val="35000"/>
                  </a:schemeClr>
                </a:solidFill>
              </a:defRPr>
            </a:lvl2pPr>
            <a:lvl3pPr>
              <a:lnSpc>
                <a:spcPct val="100000"/>
              </a:lnSpc>
              <a:spcBef>
                <a:spcPts val="600"/>
              </a:spcBef>
              <a:defRPr>
                <a:solidFill>
                  <a:schemeClr val="tx1">
                    <a:lumMod val="65000"/>
                    <a:lumOff val="35000"/>
                  </a:schemeClr>
                </a:solidFill>
              </a:defRPr>
            </a:lvl3pPr>
            <a:lvl4pPr>
              <a:lnSpc>
                <a:spcPct val="100000"/>
              </a:lnSpc>
              <a:spcBef>
                <a:spcPts val="600"/>
              </a:spcBef>
              <a:defRPr>
                <a:solidFill>
                  <a:schemeClr val="tx1">
                    <a:lumMod val="65000"/>
                    <a:lumOff val="35000"/>
                  </a:schemeClr>
                </a:solidFill>
              </a:defRPr>
            </a:lvl4pPr>
            <a:lvl5pPr>
              <a:lnSpc>
                <a:spcPct val="100000"/>
              </a:lnSpc>
              <a:spcBef>
                <a:spcPts val="600"/>
              </a:spcBef>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descr="Red header bar.">
            <a:extLst>
              <a:ext uri="{FF2B5EF4-FFF2-40B4-BE49-F238E27FC236}">
                <a16:creationId xmlns:a16="http://schemas.microsoft.com/office/drawing/2014/main" id="{17A2C078-8C2E-4D3D-B5C9-00AB24AFAD94}"/>
              </a:ext>
            </a:extLst>
          </p:cNvPr>
          <p:cNvSpPr/>
          <p:nvPr userDrawn="1"/>
        </p:nvSpPr>
        <p:spPr>
          <a:xfrm>
            <a:off x="0" y="166550"/>
            <a:ext cx="12192000" cy="586966"/>
          </a:xfrm>
          <a:prstGeom prst="rect">
            <a:avLst/>
          </a:prstGeom>
          <a:solidFill>
            <a:srgbClr val="1F3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D12A2F"/>
              </a:solidFill>
            </a:endParaRPr>
          </a:p>
        </p:txBody>
      </p:sp>
      <p:grpSp>
        <p:nvGrpSpPr>
          <p:cNvPr id="5" name="Group 4">
            <a:extLst>
              <a:ext uri="{FF2B5EF4-FFF2-40B4-BE49-F238E27FC236}">
                <a16:creationId xmlns:a16="http://schemas.microsoft.com/office/drawing/2014/main" id="{D4BA06F8-CDA3-42A8-BC13-E4B5CEEB0A42}"/>
              </a:ext>
            </a:extLst>
          </p:cNvPr>
          <p:cNvGrpSpPr/>
          <p:nvPr userDrawn="1"/>
        </p:nvGrpSpPr>
        <p:grpSpPr>
          <a:xfrm>
            <a:off x="10989929" y="71114"/>
            <a:ext cx="794599" cy="777837"/>
            <a:chOff x="6625981" y="279400"/>
            <a:chExt cx="794599" cy="777837"/>
          </a:xfrm>
        </p:grpSpPr>
        <p:sp>
          <p:nvSpPr>
            <p:cNvPr id="6" name="Oval 5">
              <a:extLst>
                <a:ext uri="{FF2B5EF4-FFF2-40B4-BE49-F238E27FC236}">
                  <a16:creationId xmlns:a16="http://schemas.microsoft.com/office/drawing/2014/main" id="{9E79C4CA-A910-4EA5-9AED-D31A38CD06E7}"/>
                </a:ext>
              </a:extLst>
            </p:cNvPr>
            <p:cNvSpPr/>
            <p:nvPr/>
          </p:nvSpPr>
          <p:spPr>
            <a:xfrm>
              <a:off x="6625981" y="279400"/>
              <a:ext cx="794599" cy="7778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just"/>
              <a:endParaRPr lang="en-US">
                <a:solidFill>
                  <a:schemeClr val="bg1"/>
                </a:solidFill>
              </a:endParaRPr>
            </a:p>
          </p:txBody>
        </p:sp>
        <p:pic>
          <p:nvPicPr>
            <p:cNvPr id="7" name="Picture 6" descr="MCFP_seal_cmyk.eps">
              <a:extLst>
                <a:ext uri="{FF2B5EF4-FFF2-40B4-BE49-F238E27FC236}">
                  <a16:creationId xmlns:a16="http://schemas.microsoft.com/office/drawing/2014/main" id="{FC67883A-CFAA-42B9-A34E-E25809E1FB4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61601" y="314175"/>
              <a:ext cx="728652" cy="713281"/>
            </a:xfrm>
            <a:prstGeom prst="rect">
              <a:avLst/>
            </a:prstGeom>
          </p:spPr>
        </p:pic>
      </p:grpSp>
    </p:spTree>
    <p:extLst>
      <p:ext uri="{BB962C8B-B14F-4D97-AF65-F5344CB8AC3E}">
        <p14:creationId xmlns:p14="http://schemas.microsoft.com/office/powerpoint/2010/main" val="2634484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9FFC3B-E93D-4E3B-86D1-5A099EB24AC5}"/>
              </a:ext>
            </a:extLst>
          </p:cNvPr>
          <p:cNvSpPr>
            <a:spLocks noGrp="1"/>
          </p:cNvSpPr>
          <p:nvPr>
            <p:ph type="sldNum" sz="quarter" idx="10"/>
          </p:nvPr>
        </p:nvSpPr>
        <p:spPr/>
        <p:txBody>
          <a:bodyPr/>
          <a:lstStyle/>
          <a:p>
            <a:fld id="{423C0D77-2ED8-4642-8406-2FAD97EF6DB1}" type="slidenum">
              <a:rPr lang="en-US" smtClean="0"/>
              <a:pPr/>
              <a:t>‹#›</a:t>
            </a:fld>
            <a:endParaRPr lang="en-US"/>
          </a:p>
        </p:txBody>
      </p:sp>
    </p:spTree>
    <p:extLst>
      <p:ext uri="{BB962C8B-B14F-4D97-AF65-F5344CB8AC3E}">
        <p14:creationId xmlns:p14="http://schemas.microsoft.com/office/powerpoint/2010/main" val="269008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A33DEB7-1922-479D-8AE8-3B1581F6E60A}"/>
              </a:ext>
            </a:extLst>
          </p:cNvPr>
          <p:cNvSpPr>
            <a:spLocks noGrp="1"/>
          </p:cNvSpPr>
          <p:nvPr>
            <p:ph type="sldNum" sz="quarter" idx="10"/>
          </p:nvPr>
        </p:nvSpPr>
        <p:spPr/>
        <p:txBody>
          <a:bodyPr/>
          <a:lstStyle/>
          <a:p>
            <a:fld id="{423C0D77-2ED8-4642-8406-2FAD97EF6DB1}" type="slidenum">
              <a:rPr lang="en-US" smtClean="0"/>
              <a:pPr/>
              <a:t>‹#›</a:t>
            </a:fld>
            <a:endParaRPr lang="en-US"/>
          </a:p>
        </p:txBody>
      </p:sp>
    </p:spTree>
    <p:extLst>
      <p:ext uri="{BB962C8B-B14F-4D97-AF65-F5344CB8AC3E}">
        <p14:creationId xmlns:p14="http://schemas.microsoft.com/office/powerpoint/2010/main" val="352312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527" y="824011"/>
            <a:ext cx="10515600" cy="87653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4527" y="184354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417156" y="6356352"/>
            <a:ext cx="523013" cy="365125"/>
          </a:xfrm>
          <a:prstGeom prst="rect">
            <a:avLst/>
          </a:prstGeom>
        </p:spPr>
        <p:txBody>
          <a:bodyPr vert="horz" lIns="91440" tIns="45720" rIns="91440" bIns="45720" rtlCol="0" anchor="ctr"/>
          <a:lstStyle>
            <a:lvl1pPr algn="ctr">
              <a:defRPr sz="1050">
                <a:solidFill>
                  <a:srgbClr val="375099"/>
                </a:solidFill>
              </a:defRPr>
            </a:lvl1pPr>
          </a:lstStyle>
          <a:p>
            <a:fld id="{423C0D77-2ED8-4642-8406-2FAD97EF6DB1}" type="slidenum">
              <a:rPr lang="en-US" smtClean="0"/>
              <a:pPr/>
              <a:t>‹#›</a:t>
            </a:fld>
            <a:endParaRPr lang="en-US"/>
          </a:p>
        </p:txBody>
      </p:sp>
    </p:spTree>
    <p:extLst>
      <p:ext uri="{BB962C8B-B14F-4D97-AF65-F5344CB8AC3E}">
        <p14:creationId xmlns:p14="http://schemas.microsoft.com/office/powerpoint/2010/main" val="287069827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600" b="1" kern="1200">
          <a:solidFill>
            <a:srgbClr val="17375E"/>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375099"/>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0070C0"/>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0070C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hyperlink" Target="https://www.militaryonesource.mil/data-research-and-statistics/survey-findings/2021-spouses-survey/" TargetMode="Externa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hyperlink" Target="https://myseco.militaryonesource.mil/portal/" TargetMode="External"/><Relationship Id="rId18" Type="http://schemas.openxmlformats.org/officeDocument/2006/relationships/hyperlink" Target="https://myseco.militaryonesource.mil/portal/mystep" TargetMode="External"/><Relationship Id="rId3" Type="http://schemas.openxmlformats.org/officeDocument/2006/relationships/image" Target="../media/image30.pn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hyperlink" Target="https://myseco.militaryonesource.mil/portal/scholarships" TargetMode="External"/><Relationship Id="rId2" Type="http://schemas.openxmlformats.org/officeDocument/2006/relationships/notesSlide" Target="../notesSlides/notesSlide9.xml"/><Relationship Id="rId16" Type="http://schemas.openxmlformats.org/officeDocument/2006/relationships/hyperlink" Target="https://myseco.militaryonesource.mil/portal/article/linkedin-premium-for-military-spouses" TargetMode="External"/><Relationship Id="rId1" Type="http://schemas.openxmlformats.org/officeDocument/2006/relationships/slideLayout" Target="../slideLayouts/slideLayout1.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hyperlink" Target="https://mycaa.militaryonesource.mil/mycaa/" TargetMode="External"/><Relationship Id="rId10" Type="http://schemas.openxmlformats.org/officeDocument/2006/relationships/image" Target="../media/image39.svg"/><Relationship Id="rId4" Type="http://schemas.openxmlformats.org/officeDocument/2006/relationships/image" Target="../media/image31.svg"/><Relationship Id="rId9" Type="http://schemas.openxmlformats.org/officeDocument/2006/relationships/image" Target="../media/image38.png"/><Relationship Id="rId14" Type="http://schemas.openxmlformats.org/officeDocument/2006/relationships/hyperlink" Target="https://msepjobs.militaryonesource.mil/msep/"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militaryonesource.mil/social-work-behavioral-health-conference"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7.sv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hyperlink" Target="https://www.militaryonesource.mil/epublications/" TargetMode="External"/><Relationship Id="rId13" Type="http://schemas.openxmlformats.org/officeDocument/2006/relationships/image" Target="../media/image47.png"/><Relationship Id="rId18" Type="http://schemas.openxmlformats.org/officeDocument/2006/relationships/image" Target="../media/image52.svg"/><Relationship Id="rId3" Type="http://schemas.openxmlformats.org/officeDocument/2006/relationships/hyperlink" Target="https://www.militaryonesource.mil/confidential-help/non-medical-counseling/military-onesource/connect-people-to-services-faster-with-the-community-resource-finder/" TargetMode="External"/><Relationship Id="rId7" Type="http://schemas.openxmlformats.org/officeDocument/2006/relationships/hyperlink" Target="https://finred.usalearning.gov/ePublications" TargetMode="External"/><Relationship Id="rId12" Type="http://schemas.openxmlformats.org/officeDocument/2006/relationships/image" Target="../media/image46.svg"/><Relationship Id="rId17" Type="http://schemas.openxmlformats.org/officeDocument/2006/relationships/image" Target="../media/image51.png"/><Relationship Id="rId2" Type="http://schemas.openxmlformats.org/officeDocument/2006/relationships/notesSlide" Target="../notesSlides/notesSlide12.xml"/><Relationship Id="rId16" Type="http://schemas.openxmlformats.org/officeDocument/2006/relationships/image" Target="../media/image50.svg"/><Relationship Id="rId20" Type="http://schemas.openxmlformats.org/officeDocument/2006/relationships/image" Target="../media/image54.svg"/><Relationship Id="rId1" Type="http://schemas.openxmlformats.org/officeDocument/2006/relationships/slideLayout" Target="../slideLayouts/slideLayout1.xml"/><Relationship Id="rId6" Type="http://schemas.openxmlformats.org/officeDocument/2006/relationships/hyperlink" Target="https://www.militaryonesource.mil/leaders-service-providers/" TargetMode="External"/><Relationship Id="rId11" Type="http://schemas.openxmlformats.org/officeDocument/2006/relationships/image" Target="../media/image45.png"/><Relationship Id="rId5" Type="http://schemas.openxmlformats.org/officeDocument/2006/relationships/hyperlink" Target="https://www.militaryonesource.mil/leaders-service-providers/economic-security/" TargetMode="External"/><Relationship Id="rId15" Type="http://schemas.openxmlformats.org/officeDocument/2006/relationships/image" Target="../media/image49.png"/><Relationship Id="rId10" Type="http://schemas.openxmlformats.org/officeDocument/2006/relationships/image" Target="../media/image44.svg"/><Relationship Id="rId19" Type="http://schemas.openxmlformats.org/officeDocument/2006/relationships/image" Target="../media/image53.png"/><Relationship Id="rId4" Type="http://schemas.openxmlformats.org/officeDocument/2006/relationships/hyperlink" Target="https://www.militaryonesource.mil/financial-legal/personal-finance/taking-care-of-people/" TargetMode="External"/><Relationship Id="rId9" Type="http://schemas.openxmlformats.org/officeDocument/2006/relationships/image" Target="../media/image43.png"/><Relationship Id="rId14" Type="http://schemas.openxmlformats.org/officeDocument/2006/relationships/image" Target="../media/image48.svg"/></Relationships>
</file>

<file path=ppt/slides/_rels/slide15.xml.rels><?xml version="1.0" encoding="UTF-8" standalone="yes"?>
<Relationships xmlns="http://schemas.openxmlformats.org/package/2006/relationships"><Relationship Id="rId8" Type="http://schemas.openxmlformats.org/officeDocument/2006/relationships/hyperlink" Target="https://www.militaryonesource.mil/resources/podcasts/" TargetMode="External"/><Relationship Id="rId13" Type="http://schemas.openxmlformats.org/officeDocument/2006/relationships/image" Target="../media/image55.png"/><Relationship Id="rId18" Type="http://schemas.openxmlformats.org/officeDocument/2006/relationships/image" Target="../media/image60.svg"/><Relationship Id="rId3" Type="http://schemas.openxmlformats.org/officeDocument/2006/relationships/hyperlink" Target="https://www.nrd.gov/" TargetMode="External"/><Relationship Id="rId7" Type="http://schemas.openxmlformats.org/officeDocument/2006/relationships/hyperlink" Target="https://www.virtuallabschool.org/" TargetMode="External"/><Relationship Id="rId12" Type="http://schemas.openxmlformats.org/officeDocument/2006/relationships/image" Target="../media/image27.svg"/><Relationship Id="rId17" Type="http://schemas.openxmlformats.org/officeDocument/2006/relationships/image" Target="../media/image59.png"/><Relationship Id="rId2" Type="http://schemas.openxmlformats.org/officeDocument/2006/relationships/notesSlide" Target="../notesSlides/notesSlide13.xml"/><Relationship Id="rId16" Type="http://schemas.openxmlformats.org/officeDocument/2006/relationships/image" Target="../media/image58.svg"/><Relationship Id="rId1" Type="http://schemas.openxmlformats.org/officeDocument/2006/relationships/slideLayout" Target="../slideLayouts/slideLayout1.xml"/><Relationship Id="rId6" Type="http://schemas.openxmlformats.org/officeDocument/2006/relationships/hyperlink" Target="https://oneop.org/" TargetMode="External"/><Relationship Id="rId11" Type="http://schemas.openxmlformats.org/officeDocument/2006/relationships/image" Target="../media/image26.png"/><Relationship Id="rId5" Type="http://schemas.openxmlformats.org/officeDocument/2006/relationships/hyperlink" Target="https://millifelearning.militaryonesource.mil/" TargetMode="External"/><Relationship Id="rId15" Type="http://schemas.openxmlformats.org/officeDocument/2006/relationships/image" Target="../media/image57.png"/><Relationship Id="rId10" Type="http://schemas.openxmlformats.org/officeDocument/2006/relationships/image" Target="../media/image52.svg"/><Relationship Id="rId4" Type="http://schemas.openxmlformats.org/officeDocument/2006/relationships/hyperlink" Target="https://supportrequest.militaryonesource.mil/" TargetMode="External"/><Relationship Id="rId9" Type="http://schemas.openxmlformats.org/officeDocument/2006/relationships/image" Target="../media/image51.png"/><Relationship Id="rId14" Type="http://schemas.openxmlformats.org/officeDocument/2006/relationships/image" Target="../media/image56.svg"/></Relationships>
</file>

<file path=ppt/slides/_rels/slide16.xml.rels><?xml version="1.0" encoding="UTF-8" standalone="yes"?>
<Relationships xmlns="http://schemas.openxmlformats.org/package/2006/relationships"><Relationship Id="rId8" Type="http://schemas.openxmlformats.org/officeDocument/2006/relationships/hyperlink" Target="https://militaryreach.auburn.edu/Redirect" TargetMode="External"/><Relationship Id="rId13" Type="http://schemas.openxmlformats.org/officeDocument/2006/relationships/image" Target="../media/image61.png"/><Relationship Id="rId18" Type="http://schemas.openxmlformats.org/officeDocument/2006/relationships/image" Target="../media/image66.svg"/><Relationship Id="rId26" Type="http://schemas.openxmlformats.org/officeDocument/2006/relationships/image" Target="../media/image74.svg"/><Relationship Id="rId3" Type="http://schemas.openxmlformats.org/officeDocument/2006/relationships/hyperlink" Target="https://www.militaryonesource.mil/data-research-and-statistics/" TargetMode="External"/><Relationship Id="rId21" Type="http://schemas.openxmlformats.org/officeDocument/2006/relationships/image" Target="../media/image69.png"/><Relationship Id="rId7" Type="http://schemas.openxmlformats.org/officeDocument/2006/relationships/hyperlink" Target="https://download.militaryonesource.mil/12038/MOS/Reports/MFLP-Longitudinal-Analyses-Report.pdf" TargetMode="External"/><Relationship Id="rId12" Type="http://schemas.openxmlformats.org/officeDocument/2006/relationships/image" Target="../media/image52.svg"/><Relationship Id="rId17" Type="http://schemas.openxmlformats.org/officeDocument/2006/relationships/image" Target="../media/image65.png"/><Relationship Id="rId25" Type="http://schemas.openxmlformats.org/officeDocument/2006/relationships/image" Target="../media/image73.png"/><Relationship Id="rId2" Type="http://schemas.openxmlformats.org/officeDocument/2006/relationships/notesSlide" Target="../notesSlides/notesSlide14.xml"/><Relationship Id="rId16" Type="http://schemas.openxmlformats.org/officeDocument/2006/relationships/image" Target="../media/image64.svg"/><Relationship Id="rId20" Type="http://schemas.openxmlformats.org/officeDocument/2006/relationships/image" Target="../media/image68.svg"/><Relationship Id="rId1" Type="http://schemas.openxmlformats.org/officeDocument/2006/relationships/slideLayout" Target="../slideLayouts/slideLayout1.xml"/><Relationship Id="rId6" Type="http://schemas.openxmlformats.org/officeDocument/2006/relationships/hyperlink" Target="https://www.opa.mil/" TargetMode="External"/><Relationship Id="rId11" Type="http://schemas.openxmlformats.org/officeDocument/2006/relationships/image" Target="../media/image51.png"/><Relationship Id="rId24" Type="http://schemas.openxmlformats.org/officeDocument/2006/relationships/image" Target="../media/image72.svg"/><Relationship Id="rId5" Type="http://schemas.openxmlformats.org/officeDocument/2006/relationships/hyperlink" Target="https://jamrs.defense.gov/" TargetMode="External"/><Relationship Id="rId15" Type="http://schemas.openxmlformats.org/officeDocument/2006/relationships/image" Target="../media/image63.png"/><Relationship Id="rId23" Type="http://schemas.openxmlformats.org/officeDocument/2006/relationships/image" Target="../media/image71.png"/><Relationship Id="rId10" Type="http://schemas.openxmlformats.org/officeDocument/2006/relationships/hyperlink" Target="http://nap.nationalacademies.org/25390" TargetMode="External"/><Relationship Id="rId19" Type="http://schemas.openxmlformats.org/officeDocument/2006/relationships/image" Target="../media/image67.png"/><Relationship Id="rId4" Type="http://schemas.openxmlformats.org/officeDocument/2006/relationships/hyperlink" Target="https://www.rand.org/topics/military-families.html" TargetMode="External"/><Relationship Id="rId9" Type="http://schemas.openxmlformats.org/officeDocument/2006/relationships/hyperlink" Target="https://www.defense.gov/News/Releases/Release/article/3309738/suicide-prevention-and-response-independent-review-committee-sprirc-releases-re/" TargetMode="External"/><Relationship Id="rId14" Type="http://schemas.openxmlformats.org/officeDocument/2006/relationships/image" Target="../media/image62.svg"/><Relationship Id="rId22" Type="http://schemas.openxmlformats.org/officeDocument/2006/relationships/image" Target="../media/image70.svg"/></Relationships>
</file>

<file path=ppt/slides/_rels/slide1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militaryonesource.mil/social-work-behavioral-health-conference"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19.xml.rels><?xml version="1.0" encoding="UTF-8" standalone="yes"?>
<Relationships xmlns="http://schemas.openxmlformats.org/package/2006/relationships"><Relationship Id="rId2" Type="http://schemas.openxmlformats.org/officeDocument/2006/relationships/hyperlink" Target="mailto:zona.t.lewis.civ@mail.mil"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hyperlink" Target="https://www.esd.whs.mil/Portals/54/Documents/DD/issuances/dodi/134222p.pdf?ver=gd2jijkfOgIW7hQpQYHWCQ%3d%3d"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hyperlink" Target="https://www.esd.whs.mil/Portals/54/Documents/DD/issuances/dodd/512410p.pdf?ver=2018-03-15-115410-923"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hyperlink" Target="https://www.esd.whs.mil/Portals/54/Documents/DD/issuances/dodi/134222p.pdf?ver=gd2jijkfOgIW7hQpQYHWCQ%3d%3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sv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hyperlink" Target="https://www.commissaries.com/stronger-together" TargetMode="External"/><Relationship Id="rId2" Type="http://schemas.openxmlformats.org/officeDocument/2006/relationships/notesSlide" Target="../notesSlides/notesSlide7.xml"/><Relationship Id="rId16" Type="http://schemas.openxmlformats.org/officeDocument/2006/relationships/hyperlink" Target="https://finred.usalearning.gov/" TargetMode="External"/><Relationship Id="rId1" Type="http://schemas.openxmlformats.org/officeDocument/2006/relationships/slideLayout" Target="../slideLayouts/slideLayout1.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hyperlink" Target="https://www.militaryonesource.mil/financial-legal/personal-finance/military-financial-stress-resources/" TargetMode="External"/><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DF61FAB-ACF8-41F4-99A2-5DBB906D6C62}"/>
              </a:ext>
            </a:extLst>
          </p:cNvPr>
          <p:cNvGrpSpPr/>
          <p:nvPr/>
        </p:nvGrpSpPr>
        <p:grpSpPr>
          <a:xfrm>
            <a:off x="202130" y="581592"/>
            <a:ext cx="5500932" cy="5510598"/>
            <a:chOff x="202130" y="581592"/>
            <a:chExt cx="5500932" cy="5510598"/>
          </a:xfrm>
        </p:grpSpPr>
        <p:pic>
          <p:nvPicPr>
            <p:cNvPr id="12" name="Graphic 11" descr="Magnifying glass icon spotlighting a connections icon. ">
              <a:extLst>
                <a:ext uri="{FF2B5EF4-FFF2-40B4-BE49-F238E27FC236}">
                  <a16:creationId xmlns:a16="http://schemas.microsoft.com/office/drawing/2014/main" id="{D1BA62E6-0F99-4980-996E-41E4B9CF25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02130" y="581592"/>
              <a:ext cx="5500932" cy="5510598"/>
            </a:xfrm>
            <a:prstGeom prst="rect">
              <a:avLst/>
            </a:prstGeom>
          </p:spPr>
        </p:pic>
        <p:pic>
          <p:nvPicPr>
            <p:cNvPr id="6" name="Graphic 5" descr="Connections with solid fill">
              <a:extLst>
                <a:ext uri="{FF2B5EF4-FFF2-40B4-BE49-F238E27FC236}">
                  <a16:creationId xmlns:a16="http://schemas.microsoft.com/office/drawing/2014/main" id="{4403DE20-5856-453E-BCAF-7773650C2E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19968" y="1491319"/>
              <a:ext cx="2612051" cy="2612051"/>
            </a:xfrm>
            <a:prstGeom prst="rect">
              <a:avLst/>
            </a:prstGeom>
          </p:spPr>
        </p:pic>
      </p:grpSp>
      <p:sp>
        <p:nvSpPr>
          <p:cNvPr id="7" name="Google Shape;1984;p31">
            <a:extLst>
              <a:ext uri="{FF2B5EF4-FFF2-40B4-BE49-F238E27FC236}">
                <a16:creationId xmlns:a16="http://schemas.microsoft.com/office/drawing/2014/main" id="{1E20ADC4-6540-42AA-A6FA-17FBE0D66672}"/>
              </a:ext>
            </a:extLst>
          </p:cNvPr>
          <p:cNvSpPr txBox="1">
            <a:spLocks/>
          </p:cNvSpPr>
          <p:nvPr/>
        </p:nvSpPr>
        <p:spPr>
          <a:xfrm>
            <a:off x="5794408" y="1863467"/>
            <a:ext cx="5746283" cy="1918798"/>
          </a:xfrm>
          <a:prstGeom prst="rect">
            <a:avLst/>
          </a:prstGeom>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3600" b="1" kern="1200">
                <a:solidFill>
                  <a:srgbClr val="17375E"/>
                </a:solidFill>
                <a:latin typeface="+mn-lt"/>
                <a:ea typeface="+mj-ea"/>
                <a:cs typeface="+mj-cs"/>
              </a:defRPr>
            </a:lvl1pPr>
          </a:lstStyle>
          <a:p>
            <a:pPr algn="ctr">
              <a:spcBef>
                <a:spcPts val="0"/>
              </a:spcBef>
            </a:pPr>
            <a:r>
              <a:rPr lang="en-US" sz="7200" dirty="0"/>
              <a:t>The Truth Is Out There!</a:t>
            </a:r>
            <a:endParaRPr lang="en-US" sz="6000" dirty="0">
              <a:solidFill>
                <a:schemeClr val="lt1"/>
              </a:solidFill>
            </a:endParaRPr>
          </a:p>
        </p:txBody>
      </p:sp>
      <p:sp>
        <p:nvSpPr>
          <p:cNvPr id="8" name="Google Shape;1985;p31">
            <a:extLst>
              <a:ext uri="{FF2B5EF4-FFF2-40B4-BE49-F238E27FC236}">
                <a16:creationId xmlns:a16="http://schemas.microsoft.com/office/drawing/2014/main" id="{E2A03622-8FFF-4522-8028-40A2A3220D51}"/>
              </a:ext>
            </a:extLst>
          </p:cNvPr>
          <p:cNvSpPr txBox="1">
            <a:spLocks/>
          </p:cNvSpPr>
          <p:nvPr/>
        </p:nvSpPr>
        <p:spPr>
          <a:xfrm>
            <a:off x="5676842" y="3562734"/>
            <a:ext cx="5813660" cy="2010293"/>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100000"/>
              </a:lnSpc>
              <a:spcBef>
                <a:spcPts val="600"/>
              </a:spcBef>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00000"/>
              </a:lnSpc>
              <a:spcBef>
                <a:spcPts val="600"/>
              </a:spcBef>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00000"/>
              </a:lnSpc>
              <a:spcBef>
                <a:spcPts val="600"/>
              </a:spcBef>
              <a:buFont typeface="Arial"/>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00000"/>
              </a:lnSpc>
              <a:spcBef>
                <a:spcPts val="600"/>
              </a:spcBef>
              <a:buFont typeface="Arial"/>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00000"/>
              </a:lnSpc>
              <a:spcBef>
                <a:spcPts val="600"/>
              </a:spcBef>
              <a:buFont typeface="Arial"/>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buFont typeface="Arial"/>
              <a:buNone/>
            </a:pPr>
            <a:r>
              <a:rPr lang="en-US" sz="4000" b="1" dirty="0"/>
              <a:t>Social Support Programs </a:t>
            </a:r>
            <a:br>
              <a:rPr lang="en-US" sz="4000" b="1" dirty="0"/>
            </a:br>
            <a:r>
              <a:rPr lang="en-US" sz="4000" b="1" dirty="0"/>
              <a:t>in the Military:</a:t>
            </a:r>
            <a:br>
              <a:rPr lang="en-US" sz="4000" b="1" dirty="0"/>
            </a:br>
            <a:r>
              <a:rPr lang="en-US" sz="4000" b="1" dirty="0"/>
              <a:t>They DO Exist!</a:t>
            </a:r>
          </a:p>
        </p:txBody>
      </p:sp>
      <p:sp>
        <p:nvSpPr>
          <p:cNvPr id="2" name="Rectangle 1">
            <a:extLst>
              <a:ext uri="{FF2B5EF4-FFF2-40B4-BE49-F238E27FC236}">
                <a16:creationId xmlns:a16="http://schemas.microsoft.com/office/drawing/2014/main" id="{3DFC75A3-B4B9-416D-AEFC-EE74EA0D6293}"/>
              </a:ext>
            </a:extLst>
          </p:cNvPr>
          <p:cNvSpPr/>
          <p:nvPr/>
        </p:nvSpPr>
        <p:spPr>
          <a:xfrm>
            <a:off x="422910" y="5863590"/>
            <a:ext cx="4720590" cy="674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rgbClr val="667E92"/>
                </a:solidFill>
              </a:rPr>
              <a:t>Military Social Work &amp; Behavioral Health Conference</a:t>
            </a:r>
            <a:br>
              <a:rPr lang="en-US" sz="1600" dirty="0">
                <a:solidFill>
                  <a:srgbClr val="667E92"/>
                </a:solidFill>
              </a:rPr>
            </a:br>
            <a:r>
              <a:rPr lang="en-US" sz="1600" dirty="0">
                <a:solidFill>
                  <a:srgbClr val="667E92"/>
                </a:solidFill>
              </a:rPr>
              <a:t>Austin, Texas</a:t>
            </a:r>
            <a:br>
              <a:rPr lang="en-US" sz="1600" dirty="0">
                <a:solidFill>
                  <a:srgbClr val="667E92"/>
                </a:solidFill>
              </a:rPr>
            </a:br>
            <a:r>
              <a:rPr lang="en-US" sz="1600" dirty="0">
                <a:solidFill>
                  <a:srgbClr val="667E92"/>
                </a:solidFill>
              </a:rPr>
              <a:t>12 June 2023</a:t>
            </a:r>
          </a:p>
        </p:txBody>
      </p:sp>
      <p:sp>
        <p:nvSpPr>
          <p:cNvPr id="9" name="Rectangle 8">
            <a:extLst>
              <a:ext uri="{FF2B5EF4-FFF2-40B4-BE49-F238E27FC236}">
                <a16:creationId xmlns:a16="http://schemas.microsoft.com/office/drawing/2014/main" id="{D6A83B47-349A-455B-861F-C8B6D49B8E27}"/>
              </a:ext>
            </a:extLst>
          </p:cNvPr>
          <p:cNvSpPr/>
          <p:nvPr/>
        </p:nvSpPr>
        <p:spPr>
          <a:xfrm>
            <a:off x="7749540" y="5863590"/>
            <a:ext cx="3897630" cy="674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rgbClr val="667E92"/>
                </a:solidFill>
              </a:rPr>
              <a:t>Zona T. Lewis</a:t>
            </a:r>
            <a:br>
              <a:rPr lang="en-US" sz="1600" dirty="0">
                <a:solidFill>
                  <a:srgbClr val="667E92"/>
                </a:solidFill>
              </a:rPr>
            </a:br>
            <a:r>
              <a:rPr lang="en-US" sz="1600" dirty="0">
                <a:solidFill>
                  <a:srgbClr val="667E92"/>
                </a:solidFill>
              </a:rPr>
              <a:t>Director, Military Community Outreach</a:t>
            </a:r>
            <a:br>
              <a:rPr lang="en-US" sz="1600" dirty="0">
                <a:solidFill>
                  <a:srgbClr val="667E92"/>
                </a:solidFill>
              </a:rPr>
            </a:br>
            <a:r>
              <a:rPr lang="en-US" sz="1600" dirty="0">
                <a:solidFill>
                  <a:srgbClr val="667E92"/>
                </a:solidFill>
              </a:rPr>
              <a:t>DOD, Military Community &amp; Family Policy</a:t>
            </a:r>
          </a:p>
        </p:txBody>
      </p:sp>
    </p:spTree>
    <p:extLst>
      <p:ext uri="{BB962C8B-B14F-4D97-AF65-F5344CB8AC3E}">
        <p14:creationId xmlns:p14="http://schemas.microsoft.com/office/powerpoint/2010/main" val="1843478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A background image of a tabbed folder on a desk with a photo a woman in a jean jacket representing military spouse underemployment.">
            <a:extLst>
              <a:ext uri="{FF2B5EF4-FFF2-40B4-BE49-F238E27FC236}">
                <a16:creationId xmlns:a16="http://schemas.microsoft.com/office/drawing/2014/main" id="{FB4AF1C4-B0A4-4D27-96E3-0B989337A808}"/>
              </a:ext>
            </a:extLst>
          </p:cNvPr>
          <p:cNvGrpSpPr/>
          <p:nvPr/>
        </p:nvGrpSpPr>
        <p:grpSpPr>
          <a:xfrm>
            <a:off x="0" y="861963"/>
            <a:ext cx="12192000" cy="5996037"/>
            <a:chOff x="0" y="861963"/>
            <a:chExt cx="12192000" cy="5996037"/>
          </a:xfrm>
        </p:grpSpPr>
        <p:pic>
          <p:nvPicPr>
            <p:cNvPr id="4" name="Picture 3" descr="A background image of a tabbed folder on a desk with a photo a woman in a jean jacket representing military spouse underemployment.">
              <a:extLst>
                <a:ext uri="{FF2B5EF4-FFF2-40B4-BE49-F238E27FC236}">
                  <a16:creationId xmlns:a16="http://schemas.microsoft.com/office/drawing/2014/main" id="{9398FEF6-95CF-4AA5-AF01-4715A605D2EE}"/>
                </a:ext>
              </a:extLst>
            </p:cNvPr>
            <p:cNvPicPr>
              <a:picLocks noChangeAspect="1"/>
            </p:cNvPicPr>
            <p:nvPr/>
          </p:nvPicPr>
          <p:blipFill>
            <a:blip r:embed="rId3"/>
            <a:stretch>
              <a:fillRect/>
            </a:stretch>
          </p:blipFill>
          <p:spPr>
            <a:xfrm>
              <a:off x="0" y="861963"/>
              <a:ext cx="12192000" cy="5996037"/>
            </a:xfrm>
            <a:prstGeom prst="rect">
              <a:avLst/>
            </a:prstGeom>
          </p:spPr>
        </p:pic>
        <p:pic>
          <p:nvPicPr>
            <p:cNvPr id="5" name="Picture 4" descr="A picture containing text, indoor&#10;&#10;Description automatically generated">
              <a:extLst>
                <a:ext uri="{FF2B5EF4-FFF2-40B4-BE49-F238E27FC236}">
                  <a16:creationId xmlns:a16="http://schemas.microsoft.com/office/drawing/2014/main" id="{307B1667-C1B4-42BA-9B7A-F90600687A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56384" y="2354379"/>
              <a:ext cx="6947936" cy="4503621"/>
            </a:xfrm>
            <a:prstGeom prst="rect">
              <a:avLst/>
            </a:prstGeom>
          </p:spPr>
        </p:pic>
      </p:grpSp>
      <p:sp>
        <p:nvSpPr>
          <p:cNvPr id="8" name="Oval 7">
            <a:extLst>
              <a:ext uri="{FF2B5EF4-FFF2-40B4-BE49-F238E27FC236}">
                <a16:creationId xmlns:a16="http://schemas.microsoft.com/office/drawing/2014/main" id="{1B81927E-A02E-4951-AAB0-D49FB07DBE41}"/>
              </a:ext>
            </a:extLst>
          </p:cNvPr>
          <p:cNvSpPr/>
          <p:nvPr/>
        </p:nvSpPr>
        <p:spPr>
          <a:xfrm>
            <a:off x="2148054" y="5344855"/>
            <a:ext cx="697584" cy="59447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88AA3B2-3608-416D-ADC5-2BA657A9CC36}"/>
              </a:ext>
            </a:extLst>
          </p:cNvPr>
          <p:cNvSpPr txBox="1"/>
          <p:nvPr/>
        </p:nvSpPr>
        <p:spPr>
          <a:xfrm>
            <a:off x="2148054" y="5297435"/>
            <a:ext cx="695056" cy="707886"/>
          </a:xfrm>
          <a:prstGeom prst="rect">
            <a:avLst/>
          </a:prstGeom>
          <a:noFill/>
        </p:spPr>
        <p:txBody>
          <a:bodyPr wrap="square" rtlCol="0">
            <a:spAutoFit/>
          </a:bodyPr>
          <a:lstStyle/>
          <a:p>
            <a:pPr algn="ctr"/>
            <a:r>
              <a:rPr lang="en-US" sz="4000" dirty="0">
                <a:solidFill>
                  <a:schemeClr val="bg1"/>
                </a:solidFill>
                <a:latin typeface="Arial Black" panose="020B0A04020102020204" pitchFamily="34" charset="0"/>
              </a:rPr>
              <a:t>2</a:t>
            </a:r>
          </a:p>
        </p:txBody>
      </p:sp>
      <p:sp>
        <p:nvSpPr>
          <p:cNvPr id="9" name="TextBox 8">
            <a:extLst>
              <a:ext uri="{FF2B5EF4-FFF2-40B4-BE49-F238E27FC236}">
                <a16:creationId xmlns:a16="http://schemas.microsoft.com/office/drawing/2014/main" id="{5EA12DCF-ADA1-449C-ABF8-0C7084E34070}"/>
              </a:ext>
            </a:extLst>
          </p:cNvPr>
          <p:cNvSpPr txBox="1"/>
          <p:nvPr/>
        </p:nvSpPr>
        <p:spPr>
          <a:xfrm>
            <a:off x="4891521" y="2628819"/>
            <a:ext cx="6812799" cy="3409138"/>
          </a:xfrm>
          <a:prstGeom prst="rect">
            <a:avLst/>
          </a:prstGeom>
          <a:noFill/>
        </p:spPr>
        <p:txBody>
          <a:bodyPr wrap="square" rtlCol="0">
            <a:spAutoFit/>
          </a:bodyPr>
          <a:lstStyle/>
          <a:p>
            <a:pPr marR="0" lvl="0">
              <a:lnSpc>
                <a:spcPct val="105000"/>
              </a:lnSpc>
              <a:spcBef>
                <a:spcPts val="0"/>
              </a:spcBef>
              <a:spcAft>
                <a:spcPts val="0"/>
              </a:spcAft>
            </a:pPr>
            <a:r>
              <a:rPr lang="en-US" sz="2800" b="1" dirty="0">
                <a:solidFill>
                  <a:srgbClr val="C00000"/>
                </a:solidFill>
                <a:effectLst/>
                <a:latin typeface="Arial Black" panose="020B0A04020102020204" pitchFamily="34" charset="0"/>
                <a:ea typeface="Times New Roman" panose="02020603050405020304" pitchFamily="18" charset="0"/>
                <a:cs typeface="Calibri" panose="020F0502020204030204" pitchFamily="34" charset="0"/>
              </a:rPr>
              <a:t>CASE #2: THE QUAGMIRE</a:t>
            </a:r>
          </a:p>
          <a:p>
            <a:pPr marR="0" lvl="0">
              <a:lnSpc>
                <a:spcPct val="105000"/>
              </a:lnSpc>
              <a:spcBef>
                <a:spcPts val="0"/>
              </a:spcBef>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p>
            <a:pPr marR="0" lvl="0">
              <a:lnSpc>
                <a:spcPct val="105000"/>
              </a:lnSpc>
              <a:spcBef>
                <a:spcPts val="0"/>
              </a:spcBef>
              <a:spcAft>
                <a:spcPts val="0"/>
              </a:spcAft>
            </a:pPr>
            <a:r>
              <a:rPr lang="en-US" dirty="0">
                <a:effectLst/>
                <a:latin typeface="Calibri" panose="020F0502020204030204" pitchFamily="34" charset="0"/>
                <a:ea typeface="Times New Roman" panose="02020603050405020304" pitchFamily="18" charset="0"/>
                <a:cs typeface="Calibri" panose="020F0502020204030204" pitchFamily="34" charset="0"/>
              </a:rPr>
              <a:t>According to the DoD’s Active-Duty Spouse Survey:</a:t>
            </a:r>
          </a:p>
          <a:p>
            <a:pPr marL="171450" marR="0" lvl="0" indent="-171450">
              <a:lnSpc>
                <a:spcPct val="105000"/>
              </a:lnSpc>
              <a:spcBef>
                <a:spcPts val="0"/>
              </a:spcBef>
              <a:spcAft>
                <a:spcPts val="0"/>
              </a:spcAft>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There was no significant change in the unemployment rate for civilian spouses (21%) back to 2015. </a:t>
            </a:r>
          </a:p>
          <a:p>
            <a:pPr marL="171450" marR="0" lvl="0" indent="-171450">
              <a:lnSpc>
                <a:spcPct val="105000"/>
              </a:lnSpc>
              <a:spcBef>
                <a:spcPts val="0"/>
              </a:spcBef>
              <a:spcAft>
                <a:spcPts val="0"/>
              </a:spcAft>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Caring for children not in daycare or school was the main reason spouses were not working at the time of the survey. </a:t>
            </a:r>
          </a:p>
          <a:p>
            <a:pPr marL="171450" marR="0" lvl="0" indent="-171450">
              <a:lnSpc>
                <a:spcPct val="105000"/>
              </a:lnSpc>
              <a:spcBef>
                <a:spcPts val="0"/>
              </a:spcBef>
              <a:spcAft>
                <a:spcPts val="0"/>
              </a:spcAft>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Over half of active-duty spouses worked for an employer that offered flexible scheduling. </a:t>
            </a:r>
            <a:endParaRPr lang="en-US" dirty="0">
              <a:latin typeface="Calibri" panose="020F0502020204030204" pitchFamily="34" charset="0"/>
              <a:ea typeface="Times New Roman" panose="02020603050405020304" pitchFamily="18" charset="0"/>
              <a:cs typeface="Calibri" panose="020F0502020204030204" pitchFamily="34" charset="0"/>
            </a:endParaRPr>
          </a:p>
          <a:p>
            <a:pPr marL="171450" marR="0" lvl="0" indent="-171450">
              <a:lnSpc>
                <a:spcPct val="105000"/>
              </a:lnSpc>
              <a:spcBef>
                <a:spcPts val="0"/>
              </a:spcBef>
              <a:spcAft>
                <a:spcPts val="0"/>
              </a:spcAft>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A PCS move, especially in the past 12 months, increased the odds of unemployment significantly. </a:t>
            </a:r>
            <a:endParaRPr lang="en-US" sz="2000" dirty="0"/>
          </a:p>
        </p:txBody>
      </p:sp>
      <p:sp>
        <p:nvSpPr>
          <p:cNvPr id="10" name="TextBox 9">
            <a:extLst>
              <a:ext uri="{FF2B5EF4-FFF2-40B4-BE49-F238E27FC236}">
                <a16:creationId xmlns:a16="http://schemas.microsoft.com/office/drawing/2014/main" id="{8FFAE32F-77B5-4066-BF06-E0DBA3A29E0B}"/>
              </a:ext>
            </a:extLst>
          </p:cNvPr>
          <p:cNvSpPr txBox="1"/>
          <p:nvPr/>
        </p:nvSpPr>
        <p:spPr>
          <a:xfrm>
            <a:off x="4891521" y="6143120"/>
            <a:ext cx="6812798" cy="461665"/>
          </a:xfrm>
          <a:prstGeom prst="rect">
            <a:avLst/>
          </a:prstGeom>
          <a:noFill/>
        </p:spPr>
        <p:txBody>
          <a:bodyPr wrap="square" rtlCol="0">
            <a:spAutoFit/>
          </a:bodyPr>
          <a:lstStyle/>
          <a:p>
            <a:r>
              <a:rPr lang="en-US" sz="1200" b="1" dirty="0">
                <a:effectLst/>
                <a:latin typeface="Calibri" panose="020F0502020204030204" pitchFamily="34" charset="0"/>
                <a:ea typeface="Calibri" panose="020F0502020204030204" pitchFamily="34" charset="0"/>
              </a:rPr>
              <a:t>Source: </a:t>
            </a:r>
            <a:r>
              <a:rPr lang="en-US" sz="1200" dirty="0">
                <a:effectLst/>
                <a:latin typeface="Calibri" panose="020F0502020204030204" pitchFamily="34" charset="0"/>
                <a:ea typeface="Calibri" panose="020F0502020204030204" pitchFamily="34" charset="0"/>
              </a:rPr>
              <a:t>2021 Active-Duty Spouse Survey</a:t>
            </a:r>
            <a:br>
              <a:rPr lang="en-US" sz="1200" dirty="0">
                <a:effectLst/>
                <a:latin typeface="Calibri" panose="020F0502020204030204" pitchFamily="34" charset="0"/>
                <a:ea typeface="Calibri" panose="020F0502020204030204" pitchFamily="34" charset="0"/>
              </a:rPr>
            </a:br>
            <a:r>
              <a:rPr lang="en-US" sz="1200" dirty="0">
                <a:effectLst/>
                <a:latin typeface="Calibri" panose="020F0502020204030204" pitchFamily="34" charset="0"/>
                <a:ea typeface="Calibri" panose="020F0502020204030204" pitchFamily="34" charset="0"/>
                <a:hlinkClick r:id="rId5"/>
              </a:rPr>
              <a:t>https://www.militaryonesource.mil/data-research-and-statistics/survey-findings/2021-spouses-survey/</a:t>
            </a:r>
            <a:r>
              <a:rPr lang="en-US" sz="1200" dirty="0">
                <a:effectLst/>
                <a:latin typeface="Calibri" panose="020F0502020204030204" pitchFamily="34" charset="0"/>
                <a:ea typeface="Calibri" panose="020F0502020204030204" pitchFamily="34" charset="0"/>
              </a:rPr>
              <a:t> </a:t>
            </a:r>
            <a:endParaRPr lang="en-US" sz="1200" dirty="0">
              <a:solidFill>
                <a:schemeClr val="tx1"/>
              </a:solidFill>
            </a:endParaRPr>
          </a:p>
        </p:txBody>
      </p:sp>
    </p:spTree>
    <p:extLst>
      <p:ext uri="{BB962C8B-B14F-4D97-AF65-F5344CB8AC3E}">
        <p14:creationId xmlns:p14="http://schemas.microsoft.com/office/powerpoint/2010/main" val="4077603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FC1DC-5980-4AA9-A9BA-F90597FA680F}"/>
              </a:ext>
            </a:extLst>
          </p:cNvPr>
          <p:cNvSpPr>
            <a:spLocks noGrp="1"/>
          </p:cNvSpPr>
          <p:nvPr>
            <p:ph type="title"/>
          </p:nvPr>
        </p:nvSpPr>
        <p:spPr/>
        <p:txBody>
          <a:bodyPr/>
          <a:lstStyle/>
          <a:p>
            <a:r>
              <a:rPr lang="en-US" dirty="0"/>
              <a:t>Spouse Employment Support Programs &amp; Resources</a:t>
            </a:r>
          </a:p>
        </p:txBody>
      </p:sp>
      <p:sp>
        <p:nvSpPr>
          <p:cNvPr id="4" name="Content Placeholder 2">
            <a:extLst>
              <a:ext uri="{FF2B5EF4-FFF2-40B4-BE49-F238E27FC236}">
                <a16:creationId xmlns:a16="http://schemas.microsoft.com/office/drawing/2014/main" id="{185B09C3-809C-4A20-B12F-67C348709C76}"/>
              </a:ext>
            </a:extLst>
          </p:cNvPr>
          <p:cNvSpPr>
            <a:spLocks noGrp="1"/>
          </p:cNvSpPr>
          <p:nvPr/>
        </p:nvSpPr>
        <p:spPr>
          <a:xfrm>
            <a:off x="624527" y="1724492"/>
            <a:ext cx="10931078" cy="74136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buNone/>
            </a:pPr>
            <a:r>
              <a:rPr lang="en-US" sz="2000" b="0" i="0" dirty="0">
                <a:effectLst/>
              </a:rPr>
              <a:t>The Defense Department offers a variety of </a:t>
            </a:r>
            <a:r>
              <a:rPr lang="en-US" sz="2000" b="0" i="0" u="none" strike="noStrike" dirty="0">
                <a:effectLst/>
              </a:rPr>
              <a:t>programs, tools, and resources to provide education and career guidance to military spouses to help them achieve their education and employment goals. </a:t>
            </a:r>
            <a:endParaRPr lang="en-US" sz="2000" dirty="0">
              <a:cs typeface="Calibri"/>
            </a:endParaRPr>
          </a:p>
        </p:txBody>
      </p:sp>
      <p:grpSp>
        <p:nvGrpSpPr>
          <p:cNvPr id="40" name="Group 39">
            <a:extLst>
              <a:ext uri="{FF2B5EF4-FFF2-40B4-BE49-F238E27FC236}">
                <a16:creationId xmlns:a16="http://schemas.microsoft.com/office/drawing/2014/main" id="{B16B219A-9535-4FC6-AA34-C0D3CF4FA99B}"/>
              </a:ext>
            </a:extLst>
          </p:cNvPr>
          <p:cNvGrpSpPr/>
          <p:nvPr/>
        </p:nvGrpSpPr>
        <p:grpSpPr>
          <a:xfrm>
            <a:off x="4496495" y="2846436"/>
            <a:ext cx="1532441" cy="2287073"/>
            <a:chOff x="3736614" y="2785260"/>
            <a:chExt cx="1532441" cy="2287073"/>
          </a:xfrm>
        </p:grpSpPr>
        <p:sp>
          <p:nvSpPr>
            <p:cNvPr id="10" name="TextBox 25">
              <a:extLst>
                <a:ext uri="{FF2B5EF4-FFF2-40B4-BE49-F238E27FC236}">
                  <a16:creationId xmlns:a16="http://schemas.microsoft.com/office/drawing/2014/main" id="{BAC2A34F-47BD-4BEC-9E4F-4A2FD8F117BD}"/>
                </a:ext>
              </a:extLst>
            </p:cNvPr>
            <p:cNvSpPr txBox="1"/>
            <p:nvPr/>
          </p:nvSpPr>
          <p:spPr>
            <a:xfrm>
              <a:off x="3736614" y="3872004"/>
              <a:ext cx="1532441" cy="1200329"/>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t>My Career Advancement Account</a:t>
              </a:r>
            </a:p>
            <a:p>
              <a:pPr algn="ctr"/>
              <a:r>
                <a:rPr lang="en-US" b="1" dirty="0">
                  <a:cs typeface="Calibri"/>
                </a:rPr>
                <a:t>-MyCAA-</a:t>
              </a:r>
            </a:p>
          </p:txBody>
        </p:sp>
        <p:pic>
          <p:nvPicPr>
            <p:cNvPr id="26" name="Graphic 25" descr="Money with solid fill icon representing the My Career Advancement Account program. ">
              <a:extLst>
                <a:ext uri="{FF2B5EF4-FFF2-40B4-BE49-F238E27FC236}">
                  <a16:creationId xmlns:a16="http://schemas.microsoft.com/office/drawing/2014/main" id="{CE248C90-A0BD-4A82-8599-ECAB8B8C16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42731" y="2785260"/>
              <a:ext cx="1114268" cy="1114268"/>
            </a:xfrm>
            <a:prstGeom prst="rect">
              <a:avLst/>
            </a:prstGeom>
          </p:spPr>
        </p:pic>
      </p:grpSp>
      <p:grpSp>
        <p:nvGrpSpPr>
          <p:cNvPr id="39" name="Group 38">
            <a:extLst>
              <a:ext uri="{FF2B5EF4-FFF2-40B4-BE49-F238E27FC236}">
                <a16:creationId xmlns:a16="http://schemas.microsoft.com/office/drawing/2014/main" id="{038D9CBE-1F19-499B-859F-BF9ED32DC038}"/>
              </a:ext>
            </a:extLst>
          </p:cNvPr>
          <p:cNvGrpSpPr/>
          <p:nvPr/>
        </p:nvGrpSpPr>
        <p:grpSpPr>
          <a:xfrm>
            <a:off x="6287341" y="2984362"/>
            <a:ext cx="1198069" cy="1575325"/>
            <a:chOff x="5724878" y="2926612"/>
            <a:chExt cx="1198069" cy="1575325"/>
          </a:xfrm>
        </p:grpSpPr>
        <p:sp>
          <p:nvSpPr>
            <p:cNvPr id="12" name="TextBox 27">
              <a:extLst>
                <a:ext uri="{FF2B5EF4-FFF2-40B4-BE49-F238E27FC236}">
                  <a16:creationId xmlns:a16="http://schemas.microsoft.com/office/drawing/2014/main" id="{343505C5-63EC-4B8F-A224-93B9CA1C67D3}"/>
                </a:ext>
              </a:extLst>
            </p:cNvPr>
            <p:cNvSpPr txBox="1"/>
            <p:nvPr/>
          </p:nvSpPr>
          <p:spPr>
            <a:xfrm>
              <a:off x="5724878" y="3855606"/>
              <a:ext cx="1198069" cy="64633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t>LinkedIn </a:t>
              </a:r>
              <a:br>
                <a:rPr lang="en-US" b="1" dirty="0"/>
              </a:br>
              <a:r>
                <a:rPr lang="en-US" b="1" dirty="0"/>
                <a:t>Premium</a:t>
              </a:r>
            </a:p>
          </p:txBody>
        </p:sp>
        <p:grpSp>
          <p:nvGrpSpPr>
            <p:cNvPr id="22" name="Google Shape;11624;p70">
              <a:extLst>
                <a:ext uri="{FF2B5EF4-FFF2-40B4-BE49-F238E27FC236}">
                  <a16:creationId xmlns:a16="http://schemas.microsoft.com/office/drawing/2014/main" id="{1B59C9A1-DE9C-4024-A1C9-08CA3A65414F}"/>
                </a:ext>
              </a:extLst>
            </p:cNvPr>
            <p:cNvGrpSpPr/>
            <p:nvPr/>
          </p:nvGrpSpPr>
          <p:grpSpPr>
            <a:xfrm>
              <a:off x="5844695" y="2926612"/>
              <a:ext cx="939903" cy="831564"/>
              <a:chOff x="1379798" y="1723250"/>
              <a:chExt cx="397887" cy="397887"/>
            </a:xfrm>
          </p:grpSpPr>
          <p:sp>
            <p:nvSpPr>
              <p:cNvPr id="25" name="Google Shape;11625;p70">
                <a:extLst>
                  <a:ext uri="{FF2B5EF4-FFF2-40B4-BE49-F238E27FC236}">
                    <a16:creationId xmlns:a16="http://schemas.microsoft.com/office/drawing/2014/main" id="{49DE6F14-91A9-4321-80D9-31965DB4FFEE}"/>
                  </a:ext>
                </a:extLst>
              </p:cNvPr>
              <p:cNvSpPr/>
              <p:nvPr/>
            </p:nvSpPr>
            <p:spPr>
              <a:xfrm>
                <a:off x="1462169" y="1793977"/>
                <a:ext cx="23354" cy="23312"/>
              </a:xfrm>
              <a:custGeom>
                <a:avLst/>
                <a:gdLst/>
                <a:ahLst/>
                <a:cxnLst/>
                <a:rect l="l" t="t" r="r" b="b"/>
                <a:pathLst>
                  <a:path w="1119" h="1117" extrusionOk="0">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626;p70" descr="The LinkedIn logo representing the LinkedIn Premium benefit for military spouses.">
                <a:extLst>
                  <a:ext uri="{FF2B5EF4-FFF2-40B4-BE49-F238E27FC236}">
                    <a16:creationId xmlns:a16="http://schemas.microsoft.com/office/drawing/2014/main" id="{F45F2F01-4EE6-433C-9EBA-426548E1FC01}"/>
                  </a:ext>
                </a:extLst>
              </p:cNvPr>
              <p:cNvSpPr/>
              <p:nvPr/>
            </p:nvSpPr>
            <p:spPr>
              <a:xfrm>
                <a:off x="1379798" y="1723250"/>
                <a:ext cx="397887" cy="397887"/>
              </a:xfrm>
              <a:custGeom>
                <a:avLst/>
                <a:gdLst/>
                <a:ahLst/>
                <a:cxnLst/>
                <a:rect l="l" t="t" r="r" b="b"/>
                <a:pathLst>
                  <a:path w="19065" h="19065" extrusionOk="0">
                    <a:moveTo>
                      <a:pt x="4506" y="2271"/>
                    </a:moveTo>
                    <a:cubicBezTo>
                      <a:pt x="5429" y="2271"/>
                      <a:pt x="6181" y="3023"/>
                      <a:pt x="6181" y="3947"/>
                    </a:cubicBezTo>
                    <a:cubicBezTo>
                      <a:pt x="6181" y="4872"/>
                      <a:pt x="5429" y="5622"/>
                      <a:pt x="4506" y="5622"/>
                    </a:cubicBezTo>
                    <a:cubicBezTo>
                      <a:pt x="3583" y="5622"/>
                      <a:pt x="2831" y="4872"/>
                      <a:pt x="2831" y="3947"/>
                    </a:cubicBezTo>
                    <a:cubicBezTo>
                      <a:pt x="2831" y="3023"/>
                      <a:pt x="3583" y="2271"/>
                      <a:pt x="4506" y="2271"/>
                    </a:cubicBezTo>
                    <a:close/>
                    <a:moveTo>
                      <a:pt x="5622" y="6740"/>
                    </a:moveTo>
                    <a:cubicBezTo>
                      <a:pt x="5932" y="6740"/>
                      <a:pt x="6181" y="6989"/>
                      <a:pt x="6181" y="7299"/>
                    </a:cubicBezTo>
                    <a:lnTo>
                      <a:pt x="6181" y="16234"/>
                    </a:lnTo>
                    <a:cubicBezTo>
                      <a:pt x="6181" y="16544"/>
                      <a:pt x="5932" y="16793"/>
                      <a:pt x="5622" y="16793"/>
                    </a:cubicBezTo>
                    <a:lnTo>
                      <a:pt x="3388" y="16793"/>
                    </a:lnTo>
                    <a:cubicBezTo>
                      <a:pt x="3080" y="16793"/>
                      <a:pt x="2831" y="16544"/>
                      <a:pt x="2831" y="16234"/>
                    </a:cubicBezTo>
                    <a:lnTo>
                      <a:pt x="2831" y="7299"/>
                    </a:lnTo>
                    <a:cubicBezTo>
                      <a:pt x="2831" y="6989"/>
                      <a:pt x="3080" y="6740"/>
                      <a:pt x="3388" y="6740"/>
                    </a:cubicBezTo>
                    <a:close/>
                    <a:moveTo>
                      <a:pt x="12596" y="6721"/>
                    </a:moveTo>
                    <a:cubicBezTo>
                      <a:pt x="12811" y="6721"/>
                      <a:pt x="13027" y="6739"/>
                      <a:pt x="13241" y="6774"/>
                    </a:cubicBezTo>
                    <a:cubicBezTo>
                      <a:pt x="15058" y="7069"/>
                      <a:pt x="16235" y="8557"/>
                      <a:pt x="16235" y="10223"/>
                    </a:cubicBezTo>
                    <a:lnTo>
                      <a:pt x="16235" y="16234"/>
                    </a:lnTo>
                    <a:cubicBezTo>
                      <a:pt x="16235" y="16544"/>
                      <a:pt x="15985" y="16793"/>
                      <a:pt x="15676" y="16793"/>
                    </a:cubicBezTo>
                    <a:lnTo>
                      <a:pt x="13441" y="16793"/>
                    </a:lnTo>
                    <a:cubicBezTo>
                      <a:pt x="13133" y="16793"/>
                      <a:pt x="12884" y="16544"/>
                      <a:pt x="12884" y="16234"/>
                    </a:cubicBezTo>
                    <a:lnTo>
                      <a:pt x="12884" y="11209"/>
                    </a:lnTo>
                    <a:cubicBezTo>
                      <a:pt x="12884" y="10593"/>
                      <a:pt x="12382" y="10091"/>
                      <a:pt x="11766" y="10091"/>
                    </a:cubicBezTo>
                    <a:cubicBezTo>
                      <a:pt x="11150" y="10091"/>
                      <a:pt x="10650" y="10593"/>
                      <a:pt x="10650" y="11209"/>
                    </a:cubicBezTo>
                    <a:lnTo>
                      <a:pt x="10650" y="16234"/>
                    </a:lnTo>
                    <a:cubicBezTo>
                      <a:pt x="10650" y="16544"/>
                      <a:pt x="10399" y="16793"/>
                      <a:pt x="10091" y="16793"/>
                    </a:cubicBezTo>
                    <a:lnTo>
                      <a:pt x="7857" y="16793"/>
                    </a:lnTo>
                    <a:cubicBezTo>
                      <a:pt x="7547" y="16793"/>
                      <a:pt x="7298" y="16544"/>
                      <a:pt x="7298" y="16234"/>
                    </a:cubicBezTo>
                    <a:lnTo>
                      <a:pt x="7298" y="7299"/>
                    </a:lnTo>
                    <a:cubicBezTo>
                      <a:pt x="7298" y="6989"/>
                      <a:pt x="7547" y="6740"/>
                      <a:pt x="7857" y="6740"/>
                    </a:cubicBezTo>
                    <a:lnTo>
                      <a:pt x="10091" y="6740"/>
                    </a:lnTo>
                    <a:cubicBezTo>
                      <a:pt x="10377" y="6740"/>
                      <a:pt x="10613" y="6956"/>
                      <a:pt x="10644" y="7234"/>
                    </a:cubicBezTo>
                    <a:cubicBezTo>
                      <a:pt x="11219" y="6901"/>
                      <a:pt x="11901" y="6721"/>
                      <a:pt x="12596" y="6721"/>
                    </a:cubicBezTo>
                    <a:close/>
                    <a:moveTo>
                      <a:pt x="2831" y="0"/>
                    </a:moveTo>
                    <a:cubicBezTo>
                      <a:pt x="1290" y="0"/>
                      <a:pt x="0" y="1290"/>
                      <a:pt x="0" y="2831"/>
                    </a:cubicBezTo>
                    <a:lnTo>
                      <a:pt x="0" y="16234"/>
                    </a:lnTo>
                    <a:cubicBezTo>
                      <a:pt x="0" y="17775"/>
                      <a:pt x="1290" y="19065"/>
                      <a:pt x="2831" y="19065"/>
                    </a:cubicBezTo>
                    <a:lnTo>
                      <a:pt x="16235" y="19065"/>
                    </a:lnTo>
                    <a:cubicBezTo>
                      <a:pt x="17774" y="19065"/>
                      <a:pt x="19065" y="17775"/>
                      <a:pt x="19065" y="16234"/>
                    </a:cubicBezTo>
                    <a:lnTo>
                      <a:pt x="19065" y="2831"/>
                    </a:lnTo>
                    <a:cubicBezTo>
                      <a:pt x="19065" y="1290"/>
                      <a:pt x="17774" y="0"/>
                      <a:pt x="1623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627;p70">
                <a:extLst>
                  <a:ext uri="{FF2B5EF4-FFF2-40B4-BE49-F238E27FC236}">
                    <a16:creationId xmlns:a16="http://schemas.microsoft.com/office/drawing/2014/main" id="{D18C7667-EC87-4776-A95F-FFE0351E0F06}"/>
                  </a:ext>
                </a:extLst>
              </p:cNvPr>
              <p:cNvSpPr/>
              <p:nvPr/>
            </p:nvSpPr>
            <p:spPr>
              <a:xfrm>
                <a:off x="1555413" y="1886846"/>
                <a:ext cx="139912" cy="163558"/>
              </a:xfrm>
              <a:custGeom>
                <a:avLst/>
                <a:gdLst/>
                <a:ahLst/>
                <a:cxnLst/>
                <a:rect l="l" t="t" r="r" b="b"/>
                <a:pathLst>
                  <a:path w="6704" h="7837" extrusionOk="0">
                    <a:moveTo>
                      <a:pt x="4182" y="0"/>
                    </a:moveTo>
                    <a:cubicBezTo>
                      <a:pt x="3474" y="0"/>
                      <a:pt x="2782" y="261"/>
                      <a:pt x="2332" y="711"/>
                    </a:cubicBezTo>
                    <a:cubicBezTo>
                      <a:pt x="2108" y="935"/>
                      <a:pt x="1938" y="1142"/>
                      <a:pt x="1686" y="1142"/>
                    </a:cubicBezTo>
                    <a:cubicBezTo>
                      <a:pt x="1618" y="1142"/>
                      <a:pt x="1544" y="1127"/>
                      <a:pt x="1462" y="1093"/>
                    </a:cubicBezTo>
                    <a:cubicBezTo>
                      <a:pt x="1253" y="1006"/>
                      <a:pt x="1117" y="803"/>
                      <a:pt x="1117" y="576"/>
                    </a:cubicBezTo>
                    <a:lnTo>
                      <a:pt x="1117" y="17"/>
                    </a:lnTo>
                    <a:lnTo>
                      <a:pt x="1" y="17"/>
                    </a:lnTo>
                    <a:lnTo>
                      <a:pt x="1" y="7836"/>
                    </a:lnTo>
                    <a:lnTo>
                      <a:pt x="1117" y="7836"/>
                    </a:lnTo>
                    <a:lnTo>
                      <a:pt x="1117" y="3370"/>
                    </a:lnTo>
                    <a:cubicBezTo>
                      <a:pt x="1117" y="2137"/>
                      <a:pt x="2120" y="1135"/>
                      <a:pt x="3351" y="1135"/>
                    </a:cubicBezTo>
                    <a:cubicBezTo>
                      <a:pt x="4584" y="1135"/>
                      <a:pt x="5585" y="2137"/>
                      <a:pt x="5585" y="3370"/>
                    </a:cubicBezTo>
                    <a:lnTo>
                      <a:pt x="5585" y="7836"/>
                    </a:lnTo>
                    <a:lnTo>
                      <a:pt x="6703" y="7836"/>
                    </a:lnTo>
                    <a:lnTo>
                      <a:pt x="6703" y="2384"/>
                    </a:lnTo>
                    <a:cubicBezTo>
                      <a:pt x="6703" y="1266"/>
                      <a:pt x="5932" y="245"/>
                      <a:pt x="4648" y="38"/>
                    </a:cubicBezTo>
                    <a:cubicBezTo>
                      <a:pt x="4493" y="13"/>
                      <a:pt x="4337" y="0"/>
                      <a:pt x="418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628;p70">
                <a:extLst>
                  <a:ext uri="{FF2B5EF4-FFF2-40B4-BE49-F238E27FC236}">
                    <a16:creationId xmlns:a16="http://schemas.microsoft.com/office/drawing/2014/main" id="{E2072BFB-D689-4131-8AD4-F08FDF97108E}"/>
                  </a:ext>
                </a:extLst>
              </p:cNvPr>
              <p:cNvSpPr/>
              <p:nvPr/>
            </p:nvSpPr>
            <p:spPr>
              <a:xfrm>
                <a:off x="1462169" y="1887200"/>
                <a:ext cx="23354" cy="163203"/>
              </a:xfrm>
              <a:custGeom>
                <a:avLst/>
                <a:gdLst/>
                <a:ahLst/>
                <a:cxnLst/>
                <a:rect l="l" t="t" r="r" b="b"/>
                <a:pathLst>
                  <a:path w="1119" h="7820" extrusionOk="0">
                    <a:moveTo>
                      <a:pt x="0" y="0"/>
                    </a:moveTo>
                    <a:lnTo>
                      <a:pt x="0" y="7819"/>
                    </a:lnTo>
                    <a:lnTo>
                      <a:pt x="1118" y="7819"/>
                    </a:lnTo>
                    <a:lnTo>
                      <a:pt x="111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 name="Group 36">
            <a:extLst>
              <a:ext uri="{FF2B5EF4-FFF2-40B4-BE49-F238E27FC236}">
                <a16:creationId xmlns:a16="http://schemas.microsoft.com/office/drawing/2014/main" id="{F75DF1FB-F978-4E79-99EA-D2440CCB206F}"/>
              </a:ext>
            </a:extLst>
          </p:cNvPr>
          <p:cNvGrpSpPr/>
          <p:nvPr/>
        </p:nvGrpSpPr>
        <p:grpSpPr>
          <a:xfrm>
            <a:off x="9597388" y="3034345"/>
            <a:ext cx="1958217" cy="2090100"/>
            <a:chOff x="9597388" y="2982233"/>
            <a:chExt cx="1958217" cy="2090100"/>
          </a:xfrm>
        </p:grpSpPr>
        <p:sp>
          <p:nvSpPr>
            <p:cNvPr id="14" name="TextBox 25">
              <a:extLst>
                <a:ext uri="{FF2B5EF4-FFF2-40B4-BE49-F238E27FC236}">
                  <a16:creationId xmlns:a16="http://schemas.microsoft.com/office/drawing/2014/main" id="{DC352B5E-B780-4C15-B1FB-B59A1878581B}"/>
                </a:ext>
              </a:extLst>
            </p:cNvPr>
            <p:cNvSpPr txBox="1"/>
            <p:nvPr/>
          </p:nvSpPr>
          <p:spPr>
            <a:xfrm>
              <a:off x="9597388" y="3872004"/>
              <a:ext cx="1958217" cy="1200329"/>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t>Military Spouse Transition Program</a:t>
              </a:r>
            </a:p>
            <a:p>
              <a:pPr algn="ctr"/>
              <a:r>
                <a:rPr lang="en-US" b="1" dirty="0">
                  <a:cs typeface="Calibri"/>
                </a:rPr>
                <a:t>- </a:t>
              </a:r>
              <a:r>
                <a:rPr lang="en-US" b="1" dirty="0" err="1">
                  <a:cs typeface="Calibri"/>
                </a:rPr>
                <a:t>MySTeP</a:t>
              </a:r>
              <a:r>
                <a:rPr lang="en-US" b="1" dirty="0">
                  <a:cs typeface="Calibri"/>
                </a:rPr>
                <a:t>-</a:t>
              </a:r>
              <a:endParaRPr lang="en-US" dirty="0">
                <a:cs typeface="Calibri"/>
              </a:endParaRPr>
            </a:p>
          </p:txBody>
        </p:sp>
        <p:pic>
          <p:nvPicPr>
            <p:cNvPr id="5" name="Graphic 4" descr="Upstairs with solid fill representing the Military Spouse Transition - or MySTEP - program.">
              <a:extLst>
                <a:ext uri="{FF2B5EF4-FFF2-40B4-BE49-F238E27FC236}">
                  <a16:creationId xmlns:a16="http://schemas.microsoft.com/office/drawing/2014/main" id="{F838A0E9-F6F6-4874-BE0C-0959FD61B3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19296" y="2982233"/>
              <a:ext cx="914400" cy="914400"/>
            </a:xfrm>
            <a:prstGeom prst="rect">
              <a:avLst/>
            </a:prstGeom>
          </p:spPr>
        </p:pic>
      </p:grpSp>
      <p:grpSp>
        <p:nvGrpSpPr>
          <p:cNvPr id="38" name="Group 37">
            <a:extLst>
              <a:ext uri="{FF2B5EF4-FFF2-40B4-BE49-F238E27FC236}">
                <a16:creationId xmlns:a16="http://schemas.microsoft.com/office/drawing/2014/main" id="{F8810649-7A97-457C-BD63-B3E7593844E6}"/>
              </a:ext>
            </a:extLst>
          </p:cNvPr>
          <p:cNvGrpSpPr/>
          <p:nvPr/>
        </p:nvGrpSpPr>
        <p:grpSpPr>
          <a:xfrm>
            <a:off x="7743815" y="2909897"/>
            <a:ext cx="1732856" cy="2176920"/>
            <a:chOff x="7743815" y="2864635"/>
            <a:chExt cx="1732856" cy="2176920"/>
          </a:xfrm>
        </p:grpSpPr>
        <p:sp>
          <p:nvSpPr>
            <p:cNvPr id="24" name="TextBox 25">
              <a:extLst>
                <a:ext uri="{FF2B5EF4-FFF2-40B4-BE49-F238E27FC236}">
                  <a16:creationId xmlns:a16="http://schemas.microsoft.com/office/drawing/2014/main" id="{62EC546F-15C0-481C-9575-D5D8EE2548FE}"/>
                </a:ext>
              </a:extLst>
            </p:cNvPr>
            <p:cNvSpPr txBox="1"/>
            <p:nvPr/>
          </p:nvSpPr>
          <p:spPr>
            <a:xfrm>
              <a:off x="7743815" y="3872004"/>
              <a:ext cx="1732856" cy="116955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t>Military Spouse Scholarship Lookup Tool</a:t>
              </a:r>
              <a:endParaRPr lang="en-US" dirty="0">
                <a:cs typeface="Calibri"/>
              </a:endParaRPr>
            </a:p>
            <a:p>
              <a:pPr algn="ctr"/>
              <a:endParaRPr lang="en-US" sz="1600" dirty="0">
                <a:cs typeface="Calibri"/>
              </a:endParaRPr>
            </a:p>
          </p:txBody>
        </p:sp>
        <p:pic>
          <p:nvPicPr>
            <p:cNvPr id="7" name="Graphic 6" descr="Binoculars with solid fill representing the Military Spouse Scholarship lookup tool. ">
              <a:extLst>
                <a:ext uri="{FF2B5EF4-FFF2-40B4-BE49-F238E27FC236}">
                  <a16:creationId xmlns:a16="http://schemas.microsoft.com/office/drawing/2014/main" id="{7CA0E728-E00A-4AAA-BE3E-65A2988AA9B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06558" y="2864635"/>
              <a:ext cx="1007369" cy="1007369"/>
            </a:xfrm>
            <a:prstGeom prst="rect">
              <a:avLst/>
            </a:prstGeom>
          </p:spPr>
        </p:pic>
      </p:grpSp>
      <p:grpSp>
        <p:nvGrpSpPr>
          <p:cNvPr id="41" name="Group 40">
            <a:extLst>
              <a:ext uri="{FF2B5EF4-FFF2-40B4-BE49-F238E27FC236}">
                <a16:creationId xmlns:a16="http://schemas.microsoft.com/office/drawing/2014/main" id="{523C6D6F-4ED2-4770-A363-1134F623F3D7}"/>
              </a:ext>
            </a:extLst>
          </p:cNvPr>
          <p:cNvGrpSpPr/>
          <p:nvPr/>
        </p:nvGrpSpPr>
        <p:grpSpPr>
          <a:xfrm>
            <a:off x="2624642" y="2863694"/>
            <a:ext cx="1692337" cy="2265380"/>
            <a:chOff x="2270661" y="2785823"/>
            <a:chExt cx="1692337" cy="2265380"/>
          </a:xfrm>
        </p:grpSpPr>
        <p:sp>
          <p:nvSpPr>
            <p:cNvPr id="8" name="TextBox 17">
              <a:extLst>
                <a:ext uri="{FF2B5EF4-FFF2-40B4-BE49-F238E27FC236}">
                  <a16:creationId xmlns:a16="http://schemas.microsoft.com/office/drawing/2014/main" id="{67802A69-79F6-460A-A095-FBF71D43D034}"/>
                </a:ext>
              </a:extLst>
            </p:cNvPr>
            <p:cNvSpPr txBox="1"/>
            <p:nvPr/>
          </p:nvSpPr>
          <p:spPr>
            <a:xfrm>
              <a:off x="2270661" y="3850874"/>
              <a:ext cx="1692337" cy="1200329"/>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t>Military Spouse Employment Partnership</a:t>
              </a:r>
            </a:p>
            <a:p>
              <a:pPr algn="ctr"/>
              <a:r>
                <a:rPr lang="en-US" b="1" dirty="0">
                  <a:cs typeface="Calibri"/>
                </a:rPr>
                <a:t>-MSEP-</a:t>
              </a:r>
              <a:endParaRPr lang="en-US" dirty="0">
                <a:cs typeface="Calibri"/>
              </a:endParaRPr>
            </a:p>
          </p:txBody>
        </p:sp>
        <p:pic>
          <p:nvPicPr>
            <p:cNvPr id="13" name="Graphic 12" descr="Remote work outline icon representing the Military Spouse Employment Partnership Program. ">
              <a:extLst>
                <a:ext uri="{FF2B5EF4-FFF2-40B4-BE49-F238E27FC236}">
                  <a16:creationId xmlns:a16="http://schemas.microsoft.com/office/drawing/2014/main" id="{48E499BA-76B1-4CBA-9398-583606FBF9A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08978" y="2785823"/>
              <a:ext cx="1215701" cy="1215701"/>
            </a:xfrm>
            <a:prstGeom prst="rect">
              <a:avLst/>
            </a:prstGeom>
          </p:spPr>
        </p:pic>
      </p:grpSp>
      <p:grpSp>
        <p:nvGrpSpPr>
          <p:cNvPr id="42" name="Group 41">
            <a:extLst>
              <a:ext uri="{FF2B5EF4-FFF2-40B4-BE49-F238E27FC236}">
                <a16:creationId xmlns:a16="http://schemas.microsoft.com/office/drawing/2014/main" id="{49A4261F-C670-49B5-A84B-B104F2E5FCF9}"/>
              </a:ext>
            </a:extLst>
          </p:cNvPr>
          <p:cNvGrpSpPr/>
          <p:nvPr/>
        </p:nvGrpSpPr>
        <p:grpSpPr>
          <a:xfrm>
            <a:off x="519817" y="2913249"/>
            <a:ext cx="1869709" cy="2215824"/>
            <a:chOff x="519817" y="2825730"/>
            <a:chExt cx="1869709" cy="2215824"/>
          </a:xfrm>
        </p:grpSpPr>
        <p:sp>
          <p:nvSpPr>
            <p:cNvPr id="9" name="TextBox 21">
              <a:extLst>
                <a:ext uri="{FF2B5EF4-FFF2-40B4-BE49-F238E27FC236}">
                  <a16:creationId xmlns:a16="http://schemas.microsoft.com/office/drawing/2014/main" id="{FF88296C-3089-4F10-873E-6BB90A72DA59}"/>
                </a:ext>
              </a:extLst>
            </p:cNvPr>
            <p:cNvSpPr txBox="1"/>
            <p:nvPr/>
          </p:nvSpPr>
          <p:spPr>
            <a:xfrm>
              <a:off x="519817" y="3841225"/>
              <a:ext cx="1869709" cy="1200329"/>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t>Spouse Education </a:t>
              </a:r>
              <a:br>
                <a:rPr lang="en-US" b="1" dirty="0"/>
              </a:br>
              <a:r>
                <a:rPr lang="en-US" b="1" dirty="0"/>
                <a:t>&amp; Career Opportunities</a:t>
              </a:r>
            </a:p>
            <a:p>
              <a:pPr algn="ctr"/>
              <a:r>
                <a:rPr lang="en-US" b="1" dirty="0">
                  <a:cs typeface="Calibri"/>
                </a:rPr>
                <a:t>-SECO-</a:t>
              </a:r>
              <a:endParaRPr lang="en-US" b="0" dirty="0">
                <a:cs typeface="Calibri"/>
              </a:endParaRPr>
            </a:p>
          </p:txBody>
        </p:sp>
        <p:pic>
          <p:nvPicPr>
            <p:cNvPr id="36" name="Graphic 35" descr="A briefcase with solid fill icon representing the Spouse Education and Career Opportunities Program. ">
              <a:extLst>
                <a:ext uri="{FF2B5EF4-FFF2-40B4-BE49-F238E27FC236}">
                  <a16:creationId xmlns:a16="http://schemas.microsoft.com/office/drawing/2014/main" id="{2C9E4E49-A57E-46C9-923B-BC20DA128C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6621" y="2825730"/>
              <a:ext cx="1072575" cy="1072575"/>
            </a:xfrm>
            <a:prstGeom prst="rect">
              <a:avLst/>
            </a:prstGeom>
          </p:spPr>
        </p:pic>
      </p:grpSp>
      <p:sp>
        <p:nvSpPr>
          <p:cNvPr id="43" name="TextBox 42">
            <a:extLst>
              <a:ext uri="{FF2B5EF4-FFF2-40B4-BE49-F238E27FC236}">
                <a16:creationId xmlns:a16="http://schemas.microsoft.com/office/drawing/2014/main" id="{6FEB7A9A-0C3B-4F63-979D-2EB3EE6D83B3}"/>
              </a:ext>
            </a:extLst>
          </p:cNvPr>
          <p:cNvSpPr txBox="1"/>
          <p:nvPr/>
        </p:nvSpPr>
        <p:spPr>
          <a:xfrm>
            <a:off x="632591" y="5546715"/>
            <a:ext cx="11234393" cy="1200329"/>
          </a:xfrm>
          <a:prstGeom prst="rect">
            <a:avLst/>
          </a:prstGeom>
          <a:noFill/>
        </p:spPr>
        <p:txBody>
          <a:bodyPr wrap="square" rtlCol="0">
            <a:spAutoFit/>
          </a:bodyPr>
          <a:lstStyle/>
          <a:p>
            <a:r>
              <a:rPr lang="en-US" sz="1200" b="1" dirty="0"/>
              <a:t>Sources: </a:t>
            </a:r>
            <a:r>
              <a:rPr lang="en-US" sz="1200" dirty="0"/>
              <a:t>Spouse Education &amp; Career Opportunities – SECO - </a:t>
            </a:r>
            <a:r>
              <a:rPr lang="en-US" sz="1200" dirty="0">
                <a:hlinkClick r:id="rId13"/>
              </a:rPr>
              <a:t>https://myseco.militaryonesource.mil/portal/</a:t>
            </a:r>
            <a:r>
              <a:rPr lang="en-US" sz="1200" dirty="0"/>
              <a:t> </a:t>
            </a:r>
            <a:br>
              <a:rPr lang="en-US" sz="1200" dirty="0"/>
            </a:br>
            <a:r>
              <a:rPr lang="en-US" sz="1200" dirty="0"/>
              <a:t>Military Spouse Employment Partnership – MSEP - </a:t>
            </a:r>
            <a:r>
              <a:rPr lang="en-US" sz="1200" dirty="0">
                <a:hlinkClick r:id="rId14"/>
              </a:rPr>
              <a:t>https://msepjobs.militaryonesource.mil/msep/</a:t>
            </a:r>
            <a:r>
              <a:rPr lang="en-US" sz="1200" dirty="0"/>
              <a:t> </a:t>
            </a:r>
            <a:br>
              <a:rPr lang="en-US" sz="1200" dirty="0"/>
            </a:br>
            <a:r>
              <a:rPr lang="en-US" sz="1200" dirty="0"/>
              <a:t>My Career Advancement Account  - MyCAA - </a:t>
            </a:r>
            <a:r>
              <a:rPr lang="en-US" sz="1200" dirty="0">
                <a:hlinkClick r:id="rId15"/>
              </a:rPr>
              <a:t>https://mycaa.militaryonesource.mil/mycaa/</a:t>
            </a:r>
            <a:endParaRPr lang="en-US" sz="1200" dirty="0"/>
          </a:p>
          <a:p>
            <a:r>
              <a:rPr lang="en-US" sz="1200" dirty="0"/>
              <a:t>LinkedIn Premium Upgrade -</a:t>
            </a:r>
            <a:r>
              <a:rPr lang="en-US" sz="1200" dirty="0">
                <a:hlinkClick r:id="rId16"/>
              </a:rPr>
              <a:t>https://myseco.militaryonesource.mil/portal/article/</a:t>
            </a:r>
            <a:r>
              <a:rPr lang="en-US" sz="1200" dirty="0" err="1">
                <a:hlinkClick r:id="rId16"/>
              </a:rPr>
              <a:t>linkedin</a:t>
            </a:r>
            <a:r>
              <a:rPr lang="en-US" sz="1200" dirty="0">
                <a:hlinkClick r:id="rId16"/>
              </a:rPr>
              <a:t>-premium-for-military-spouses</a:t>
            </a:r>
            <a:r>
              <a:rPr lang="en-US" sz="1200" dirty="0"/>
              <a:t> </a:t>
            </a:r>
          </a:p>
          <a:p>
            <a:r>
              <a:rPr lang="en-US" sz="1200" dirty="0"/>
              <a:t>Military Spouse Scholarship Lookup Tool - </a:t>
            </a:r>
            <a:r>
              <a:rPr lang="en-US" sz="1200" dirty="0">
                <a:hlinkClick r:id="rId17"/>
              </a:rPr>
              <a:t>https://myseco.militaryonesource.mil/portal/scholarships</a:t>
            </a:r>
            <a:r>
              <a:rPr lang="en-US" sz="1200" dirty="0"/>
              <a:t> </a:t>
            </a:r>
          </a:p>
          <a:p>
            <a:r>
              <a:rPr lang="en-US" sz="1200" dirty="0"/>
              <a:t>Military Spouse Transition Program – </a:t>
            </a:r>
            <a:r>
              <a:rPr lang="en-US" sz="1200" dirty="0" err="1"/>
              <a:t>MySTeP</a:t>
            </a:r>
            <a:r>
              <a:rPr lang="en-US" sz="1200" dirty="0"/>
              <a:t> - </a:t>
            </a:r>
            <a:r>
              <a:rPr lang="en-US" sz="1200" dirty="0">
                <a:hlinkClick r:id="rId18"/>
              </a:rPr>
              <a:t>https://myseco.militaryonesource.mil/portal/mystep</a:t>
            </a:r>
            <a:r>
              <a:rPr lang="en-US" sz="1200" dirty="0"/>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0790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A lightbulb and gear icon with text representing Plan A path if the audience chose that presentation route. ">
            <a:extLst>
              <a:ext uri="{FF2B5EF4-FFF2-40B4-BE49-F238E27FC236}">
                <a16:creationId xmlns:a16="http://schemas.microsoft.com/office/drawing/2014/main" id="{8D77B562-1B2D-4EF7-BECC-1825968A0DCC}"/>
              </a:ext>
            </a:extLst>
          </p:cNvPr>
          <p:cNvSpPr>
            <a:spLocks noGrp="1"/>
          </p:cNvSpPr>
          <p:nvPr>
            <p:ph type="sldNum" sz="quarter" idx="4294967295"/>
          </p:nvPr>
        </p:nvSpPr>
        <p:spPr>
          <a:xfrm>
            <a:off x="11669713" y="6356350"/>
            <a:ext cx="522287" cy="365125"/>
          </a:xfrm>
        </p:spPr>
        <p:txBody>
          <a:bodyPr/>
          <a:lstStyle/>
          <a:p>
            <a:fld id="{423C0D77-2ED8-4642-8406-2FAD97EF6DB1}" type="slidenum">
              <a:rPr lang="en-US" smtClean="0"/>
              <a:pPr/>
              <a:t>12</a:t>
            </a:fld>
            <a:endParaRPr lang="en-US"/>
          </a:p>
        </p:txBody>
      </p:sp>
      <p:grpSp>
        <p:nvGrpSpPr>
          <p:cNvPr id="3" name="Group 2" descr="A connection icon with text representing Plan B path if the audience chose that presentation route. ">
            <a:extLst>
              <a:ext uri="{FF2B5EF4-FFF2-40B4-BE49-F238E27FC236}">
                <a16:creationId xmlns:a16="http://schemas.microsoft.com/office/drawing/2014/main" id="{8B535B2B-1BD2-4AA3-BDDF-409C67958CA3}"/>
              </a:ext>
            </a:extLst>
          </p:cNvPr>
          <p:cNvGrpSpPr/>
          <p:nvPr/>
        </p:nvGrpSpPr>
        <p:grpSpPr>
          <a:xfrm>
            <a:off x="1100135" y="1977390"/>
            <a:ext cx="9731695" cy="3794760"/>
            <a:chOff x="1100135" y="1977390"/>
            <a:chExt cx="9731695" cy="3794760"/>
          </a:xfrm>
        </p:grpSpPr>
        <p:sp>
          <p:nvSpPr>
            <p:cNvPr id="5" name="Rectangle 4">
              <a:hlinkClick r:id="rId3"/>
              <a:extLst>
                <a:ext uri="{FF2B5EF4-FFF2-40B4-BE49-F238E27FC236}">
                  <a16:creationId xmlns:a16="http://schemas.microsoft.com/office/drawing/2014/main" id="{374740C2-EC8B-4F8F-9EF3-A572D358CCE7}"/>
                </a:ext>
              </a:extLst>
            </p:cNvPr>
            <p:cNvSpPr/>
            <p:nvPr/>
          </p:nvSpPr>
          <p:spPr>
            <a:xfrm>
              <a:off x="2468880" y="1977390"/>
              <a:ext cx="8362950" cy="379476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92829EF-0C42-455E-8A7D-F087C46230E3}"/>
                </a:ext>
              </a:extLst>
            </p:cNvPr>
            <p:cNvSpPr txBox="1"/>
            <p:nvPr/>
          </p:nvSpPr>
          <p:spPr>
            <a:xfrm>
              <a:off x="2468880" y="3007808"/>
              <a:ext cx="8300085" cy="1569660"/>
            </a:xfrm>
            <a:prstGeom prst="rect">
              <a:avLst/>
            </a:prstGeom>
            <a:noFill/>
          </p:spPr>
          <p:txBody>
            <a:bodyPr wrap="square" rtlCol="0">
              <a:spAutoFit/>
            </a:bodyPr>
            <a:lstStyle/>
            <a:p>
              <a:pPr algn="ctr"/>
              <a:r>
                <a:rPr lang="en-US" sz="9600" b="1" dirty="0">
                  <a:solidFill>
                    <a:schemeClr val="bg1"/>
                  </a:solidFill>
                </a:rPr>
                <a:t>Plan B</a:t>
              </a:r>
            </a:p>
          </p:txBody>
        </p:sp>
        <p:cxnSp>
          <p:nvCxnSpPr>
            <p:cNvPr id="7" name="Straight Connector 6">
              <a:extLst>
                <a:ext uri="{FF2B5EF4-FFF2-40B4-BE49-F238E27FC236}">
                  <a16:creationId xmlns:a16="http://schemas.microsoft.com/office/drawing/2014/main" id="{7EF46D8B-9374-4F5C-BB91-96F6438565F3}"/>
                </a:ext>
              </a:extLst>
            </p:cNvPr>
            <p:cNvCxnSpPr>
              <a:cxnSpLocks/>
            </p:cNvCxnSpPr>
            <p:nvPr/>
          </p:nvCxnSpPr>
          <p:spPr>
            <a:xfrm>
              <a:off x="5240656" y="4662598"/>
              <a:ext cx="2737485"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F1823F90-5E6B-40A4-B488-B08347C52F62}"/>
                </a:ext>
              </a:extLst>
            </p:cNvPr>
            <p:cNvSpPr/>
            <p:nvPr/>
          </p:nvSpPr>
          <p:spPr>
            <a:xfrm>
              <a:off x="1100135" y="2626833"/>
              <a:ext cx="2737485" cy="2495873"/>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onnections with solid fill">
              <a:extLst>
                <a:ext uri="{FF2B5EF4-FFF2-40B4-BE49-F238E27FC236}">
                  <a16:creationId xmlns:a16="http://schemas.microsoft.com/office/drawing/2014/main" id="{7782D4FC-9C71-4685-9D7B-3E79D84AD7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63015" y="2731769"/>
              <a:ext cx="2285999" cy="2285999"/>
            </a:xfrm>
            <a:prstGeom prst="rect">
              <a:avLst/>
            </a:prstGeom>
          </p:spPr>
        </p:pic>
      </p:grpSp>
    </p:spTree>
    <p:extLst>
      <p:ext uri="{BB962C8B-B14F-4D97-AF65-F5344CB8AC3E}">
        <p14:creationId xmlns:p14="http://schemas.microsoft.com/office/powerpoint/2010/main" val="3260268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ackground image of a tabbed folder on a desk with a photo of a man in silhouette. In text underneath the photo is Service Providers">
            <a:extLst>
              <a:ext uri="{FF2B5EF4-FFF2-40B4-BE49-F238E27FC236}">
                <a16:creationId xmlns:a16="http://schemas.microsoft.com/office/drawing/2014/main" id="{4D94F779-0A5E-451C-8444-4C4211FC29B9}"/>
              </a:ext>
            </a:extLst>
          </p:cNvPr>
          <p:cNvPicPr>
            <a:picLocks noChangeAspect="1"/>
          </p:cNvPicPr>
          <p:nvPr/>
        </p:nvPicPr>
        <p:blipFill>
          <a:blip r:embed="rId3"/>
          <a:stretch>
            <a:fillRect/>
          </a:stretch>
        </p:blipFill>
        <p:spPr>
          <a:xfrm>
            <a:off x="0" y="857250"/>
            <a:ext cx="12192000" cy="6000750"/>
          </a:xfrm>
          <a:prstGeom prst="rect">
            <a:avLst/>
          </a:prstGeom>
        </p:spPr>
      </p:pic>
      <p:sp>
        <p:nvSpPr>
          <p:cNvPr id="2" name="TextBox 1">
            <a:extLst>
              <a:ext uri="{FF2B5EF4-FFF2-40B4-BE49-F238E27FC236}">
                <a16:creationId xmlns:a16="http://schemas.microsoft.com/office/drawing/2014/main" id="{AA3886FD-5438-4630-8607-42A666749F4F}"/>
              </a:ext>
            </a:extLst>
          </p:cNvPr>
          <p:cNvSpPr txBox="1"/>
          <p:nvPr/>
        </p:nvSpPr>
        <p:spPr>
          <a:xfrm rot="21370130">
            <a:off x="3899926" y="5524687"/>
            <a:ext cx="4667581" cy="523220"/>
          </a:xfrm>
          <a:prstGeom prst="rect">
            <a:avLst/>
          </a:prstGeom>
          <a:noFill/>
        </p:spPr>
        <p:txBody>
          <a:bodyPr wrap="square" rtlCol="0">
            <a:spAutoFit/>
          </a:bodyPr>
          <a:lstStyle/>
          <a:p>
            <a:pPr algn="ctr"/>
            <a:r>
              <a:rPr lang="en-US" sz="2800" b="1" dirty="0">
                <a:solidFill>
                  <a:srgbClr val="C00000"/>
                </a:solidFill>
                <a:latin typeface="Arial Black" panose="020B0A04020102020204" pitchFamily="34" charset="0"/>
              </a:rPr>
              <a:t>SERVICE PROVIDERS</a:t>
            </a:r>
          </a:p>
        </p:txBody>
      </p:sp>
    </p:spTree>
    <p:extLst>
      <p:ext uri="{BB962C8B-B14F-4D97-AF65-F5344CB8AC3E}">
        <p14:creationId xmlns:p14="http://schemas.microsoft.com/office/powerpoint/2010/main" val="410720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FC1DC-5980-4AA9-A9BA-F90597FA680F}"/>
              </a:ext>
            </a:extLst>
          </p:cNvPr>
          <p:cNvSpPr>
            <a:spLocks noGrp="1"/>
          </p:cNvSpPr>
          <p:nvPr>
            <p:ph type="title"/>
          </p:nvPr>
        </p:nvSpPr>
        <p:spPr/>
        <p:txBody>
          <a:bodyPr/>
          <a:lstStyle/>
          <a:p>
            <a:r>
              <a:rPr lang="en-US" dirty="0"/>
              <a:t>Service Provider Resources</a:t>
            </a:r>
          </a:p>
        </p:txBody>
      </p:sp>
      <p:sp>
        <p:nvSpPr>
          <p:cNvPr id="4" name="Content Placeholder 2">
            <a:extLst>
              <a:ext uri="{FF2B5EF4-FFF2-40B4-BE49-F238E27FC236}">
                <a16:creationId xmlns:a16="http://schemas.microsoft.com/office/drawing/2014/main" id="{185B09C3-809C-4A20-B12F-67C348709C76}"/>
              </a:ext>
            </a:extLst>
          </p:cNvPr>
          <p:cNvSpPr>
            <a:spLocks noGrp="1"/>
          </p:cNvSpPr>
          <p:nvPr/>
        </p:nvSpPr>
        <p:spPr>
          <a:xfrm>
            <a:off x="624527" y="1724492"/>
            <a:ext cx="10931078" cy="74136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buNone/>
            </a:pPr>
            <a:r>
              <a:rPr lang="en-US" sz="2000" b="0" i="0" dirty="0">
                <a:effectLst/>
              </a:rPr>
              <a:t>The Defense Department offers a variety of </a:t>
            </a:r>
            <a:r>
              <a:rPr lang="en-US" sz="2000" b="0" i="0" u="none" strike="noStrike" dirty="0">
                <a:effectLst/>
              </a:rPr>
              <a:t>resources, tools and information to support those who are supporting the military community. </a:t>
            </a:r>
            <a:endParaRPr lang="en-US" sz="2000" dirty="0">
              <a:cs typeface="Calibri"/>
            </a:endParaRPr>
          </a:p>
        </p:txBody>
      </p:sp>
      <p:sp>
        <p:nvSpPr>
          <p:cNvPr id="43" name="TextBox 42">
            <a:extLst>
              <a:ext uri="{FF2B5EF4-FFF2-40B4-BE49-F238E27FC236}">
                <a16:creationId xmlns:a16="http://schemas.microsoft.com/office/drawing/2014/main" id="{6FEB7A9A-0C3B-4F63-979D-2EB3EE6D83B3}"/>
              </a:ext>
            </a:extLst>
          </p:cNvPr>
          <p:cNvSpPr txBox="1"/>
          <p:nvPr/>
        </p:nvSpPr>
        <p:spPr>
          <a:xfrm>
            <a:off x="624527" y="5131335"/>
            <a:ext cx="10931078" cy="1569660"/>
          </a:xfrm>
          <a:prstGeom prst="rect">
            <a:avLst/>
          </a:prstGeom>
          <a:noFill/>
        </p:spPr>
        <p:txBody>
          <a:bodyPr wrap="square" rtlCol="0">
            <a:spAutoFit/>
          </a:bodyPr>
          <a:lstStyle/>
          <a:p>
            <a:pPr>
              <a:spcBef>
                <a:spcPts val="600"/>
              </a:spcBef>
            </a:pPr>
            <a:r>
              <a:rPr lang="en-US" sz="1200" b="1" dirty="0"/>
              <a:t>Sources: </a:t>
            </a:r>
            <a:r>
              <a:rPr lang="en-US" sz="1200" dirty="0">
                <a:cs typeface="Calibri" panose="020F0502020204030204" pitchFamily="34" charset="0"/>
              </a:rPr>
              <a:t>Community Resource Finder - </a:t>
            </a:r>
            <a:br>
              <a:rPr lang="en-US" sz="1200" dirty="0">
                <a:cs typeface="Calibri" panose="020F0502020204030204" pitchFamily="34" charset="0"/>
              </a:rPr>
            </a:br>
            <a:r>
              <a:rPr lang="en-US" sz="1200" u="sng" dirty="0">
                <a:solidFill>
                  <a:srgbClr val="0000FF"/>
                </a:solidFill>
                <a:effectLst/>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https://www.militaryonesource.mil/confidential-help/non-medical-counseling/military-onesource/connect-people-to-services-faster-with-the-community-resource-finder</a:t>
            </a:r>
            <a:r>
              <a:rPr lang="en-US" sz="1200" u="sng" dirty="0">
                <a:effectLst/>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a:t>
            </a:r>
            <a:br>
              <a:rPr lang="en-US" sz="1200" u="sng" dirty="0">
                <a:ea typeface="Calibri" panose="020F0502020204030204" pitchFamily="34" charset="0"/>
                <a:cs typeface="Calibri" panose="020F0502020204030204" pitchFamily="34" charset="0"/>
              </a:rPr>
            </a:br>
            <a:r>
              <a:rPr lang="en-US" sz="1200" dirty="0">
                <a:ea typeface="Calibri" panose="020F0502020204030204" pitchFamily="34" charset="0"/>
                <a:cs typeface="Calibri" panose="020F0502020204030204" pitchFamily="34" charset="0"/>
              </a:rPr>
              <a:t>Taking Care of Our Service Members and Families - </a:t>
            </a:r>
            <a:r>
              <a:rPr lang="en-US" sz="1200" u="sng" dirty="0">
                <a:ea typeface="Calibri" panose="020F0502020204030204" pitchFamily="34" charset="0"/>
                <a:cs typeface="Calibri" panose="020F0502020204030204" pitchFamily="34" charset="0"/>
                <a:hlinkClick r:id="rId4"/>
              </a:rPr>
              <a:t>https://www.militaryonesource.mil/financial-legal/personal-finance/taking-care-of-people/</a:t>
            </a:r>
            <a:r>
              <a:rPr lang="en-US" sz="1200" u="sng" dirty="0">
                <a:ea typeface="Calibri" panose="020F0502020204030204" pitchFamily="34" charset="0"/>
                <a:cs typeface="Calibri" panose="020F0502020204030204" pitchFamily="34" charset="0"/>
              </a:rPr>
              <a:t> </a:t>
            </a:r>
          </a:p>
          <a:p>
            <a:r>
              <a:rPr lang="en-US" sz="1200" dirty="0">
                <a:effectLst/>
                <a:ea typeface="Calibri" panose="020F0502020204030204" pitchFamily="34" charset="0"/>
                <a:cs typeface="Calibri" panose="020F0502020204030204" pitchFamily="34" charset="0"/>
              </a:rPr>
              <a:t>Economic Security Toolkit for Military Leaders - </a:t>
            </a:r>
            <a:r>
              <a:rPr lang="en-US" sz="1200" u="sng" dirty="0">
                <a:solidFill>
                  <a:srgbClr val="0000FF"/>
                </a:solidFill>
                <a:effectLst/>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https://www.militaryonesource.mil/leaders-service-providers/economic-security/</a:t>
            </a:r>
            <a:r>
              <a:rPr lang="en-US" sz="1200" dirty="0">
                <a:solidFill>
                  <a:srgbClr val="0000FF"/>
                </a:solidFill>
                <a:effectLst/>
                <a:ea typeface="Calibri" panose="020F0502020204030204" pitchFamily="34" charset="0"/>
                <a:cs typeface="Calibri" panose="020F0502020204030204" pitchFamily="34" charset="0"/>
              </a:rPr>
              <a:t> </a:t>
            </a:r>
          </a:p>
          <a:p>
            <a:pPr marL="0" lvl="1">
              <a:spcBef>
                <a:spcPts val="0"/>
              </a:spcBef>
            </a:pPr>
            <a:r>
              <a:rPr lang="en-US" sz="1200" dirty="0">
                <a:cs typeface="Times New Roman" panose="02020603050405020304" pitchFamily="18" charset="0"/>
              </a:rPr>
              <a:t>Military OneSource Call Center – (800) 342-9647</a:t>
            </a:r>
          </a:p>
          <a:p>
            <a:pPr marL="0" lvl="1"/>
            <a:r>
              <a:rPr lang="en-US" sz="1200" dirty="0">
                <a:effectLst/>
                <a:latin typeface="+mn-lt"/>
                <a:ea typeface="Calibri" panose="020F0502020204030204" pitchFamily="34" charset="0"/>
                <a:cs typeface="Times New Roman" panose="02020603050405020304" pitchFamily="18" charset="0"/>
              </a:rPr>
              <a:t>Military OneSource Website Service Provider and Leaders Section - </a:t>
            </a:r>
            <a:r>
              <a:rPr lang="en-US" sz="1200" dirty="0">
                <a:effectLst/>
                <a:latin typeface="Inconsolata"/>
                <a:ea typeface="Calibri" panose="020F0502020204030204" pitchFamily="34" charset="0"/>
                <a:cs typeface="Times New Roman" panose="02020603050405020304" pitchFamily="18" charset="0"/>
                <a:hlinkClick r:id="rId6"/>
              </a:rPr>
              <a:t>https://www.militaryonesource.mil/leaders-service-providers/</a:t>
            </a:r>
            <a:r>
              <a:rPr lang="en-US" sz="1200" dirty="0">
                <a:effectLst/>
                <a:latin typeface="Inconsolata"/>
                <a:ea typeface="Calibri" panose="020F0502020204030204" pitchFamily="34" charset="0"/>
                <a:cs typeface="Times New Roman" panose="02020603050405020304" pitchFamily="18" charset="0"/>
              </a:rPr>
              <a:t> </a:t>
            </a:r>
          </a:p>
          <a:p>
            <a:pPr marL="0" lvl="1">
              <a:spcBef>
                <a:spcPts val="0"/>
              </a:spcBef>
            </a:pPr>
            <a:r>
              <a:rPr lang="en-US" sz="1200" dirty="0">
                <a:effectLst/>
                <a:ea typeface="Calibri" panose="020F0502020204030204" pitchFamily="34" charset="0"/>
                <a:cs typeface="Times New Roman" panose="02020603050405020304" pitchFamily="18" charset="0"/>
              </a:rPr>
              <a:t>Military Financial Service Provider eNewsletter - </a:t>
            </a:r>
            <a:r>
              <a:rPr lang="en-US" sz="1200" u="sng" dirty="0">
                <a:solidFill>
                  <a:srgbClr val="0563C1"/>
                </a:solidFill>
                <a:effectLst/>
                <a:ea typeface="Calibri" panose="020F0502020204030204" pitchFamily="34" charset="0"/>
                <a:cs typeface="Times New Roman" panose="02020603050405020304" pitchFamily="18" charset="0"/>
                <a:hlinkClick r:id="rId7"/>
              </a:rPr>
              <a:t>https://finred.usalearning.gov/ePublications</a:t>
            </a:r>
            <a:r>
              <a:rPr lang="en-US" sz="1200" dirty="0">
                <a:effectLst/>
                <a:ea typeface="Calibri" panose="020F0502020204030204" pitchFamily="34" charset="0"/>
                <a:cs typeface="Times New Roman" panose="02020603050405020304" pitchFamily="18" charset="0"/>
              </a:rPr>
              <a:t> </a:t>
            </a:r>
          </a:p>
          <a:p>
            <a:pPr marL="0" lvl="1">
              <a:spcBef>
                <a:spcPts val="0"/>
              </a:spcBef>
            </a:pPr>
            <a:r>
              <a:rPr lang="en-US" sz="1200" dirty="0">
                <a:ea typeface="Calibri" panose="020F0502020204030204" pitchFamily="34" charset="0"/>
                <a:cs typeface="Times New Roman" panose="02020603050405020304" pitchFamily="18" charset="0"/>
              </a:rPr>
              <a:t>MilProvider eNewsletter - </a:t>
            </a:r>
            <a:r>
              <a:rPr lang="en-US" sz="1200" dirty="0">
                <a:hlinkClick r:id="rId8"/>
              </a:rPr>
              <a:t>https://www.militaryonesource.mil/epublications/</a:t>
            </a:r>
            <a:r>
              <a:rPr lang="en-US" sz="1200" dirty="0"/>
              <a:t> </a:t>
            </a:r>
            <a:r>
              <a:rPr lang="en-US" sz="1200" dirty="0">
                <a:effectLst/>
                <a:ea typeface="Calibri" panose="020F0502020204030204" pitchFamily="34" charset="0"/>
                <a:cs typeface="Times New Roman" panose="02020603050405020304" pitchFamily="18" charset="0"/>
              </a:rPr>
              <a:t> </a:t>
            </a:r>
          </a:p>
        </p:txBody>
      </p:sp>
      <p:grpSp>
        <p:nvGrpSpPr>
          <p:cNvPr id="16" name="Group 15">
            <a:extLst>
              <a:ext uri="{FF2B5EF4-FFF2-40B4-BE49-F238E27FC236}">
                <a16:creationId xmlns:a16="http://schemas.microsoft.com/office/drawing/2014/main" id="{2C7C44F1-FDE3-4F38-A0D7-288F5390052C}"/>
              </a:ext>
            </a:extLst>
          </p:cNvPr>
          <p:cNvGrpSpPr/>
          <p:nvPr/>
        </p:nvGrpSpPr>
        <p:grpSpPr>
          <a:xfrm>
            <a:off x="523622" y="2836640"/>
            <a:ext cx="10853901" cy="2320583"/>
            <a:chOff x="523622" y="2836640"/>
            <a:chExt cx="10853901" cy="2320583"/>
          </a:xfrm>
        </p:grpSpPr>
        <p:grpSp>
          <p:nvGrpSpPr>
            <p:cNvPr id="28" name="Group 27">
              <a:extLst>
                <a:ext uri="{FF2B5EF4-FFF2-40B4-BE49-F238E27FC236}">
                  <a16:creationId xmlns:a16="http://schemas.microsoft.com/office/drawing/2014/main" id="{AD994A76-5AF1-4A00-A9FE-5157E9B96EB1}"/>
                </a:ext>
              </a:extLst>
            </p:cNvPr>
            <p:cNvGrpSpPr/>
            <p:nvPr/>
          </p:nvGrpSpPr>
          <p:grpSpPr>
            <a:xfrm>
              <a:off x="523622" y="2856948"/>
              <a:ext cx="1869709" cy="1735653"/>
              <a:chOff x="519817" y="2839422"/>
              <a:chExt cx="1869709" cy="1735653"/>
            </a:xfrm>
          </p:grpSpPr>
          <p:sp>
            <p:nvSpPr>
              <p:cNvPr id="9" name="TextBox 21">
                <a:extLst>
                  <a:ext uri="{FF2B5EF4-FFF2-40B4-BE49-F238E27FC236}">
                    <a16:creationId xmlns:a16="http://schemas.microsoft.com/office/drawing/2014/main" id="{FF88296C-3089-4F10-873E-6BB90A72DA59}"/>
                  </a:ext>
                </a:extLst>
              </p:cNvPr>
              <p:cNvSpPr txBox="1"/>
              <p:nvPr/>
            </p:nvSpPr>
            <p:spPr>
              <a:xfrm>
                <a:off x="519817" y="3928744"/>
                <a:ext cx="1869709" cy="64633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t>Community Resource Finder</a:t>
                </a:r>
                <a:endParaRPr lang="en-US" b="0" dirty="0">
                  <a:cs typeface="Calibri"/>
                </a:endParaRPr>
              </a:p>
            </p:txBody>
          </p:sp>
          <p:pic>
            <p:nvPicPr>
              <p:cNvPr id="6" name="Graphic 5" descr="Treasure Map with solid fill representing the Military OneSource Community Resource Finder tool. ">
                <a:extLst>
                  <a:ext uri="{FF2B5EF4-FFF2-40B4-BE49-F238E27FC236}">
                    <a16:creationId xmlns:a16="http://schemas.microsoft.com/office/drawing/2014/main" id="{256FE4E0-AA22-4807-8CAE-4B25186B0B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8637" y="2839422"/>
                <a:ext cx="1156486" cy="1156486"/>
              </a:xfrm>
              <a:prstGeom prst="rect">
                <a:avLst/>
              </a:prstGeom>
            </p:spPr>
          </p:pic>
        </p:grpSp>
        <p:grpSp>
          <p:nvGrpSpPr>
            <p:cNvPr id="29" name="Group 28">
              <a:extLst>
                <a:ext uri="{FF2B5EF4-FFF2-40B4-BE49-F238E27FC236}">
                  <a16:creationId xmlns:a16="http://schemas.microsoft.com/office/drawing/2014/main" id="{07FA1397-FB4A-4E1F-AEDE-63AD4DA3BDAF}"/>
                </a:ext>
              </a:extLst>
            </p:cNvPr>
            <p:cNvGrpSpPr/>
            <p:nvPr/>
          </p:nvGrpSpPr>
          <p:grpSpPr>
            <a:xfrm>
              <a:off x="4363915" y="2881978"/>
              <a:ext cx="1692337" cy="2249357"/>
              <a:chOff x="2624642" y="2879717"/>
              <a:chExt cx="1692337" cy="2249357"/>
            </a:xfrm>
          </p:grpSpPr>
          <p:sp>
            <p:nvSpPr>
              <p:cNvPr id="8" name="TextBox 17">
                <a:extLst>
                  <a:ext uri="{FF2B5EF4-FFF2-40B4-BE49-F238E27FC236}">
                    <a16:creationId xmlns:a16="http://schemas.microsoft.com/office/drawing/2014/main" id="{67802A69-79F6-460A-A095-FBF71D43D034}"/>
                  </a:ext>
                </a:extLst>
              </p:cNvPr>
              <p:cNvSpPr txBox="1"/>
              <p:nvPr/>
            </p:nvSpPr>
            <p:spPr>
              <a:xfrm>
                <a:off x="2624642" y="3928745"/>
                <a:ext cx="1692337" cy="1200329"/>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t>Economic Security Toolkit for Military Leaders</a:t>
                </a:r>
                <a:endParaRPr lang="en-US" dirty="0">
                  <a:cs typeface="Calibri"/>
                </a:endParaRPr>
              </a:p>
            </p:txBody>
          </p:sp>
          <p:pic>
            <p:nvPicPr>
              <p:cNvPr id="15" name="Graphic 14" descr="Packing Box Open representing the Economic Security Toolkit for Military Leaders on MilitaryOneSource.mil.">
                <a:extLst>
                  <a:ext uri="{FF2B5EF4-FFF2-40B4-BE49-F238E27FC236}">
                    <a16:creationId xmlns:a16="http://schemas.microsoft.com/office/drawing/2014/main" id="{C982EA78-C217-4B87-927F-FE8DC7927C5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09123" y="2879717"/>
                <a:ext cx="1123374" cy="1123374"/>
              </a:xfrm>
              <a:prstGeom prst="rect">
                <a:avLst/>
              </a:prstGeom>
            </p:spPr>
          </p:pic>
        </p:grpSp>
        <p:grpSp>
          <p:nvGrpSpPr>
            <p:cNvPr id="30" name="Group 29">
              <a:extLst>
                <a:ext uri="{FF2B5EF4-FFF2-40B4-BE49-F238E27FC236}">
                  <a16:creationId xmlns:a16="http://schemas.microsoft.com/office/drawing/2014/main" id="{637D098C-937D-4356-91D0-8779FD2F35A9}"/>
                </a:ext>
              </a:extLst>
            </p:cNvPr>
            <p:cNvGrpSpPr/>
            <p:nvPr/>
          </p:nvGrpSpPr>
          <p:grpSpPr>
            <a:xfrm>
              <a:off x="9887997" y="2924821"/>
              <a:ext cx="1489526" cy="1968251"/>
              <a:chOff x="4496496" y="2888259"/>
              <a:chExt cx="1489526" cy="1968251"/>
            </a:xfrm>
          </p:grpSpPr>
          <p:sp>
            <p:nvSpPr>
              <p:cNvPr id="10" name="TextBox 25">
                <a:extLst>
                  <a:ext uri="{FF2B5EF4-FFF2-40B4-BE49-F238E27FC236}">
                    <a16:creationId xmlns:a16="http://schemas.microsoft.com/office/drawing/2014/main" id="{BAC2A34F-47BD-4BEC-9E4F-4A2FD8F117BD}"/>
                  </a:ext>
                </a:extLst>
              </p:cNvPr>
              <p:cNvSpPr txBox="1"/>
              <p:nvPr/>
            </p:nvSpPr>
            <p:spPr>
              <a:xfrm>
                <a:off x="4496496" y="3933180"/>
                <a:ext cx="1489526" cy="92333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err="1">
                    <a:cs typeface="Calibri"/>
                  </a:rPr>
                  <a:t>eNewsletters</a:t>
                </a:r>
                <a:r>
                  <a:rPr lang="en-US" b="1" dirty="0">
                    <a:cs typeface="Calibri"/>
                  </a:rPr>
                  <a:t> for Service Provider </a:t>
                </a:r>
              </a:p>
            </p:txBody>
          </p:sp>
          <p:pic>
            <p:nvPicPr>
              <p:cNvPr id="17" name="Graphic 16" descr="A newspaper icon representing newsletters for service providers. ">
                <a:extLst>
                  <a:ext uri="{FF2B5EF4-FFF2-40B4-BE49-F238E27FC236}">
                    <a16:creationId xmlns:a16="http://schemas.microsoft.com/office/drawing/2014/main" id="{856BBDD9-B164-4B1B-AB2A-6957A59FBEA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73815" y="2888259"/>
                <a:ext cx="1130367" cy="1130367"/>
              </a:xfrm>
              <a:prstGeom prst="rect">
                <a:avLst/>
              </a:prstGeom>
            </p:spPr>
          </p:pic>
        </p:grpSp>
        <p:grpSp>
          <p:nvGrpSpPr>
            <p:cNvPr id="31" name="Group 30">
              <a:extLst>
                <a:ext uri="{FF2B5EF4-FFF2-40B4-BE49-F238E27FC236}">
                  <a16:creationId xmlns:a16="http://schemas.microsoft.com/office/drawing/2014/main" id="{77A1BE14-8B52-4DC2-B4E7-1E5DA1BABE73}"/>
                </a:ext>
              </a:extLst>
            </p:cNvPr>
            <p:cNvGrpSpPr/>
            <p:nvPr/>
          </p:nvGrpSpPr>
          <p:grpSpPr>
            <a:xfrm>
              <a:off x="6420232" y="2898479"/>
              <a:ext cx="1370918" cy="1979738"/>
              <a:chOff x="6287341" y="2856948"/>
              <a:chExt cx="1370918" cy="1979738"/>
            </a:xfrm>
          </p:grpSpPr>
          <p:sp>
            <p:nvSpPr>
              <p:cNvPr id="12" name="TextBox 27">
                <a:extLst>
                  <a:ext uri="{FF2B5EF4-FFF2-40B4-BE49-F238E27FC236}">
                    <a16:creationId xmlns:a16="http://schemas.microsoft.com/office/drawing/2014/main" id="{343505C5-63EC-4B8F-A224-93B9CA1C67D3}"/>
                  </a:ext>
                </a:extLst>
              </p:cNvPr>
              <p:cNvSpPr txBox="1"/>
              <p:nvPr/>
            </p:nvSpPr>
            <p:spPr>
              <a:xfrm>
                <a:off x="6287341" y="3913356"/>
                <a:ext cx="1370918" cy="92333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t>Military OneSource Call Center</a:t>
                </a:r>
              </a:p>
            </p:txBody>
          </p:sp>
          <p:pic>
            <p:nvPicPr>
              <p:cNvPr id="19" name="Graphic 18" descr="Call center icon representing the Military OneSource Call Center.">
                <a:extLst>
                  <a:ext uri="{FF2B5EF4-FFF2-40B4-BE49-F238E27FC236}">
                    <a16:creationId xmlns:a16="http://schemas.microsoft.com/office/drawing/2014/main" id="{CBB76939-4E64-4BCA-AC19-1D74950FDCA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461621" y="2856948"/>
                <a:ext cx="1076232" cy="1076232"/>
              </a:xfrm>
              <a:prstGeom prst="rect">
                <a:avLst/>
              </a:prstGeom>
            </p:spPr>
          </p:pic>
        </p:grpSp>
        <p:grpSp>
          <p:nvGrpSpPr>
            <p:cNvPr id="33" name="Group 32">
              <a:extLst>
                <a:ext uri="{FF2B5EF4-FFF2-40B4-BE49-F238E27FC236}">
                  <a16:creationId xmlns:a16="http://schemas.microsoft.com/office/drawing/2014/main" id="{02F2F9FC-5248-4514-AE31-00F7A4239038}"/>
                </a:ext>
              </a:extLst>
            </p:cNvPr>
            <p:cNvGrpSpPr/>
            <p:nvPr/>
          </p:nvGrpSpPr>
          <p:grpSpPr>
            <a:xfrm>
              <a:off x="7972990" y="2878171"/>
              <a:ext cx="1733168" cy="2011499"/>
              <a:chOff x="7832539" y="2846606"/>
              <a:chExt cx="1733168" cy="2011499"/>
            </a:xfrm>
          </p:grpSpPr>
          <p:sp>
            <p:nvSpPr>
              <p:cNvPr id="24" name="TextBox 25">
                <a:extLst>
                  <a:ext uri="{FF2B5EF4-FFF2-40B4-BE49-F238E27FC236}">
                    <a16:creationId xmlns:a16="http://schemas.microsoft.com/office/drawing/2014/main" id="{62EC546F-15C0-481C-9575-D5D8EE2548FE}"/>
                  </a:ext>
                </a:extLst>
              </p:cNvPr>
              <p:cNvSpPr txBox="1"/>
              <p:nvPr/>
            </p:nvSpPr>
            <p:spPr>
              <a:xfrm>
                <a:off x="7832539" y="3934775"/>
                <a:ext cx="1733168" cy="92333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t>Military </a:t>
                </a:r>
                <a:br>
                  <a:rPr lang="en-US" b="1" dirty="0"/>
                </a:br>
                <a:r>
                  <a:rPr lang="en-US" b="1" dirty="0"/>
                  <a:t>OneSource </a:t>
                </a:r>
                <a:br>
                  <a:rPr lang="en-US" b="1" dirty="0"/>
                </a:br>
                <a:r>
                  <a:rPr lang="en-US" b="1" dirty="0"/>
                  <a:t>Website </a:t>
                </a:r>
                <a:endParaRPr lang="en-US" sz="1600" dirty="0">
                  <a:cs typeface="Calibri"/>
                </a:endParaRPr>
              </a:p>
            </p:txBody>
          </p:sp>
          <p:pic>
            <p:nvPicPr>
              <p:cNvPr id="21" name="Graphic 20" descr="Computer monitor icon representing the Military OneSource website.">
                <a:extLst>
                  <a:ext uri="{FF2B5EF4-FFF2-40B4-BE49-F238E27FC236}">
                    <a16:creationId xmlns:a16="http://schemas.microsoft.com/office/drawing/2014/main" id="{21267E25-4B4B-4E7C-BE8D-FB4351481F0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120880" y="2846606"/>
                <a:ext cx="1156485" cy="1156485"/>
              </a:xfrm>
              <a:prstGeom prst="rect">
                <a:avLst/>
              </a:prstGeom>
            </p:spPr>
          </p:pic>
        </p:grpSp>
        <p:grpSp>
          <p:nvGrpSpPr>
            <p:cNvPr id="11" name="Group 10">
              <a:extLst>
                <a:ext uri="{FF2B5EF4-FFF2-40B4-BE49-F238E27FC236}">
                  <a16:creationId xmlns:a16="http://schemas.microsoft.com/office/drawing/2014/main" id="{4E95EA9C-9786-4881-A08D-BEC7F590F85C}"/>
                </a:ext>
              </a:extLst>
            </p:cNvPr>
            <p:cNvGrpSpPr/>
            <p:nvPr/>
          </p:nvGrpSpPr>
          <p:grpSpPr>
            <a:xfrm>
              <a:off x="2520761" y="2836640"/>
              <a:ext cx="1542739" cy="2320583"/>
              <a:chOff x="2520761" y="2836640"/>
              <a:chExt cx="1542739" cy="2320583"/>
            </a:xfrm>
          </p:grpSpPr>
          <p:sp>
            <p:nvSpPr>
              <p:cNvPr id="14" name="TextBox 25">
                <a:extLst>
                  <a:ext uri="{FF2B5EF4-FFF2-40B4-BE49-F238E27FC236}">
                    <a16:creationId xmlns:a16="http://schemas.microsoft.com/office/drawing/2014/main" id="{DC352B5E-B780-4C15-B1FB-B59A1878581B}"/>
                  </a:ext>
                </a:extLst>
              </p:cNvPr>
              <p:cNvSpPr txBox="1"/>
              <p:nvPr/>
            </p:nvSpPr>
            <p:spPr>
              <a:xfrm>
                <a:off x="2520761" y="3956894"/>
                <a:ext cx="1542739" cy="1200329"/>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t>Taking Care of Service Members &amp; Families</a:t>
                </a:r>
                <a:endParaRPr lang="en-US" dirty="0">
                  <a:cs typeface="Calibri"/>
                </a:endParaRPr>
              </a:p>
            </p:txBody>
          </p:sp>
          <p:pic>
            <p:nvPicPr>
              <p:cNvPr id="5" name="Graphic 4" descr="Group success with solid fill icon representing the Secretary of Defense's Taking Care of Service Members and Families initiative.">
                <a:extLst>
                  <a:ext uri="{FF2B5EF4-FFF2-40B4-BE49-F238E27FC236}">
                    <a16:creationId xmlns:a16="http://schemas.microsoft.com/office/drawing/2014/main" id="{81F63574-4093-46BB-9063-C6AA51C023D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636391" y="2836640"/>
                <a:ext cx="1306543" cy="1289642"/>
              </a:xfrm>
              <a:prstGeom prst="rect">
                <a:avLst/>
              </a:prstGeom>
            </p:spPr>
          </p:pic>
        </p:grpSp>
      </p:grpSp>
    </p:spTree>
    <p:extLst>
      <p:ext uri="{BB962C8B-B14F-4D97-AF65-F5344CB8AC3E}">
        <p14:creationId xmlns:p14="http://schemas.microsoft.com/office/powerpoint/2010/main" val="663697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FC1DC-5980-4AA9-A9BA-F90597FA680F}"/>
              </a:ext>
            </a:extLst>
          </p:cNvPr>
          <p:cNvSpPr>
            <a:spLocks noGrp="1"/>
          </p:cNvSpPr>
          <p:nvPr>
            <p:ph type="title"/>
          </p:nvPr>
        </p:nvSpPr>
        <p:spPr/>
        <p:txBody>
          <a:bodyPr/>
          <a:lstStyle/>
          <a:p>
            <a:r>
              <a:rPr lang="en-US" dirty="0"/>
              <a:t>Service Provider Resources continued…</a:t>
            </a:r>
          </a:p>
        </p:txBody>
      </p:sp>
      <p:sp>
        <p:nvSpPr>
          <p:cNvPr id="4" name="Content Placeholder 2">
            <a:extLst>
              <a:ext uri="{FF2B5EF4-FFF2-40B4-BE49-F238E27FC236}">
                <a16:creationId xmlns:a16="http://schemas.microsoft.com/office/drawing/2014/main" id="{185B09C3-809C-4A20-B12F-67C348709C76}"/>
              </a:ext>
            </a:extLst>
          </p:cNvPr>
          <p:cNvSpPr>
            <a:spLocks noGrp="1"/>
          </p:cNvSpPr>
          <p:nvPr/>
        </p:nvSpPr>
        <p:spPr>
          <a:xfrm>
            <a:off x="624527" y="1724492"/>
            <a:ext cx="10931078" cy="74136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buNone/>
            </a:pPr>
            <a:r>
              <a:rPr lang="en-US" sz="2000" b="0" i="0" dirty="0">
                <a:effectLst/>
              </a:rPr>
              <a:t>The Defense Department offers a variety of </a:t>
            </a:r>
            <a:r>
              <a:rPr lang="en-US" sz="2000" b="0" i="0" u="none" strike="noStrike" dirty="0">
                <a:effectLst/>
              </a:rPr>
              <a:t>resources, tools and information to support those who are supporting the military community. </a:t>
            </a:r>
            <a:endParaRPr lang="en-US" sz="2000" dirty="0">
              <a:cs typeface="Calibri"/>
            </a:endParaRPr>
          </a:p>
        </p:txBody>
      </p:sp>
      <p:sp>
        <p:nvSpPr>
          <p:cNvPr id="43" name="TextBox 42">
            <a:extLst>
              <a:ext uri="{FF2B5EF4-FFF2-40B4-BE49-F238E27FC236}">
                <a16:creationId xmlns:a16="http://schemas.microsoft.com/office/drawing/2014/main" id="{6FEB7A9A-0C3B-4F63-979D-2EB3EE6D83B3}"/>
              </a:ext>
            </a:extLst>
          </p:cNvPr>
          <p:cNvSpPr txBox="1"/>
          <p:nvPr/>
        </p:nvSpPr>
        <p:spPr>
          <a:xfrm>
            <a:off x="624527" y="5500094"/>
            <a:ext cx="10931078" cy="1217513"/>
          </a:xfrm>
          <a:prstGeom prst="rect">
            <a:avLst/>
          </a:prstGeom>
          <a:noFill/>
        </p:spPr>
        <p:txBody>
          <a:bodyPr wrap="square" rtlCol="0">
            <a:spAutoFit/>
          </a:bodyPr>
          <a:lstStyle/>
          <a:p>
            <a:pPr>
              <a:spcBef>
                <a:spcPts val="600"/>
              </a:spcBef>
            </a:pPr>
            <a:r>
              <a:rPr lang="en-US" sz="1200" b="1" dirty="0"/>
              <a:t>Sources: </a:t>
            </a:r>
            <a:r>
              <a:rPr lang="en-US" sz="1200" dirty="0"/>
              <a:t>National Resource Directory - </a:t>
            </a:r>
            <a:r>
              <a:rPr lang="en-US" sz="1200" u="sng" dirty="0">
                <a:solidFill>
                  <a:srgbClr val="0563C1"/>
                </a:solidFill>
                <a:effectLst/>
                <a:ea typeface="Calibri" panose="020F0502020204030204" pitchFamily="34" charset="0"/>
                <a:cs typeface="Times New Roman" panose="02020603050405020304" pitchFamily="18" charset="0"/>
                <a:hlinkClick r:id="rId3"/>
              </a:rPr>
              <a:t>https://www.nrd.gov/</a:t>
            </a:r>
            <a:br>
              <a:rPr lang="en-US" sz="1200" u="sng" dirty="0">
                <a:solidFill>
                  <a:srgbClr val="0563C1"/>
                </a:solidFill>
                <a:ea typeface="Calibri" panose="020F0502020204030204" pitchFamily="34" charset="0"/>
                <a:cs typeface="Times New Roman" panose="02020603050405020304" pitchFamily="18" charset="0"/>
              </a:rPr>
            </a:br>
            <a:r>
              <a:rPr lang="en-US" sz="1200" dirty="0">
                <a:effectLst/>
                <a:ea typeface="Calibri" panose="020F0502020204030204" pitchFamily="34" charset="0"/>
                <a:cs typeface="Times New Roman" panose="02020603050405020304" pitchFamily="18" charset="0"/>
              </a:rPr>
              <a:t>Resource Request System - </a:t>
            </a:r>
            <a:r>
              <a:rPr lang="en-US" sz="1200" u="sng" dirty="0">
                <a:solidFill>
                  <a:srgbClr val="0563C1"/>
                </a:solidFill>
                <a:effectLst/>
                <a:ea typeface="Calibri" panose="020F0502020204030204" pitchFamily="34" charset="0"/>
                <a:cs typeface="Times New Roman" panose="02020603050405020304" pitchFamily="18" charset="0"/>
                <a:hlinkClick r:id="rId4"/>
              </a:rPr>
              <a:t>https://supportrequest.militaryonesource.mil/</a:t>
            </a:r>
            <a:r>
              <a:rPr lang="en-US" sz="1200" dirty="0">
                <a:effectLst/>
                <a:ea typeface="Calibri" panose="020F0502020204030204" pitchFamily="34" charset="0"/>
                <a:cs typeface="Times New Roman" panose="02020603050405020304" pitchFamily="18" charset="0"/>
              </a:rPr>
              <a:t> </a:t>
            </a:r>
          </a:p>
          <a:p>
            <a:pPr marL="0" lvl="1">
              <a:spcBef>
                <a:spcPts val="0"/>
              </a:spcBef>
            </a:pPr>
            <a:r>
              <a:rPr lang="en-US" sz="1200" dirty="0" err="1">
                <a:effectLst/>
                <a:ea typeface="Calibri" panose="020F0502020204030204" pitchFamily="34" charset="0"/>
                <a:cs typeface="Times New Roman" panose="02020603050405020304" pitchFamily="18" charset="0"/>
              </a:rPr>
              <a:t>MilLife</a:t>
            </a:r>
            <a:r>
              <a:rPr lang="en-US" sz="1200" dirty="0">
                <a:effectLst/>
                <a:ea typeface="Calibri" panose="020F0502020204030204" pitchFamily="34" charset="0"/>
                <a:cs typeface="Times New Roman" panose="02020603050405020304" pitchFamily="18" charset="0"/>
              </a:rPr>
              <a:t> Learning – </a:t>
            </a:r>
            <a:r>
              <a:rPr lang="en-US" sz="1200" dirty="0">
                <a:effectLst/>
                <a:ea typeface="Calibri" panose="020F0502020204030204" pitchFamily="34" charset="0"/>
                <a:cs typeface="Times New Roman" panose="02020603050405020304" pitchFamily="18" charset="0"/>
                <a:hlinkClick r:id="rId5"/>
              </a:rPr>
              <a:t>https://millifelearning.militaryonesource.mil/</a:t>
            </a:r>
            <a:r>
              <a:rPr lang="en-US" sz="1200" dirty="0">
                <a:effectLst/>
                <a:ea typeface="Calibri" panose="020F0502020204030204" pitchFamily="34" charset="0"/>
                <a:cs typeface="Times New Roman" panose="02020603050405020304" pitchFamily="18" charset="0"/>
              </a:rPr>
              <a:t> </a:t>
            </a:r>
            <a:endParaRPr lang="en-US" sz="1200" dirty="0">
              <a:ea typeface="Calibri" panose="020F0502020204030204" pitchFamily="34" charset="0"/>
              <a:cs typeface="Times New Roman" panose="02020603050405020304" pitchFamily="18" charset="0"/>
            </a:endParaRPr>
          </a:p>
          <a:p>
            <a:pPr marL="0" lvl="1">
              <a:spcBef>
                <a:spcPts val="0"/>
              </a:spcBef>
            </a:pPr>
            <a:r>
              <a:rPr lang="en-US" sz="1200" dirty="0" err="1">
                <a:ea typeface="Calibri" panose="020F0502020204030204" pitchFamily="34" charset="0"/>
                <a:cs typeface="Times New Roman" panose="02020603050405020304" pitchFamily="18" charset="0"/>
              </a:rPr>
              <a:t>OneOp</a:t>
            </a:r>
            <a:r>
              <a:rPr lang="en-US" sz="1200" dirty="0">
                <a:ea typeface="Calibri" panose="020F0502020204030204" pitchFamily="34" charset="0"/>
                <a:cs typeface="Times New Roman" panose="02020603050405020304" pitchFamily="18" charset="0"/>
              </a:rPr>
              <a:t> - </a:t>
            </a:r>
            <a:r>
              <a:rPr lang="en-US" sz="1200" dirty="0">
                <a:ea typeface="Calibri" panose="020F0502020204030204" pitchFamily="34" charset="0"/>
                <a:cs typeface="Times New Roman" panose="02020603050405020304" pitchFamily="18" charset="0"/>
                <a:hlinkClick r:id="rId6"/>
              </a:rPr>
              <a:t>https://oneop.org/</a:t>
            </a:r>
            <a:r>
              <a:rPr lang="en-US" sz="1200" dirty="0">
                <a:ea typeface="Calibri" panose="020F0502020204030204" pitchFamily="34" charset="0"/>
                <a:cs typeface="Times New Roman" panose="02020603050405020304" pitchFamily="18" charset="0"/>
              </a:rPr>
              <a:t> </a:t>
            </a:r>
          </a:p>
          <a:p>
            <a:pPr marL="0" lvl="1">
              <a:lnSpc>
                <a:spcPct val="107000"/>
              </a:lnSpc>
            </a:pPr>
            <a:r>
              <a:rPr lang="en-US" sz="1200" dirty="0">
                <a:effectLst/>
                <a:ea typeface="Calibri" panose="020F0502020204030204" pitchFamily="34" charset="0"/>
                <a:cs typeface="Times New Roman" panose="02020603050405020304" pitchFamily="18" charset="0"/>
              </a:rPr>
              <a:t>Virtual Lab School - </a:t>
            </a:r>
            <a:r>
              <a:rPr lang="en-US" sz="1200" dirty="0">
                <a:effectLst/>
                <a:ea typeface="Calibri" panose="020F0502020204030204" pitchFamily="34" charset="0"/>
                <a:cs typeface="Times New Roman" panose="02020603050405020304" pitchFamily="18" charset="0"/>
                <a:hlinkClick r:id="rId7"/>
              </a:rPr>
              <a:t>https://www.virtuallabschool.org/</a:t>
            </a:r>
            <a:r>
              <a:rPr lang="en-US" sz="1200" dirty="0">
                <a:effectLst/>
                <a:ea typeface="Calibri" panose="020F0502020204030204" pitchFamily="34" charset="0"/>
                <a:cs typeface="Times New Roman" panose="02020603050405020304" pitchFamily="18" charset="0"/>
              </a:rPr>
              <a:t> </a:t>
            </a:r>
            <a:br>
              <a:rPr lang="en-US" sz="1200" dirty="0">
                <a:effectLst/>
                <a:ea typeface="Calibri" panose="020F0502020204030204" pitchFamily="34" charset="0"/>
                <a:cs typeface="Times New Roman" panose="02020603050405020304" pitchFamily="18" charset="0"/>
              </a:rPr>
            </a:br>
            <a:r>
              <a:rPr lang="en-US" sz="1200" dirty="0">
                <a:effectLst/>
                <a:latin typeface="+mn-lt"/>
                <a:ea typeface="Calibri" panose="020F0502020204030204" pitchFamily="34" charset="0"/>
                <a:cs typeface="Times New Roman" panose="02020603050405020304" pitchFamily="18" charset="0"/>
              </a:rPr>
              <a:t>Military OneSource Podcasts - </a:t>
            </a:r>
            <a:r>
              <a:rPr lang="en-US" sz="1200" dirty="0">
                <a:solidFill>
                  <a:schemeClr val="tx1"/>
                </a:solidFill>
                <a:effectLst/>
                <a:latin typeface="Inconsolata"/>
                <a:ea typeface="Calibri" panose="020F0502020204030204" pitchFamily="34" charset="0"/>
                <a:cs typeface="Times New Roman" panose="02020603050405020304" pitchFamily="18" charset="0"/>
                <a:hlinkClick r:id="rId8"/>
              </a:rPr>
              <a:t>https://www.militaryonesource.mil/resources/podcasts/</a:t>
            </a:r>
            <a:r>
              <a:rPr lang="en-US" sz="1200" dirty="0">
                <a:solidFill>
                  <a:schemeClr val="tx1"/>
                </a:solidFill>
                <a:effectLst/>
                <a:latin typeface="Inconsolata"/>
                <a:ea typeface="Calibri" panose="020F0502020204030204" pitchFamily="34" charset="0"/>
                <a:cs typeface="Times New Roman" panose="02020603050405020304" pitchFamily="18" charset="0"/>
              </a:rPr>
              <a:t> </a:t>
            </a:r>
            <a:endParaRPr lang="en-US" sz="1200" dirty="0">
              <a:solidFill>
                <a:srgbClr val="667E92"/>
              </a:solidFill>
            </a:endParaRPr>
          </a:p>
        </p:txBody>
      </p:sp>
      <p:grpSp>
        <p:nvGrpSpPr>
          <p:cNvPr id="3" name="Group 2">
            <a:extLst>
              <a:ext uri="{FF2B5EF4-FFF2-40B4-BE49-F238E27FC236}">
                <a16:creationId xmlns:a16="http://schemas.microsoft.com/office/drawing/2014/main" id="{C2505158-C4D6-4A17-B697-666604A341ED}"/>
              </a:ext>
            </a:extLst>
          </p:cNvPr>
          <p:cNvGrpSpPr/>
          <p:nvPr/>
        </p:nvGrpSpPr>
        <p:grpSpPr>
          <a:xfrm>
            <a:off x="1976410" y="2751490"/>
            <a:ext cx="8809603" cy="2109550"/>
            <a:chOff x="1976410" y="2751490"/>
            <a:chExt cx="8809603" cy="2109550"/>
          </a:xfrm>
        </p:grpSpPr>
        <p:grpSp>
          <p:nvGrpSpPr>
            <p:cNvPr id="20" name="Group 19">
              <a:extLst>
                <a:ext uri="{FF2B5EF4-FFF2-40B4-BE49-F238E27FC236}">
                  <a16:creationId xmlns:a16="http://schemas.microsoft.com/office/drawing/2014/main" id="{DF694AAB-F692-4930-977B-A3C07725AF41}"/>
                </a:ext>
              </a:extLst>
            </p:cNvPr>
            <p:cNvGrpSpPr/>
            <p:nvPr/>
          </p:nvGrpSpPr>
          <p:grpSpPr>
            <a:xfrm>
              <a:off x="1976410" y="2751490"/>
              <a:ext cx="7029882" cy="2094214"/>
              <a:chOff x="1476790" y="2710133"/>
              <a:chExt cx="7029882" cy="2094214"/>
            </a:xfrm>
          </p:grpSpPr>
          <p:sp>
            <p:nvSpPr>
              <p:cNvPr id="9" name="TextBox 21">
                <a:extLst>
                  <a:ext uri="{FF2B5EF4-FFF2-40B4-BE49-F238E27FC236}">
                    <a16:creationId xmlns:a16="http://schemas.microsoft.com/office/drawing/2014/main" id="{FF88296C-3089-4F10-873E-6BB90A72DA59}"/>
                  </a:ext>
                </a:extLst>
              </p:cNvPr>
              <p:cNvSpPr txBox="1"/>
              <p:nvPr/>
            </p:nvSpPr>
            <p:spPr>
              <a:xfrm>
                <a:off x="1476790" y="3904740"/>
                <a:ext cx="1869709" cy="369332"/>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err="1"/>
                  <a:t>MilProvider</a:t>
                </a:r>
                <a:r>
                  <a:rPr lang="en-US" b="1" dirty="0"/>
                  <a:t> App</a:t>
                </a:r>
                <a:endParaRPr lang="en-US" b="0" dirty="0">
                  <a:cs typeface="Calibri"/>
                </a:endParaRPr>
              </a:p>
            </p:txBody>
          </p:sp>
          <p:sp>
            <p:nvSpPr>
              <p:cNvPr id="8" name="TextBox 17">
                <a:extLst>
                  <a:ext uri="{FF2B5EF4-FFF2-40B4-BE49-F238E27FC236}">
                    <a16:creationId xmlns:a16="http://schemas.microsoft.com/office/drawing/2014/main" id="{67802A69-79F6-460A-A095-FBF71D43D034}"/>
                  </a:ext>
                </a:extLst>
              </p:cNvPr>
              <p:cNvSpPr txBox="1"/>
              <p:nvPr/>
            </p:nvSpPr>
            <p:spPr>
              <a:xfrm>
                <a:off x="3473055" y="3887214"/>
                <a:ext cx="1692337" cy="64633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t>Resource Request System</a:t>
                </a:r>
                <a:endParaRPr lang="en-US" dirty="0">
                  <a:cs typeface="Calibri"/>
                </a:endParaRPr>
              </a:p>
            </p:txBody>
          </p:sp>
          <p:sp>
            <p:nvSpPr>
              <p:cNvPr id="12" name="TextBox 27">
                <a:extLst>
                  <a:ext uri="{FF2B5EF4-FFF2-40B4-BE49-F238E27FC236}">
                    <a16:creationId xmlns:a16="http://schemas.microsoft.com/office/drawing/2014/main" id="{343505C5-63EC-4B8F-A224-93B9CA1C67D3}"/>
                  </a:ext>
                </a:extLst>
              </p:cNvPr>
              <p:cNvSpPr txBox="1"/>
              <p:nvPr/>
            </p:nvSpPr>
            <p:spPr>
              <a:xfrm>
                <a:off x="7135754" y="3871825"/>
                <a:ext cx="1370918" cy="369332"/>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t>Training</a:t>
                </a:r>
              </a:p>
            </p:txBody>
          </p:sp>
          <p:grpSp>
            <p:nvGrpSpPr>
              <p:cNvPr id="33" name="Group 32">
                <a:extLst>
                  <a:ext uri="{FF2B5EF4-FFF2-40B4-BE49-F238E27FC236}">
                    <a16:creationId xmlns:a16="http://schemas.microsoft.com/office/drawing/2014/main" id="{02F2F9FC-5248-4514-AE31-00F7A4239038}"/>
                  </a:ext>
                </a:extLst>
              </p:cNvPr>
              <p:cNvGrpSpPr/>
              <p:nvPr/>
            </p:nvGrpSpPr>
            <p:grpSpPr>
              <a:xfrm>
                <a:off x="5165604" y="2792848"/>
                <a:ext cx="1733168" cy="2011499"/>
                <a:chOff x="7832539" y="2846606"/>
                <a:chExt cx="1733168" cy="2011499"/>
              </a:xfrm>
            </p:grpSpPr>
            <p:sp>
              <p:nvSpPr>
                <p:cNvPr id="24" name="TextBox 25">
                  <a:extLst>
                    <a:ext uri="{FF2B5EF4-FFF2-40B4-BE49-F238E27FC236}">
                      <a16:creationId xmlns:a16="http://schemas.microsoft.com/office/drawing/2014/main" id="{62EC546F-15C0-481C-9575-D5D8EE2548FE}"/>
                    </a:ext>
                  </a:extLst>
                </p:cNvPr>
                <p:cNvSpPr txBox="1"/>
                <p:nvPr/>
              </p:nvSpPr>
              <p:spPr>
                <a:xfrm>
                  <a:off x="7832539" y="3934775"/>
                  <a:ext cx="1733168" cy="92333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t>National Resource Directory</a:t>
                  </a:r>
                  <a:endParaRPr lang="en-US" sz="1600" dirty="0">
                    <a:cs typeface="Calibri"/>
                  </a:endParaRPr>
                </a:p>
              </p:txBody>
            </p:sp>
            <p:pic>
              <p:nvPicPr>
                <p:cNvPr id="21" name="Graphic 20" descr="Computer monitor icon representing the National Resource Director website.">
                  <a:extLst>
                    <a:ext uri="{FF2B5EF4-FFF2-40B4-BE49-F238E27FC236}">
                      <a16:creationId xmlns:a16="http://schemas.microsoft.com/office/drawing/2014/main" id="{21267E25-4B4B-4E7C-BE8D-FB4351481F0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20880" y="2846606"/>
                  <a:ext cx="1156485" cy="1156485"/>
                </a:xfrm>
                <a:prstGeom prst="rect">
                  <a:avLst/>
                </a:prstGeom>
              </p:spPr>
            </p:pic>
          </p:grpSp>
          <p:pic>
            <p:nvPicPr>
              <p:cNvPr id="7" name="Graphic 6" descr="Smart Phone icon representing the MilProvider mobile app.">
                <a:extLst>
                  <a:ext uri="{FF2B5EF4-FFF2-40B4-BE49-F238E27FC236}">
                    <a16:creationId xmlns:a16="http://schemas.microsoft.com/office/drawing/2014/main" id="{F2136E42-1694-43A0-B179-E59C9A192F8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87991" y="2859960"/>
                <a:ext cx="1011865" cy="1011865"/>
              </a:xfrm>
              <a:prstGeom prst="rect">
                <a:avLst/>
              </a:prstGeom>
            </p:spPr>
          </p:pic>
          <p:pic>
            <p:nvPicPr>
              <p:cNvPr id="13" name="Graphic 12" descr="Female hero icon representing the Military OneSource Resource Request System.">
                <a:extLst>
                  <a:ext uri="{FF2B5EF4-FFF2-40B4-BE49-F238E27FC236}">
                    <a16:creationId xmlns:a16="http://schemas.microsoft.com/office/drawing/2014/main" id="{5E95D8FE-9C6A-4656-BAB3-DA85D05AD11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872798" y="2856230"/>
                <a:ext cx="1055823" cy="1055823"/>
              </a:xfrm>
              <a:prstGeom prst="rect">
                <a:avLst/>
              </a:prstGeom>
            </p:spPr>
          </p:pic>
          <p:pic>
            <p:nvPicPr>
              <p:cNvPr id="18" name="Graphic 17" descr="Teacher in front of a screen or blackboard representing training. ">
                <a:extLst>
                  <a:ext uri="{FF2B5EF4-FFF2-40B4-BE49-F238E27FC236}">
                    <a16:creationId xmlns:a16="http://schemas.microsoft.com/office/drawing/2014/main" id="{D031742C-B496-4E33-9F55-20910C1178E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135754" y="2710133"/>
                <a:ext cx="1291809" cy="1291809"/>
              </a:xfrm>
              <a:prstGeom prst="rect">
                <a:avLst/>
              </a:prstGeom>
            </p:spPr>
          </p:pic>
        </p:grpSp>
        <p:grpSp>
          <p:nvGrpSpPr>
            <p:cNvPr id="16" name="Group 15">
              <a:extLst>
                <a:ext uri="{FF2B5EF4-FFF2-40B4-BE49-F238E27FC236}">
                  <a16:creationId xmlns:a16="http://schemas.microsoft.com/office/drawing/2014/main" id="{CAF7508D-9610-4E61-B710-AF629CAB08A0}"/>
                </a:ext>
              </a:extLst>
            </p:cNvPr>
            <p:cNvGrpSpPr/>
            <p:nvPr/>
          </p:nvGrpSpPr>
          <p:grpSpPr>
            <a:xfrm>
              <a:off x="9243274" y="2942072"/>
              <a:ext cx="1542739" cy="1918968"/>
              <a:chOff x="9730624" y="2933106"/>
              <a:chExt cx="1542739" cy="1918968"/>
            </a:xfrm>
          </p:grpSpPr>
          <p:sp>
            <p:nvSpPr>
              <p:cNvPr id="17" name="TextBox 25">
                <a:extLst>
                  <a:ext uri="{FF2B5EF4-FFF2-40B4-BE49-F238E27FC236}">
                    <a16:creationId xmlns:a16="http://schemas.microsoft.com/office/drawing/2014/main" id="{31C9A760-D083-42E5-BE4C-DCFD7DBB0B3F}"/>
                  </a:ext>
                </a:extLst>
              </p:cNvPr>
              <p:cNvSpPr txBox="1"/>
              <p:nvPr/>
            </p:nvSpPr>
            <p:spPr>
              <a:xfrm>
                <a:off x="9730624" y="3928744"/>
                <a:ext cx="1542739" cy="92333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t>Military OneSource Podcasts</a:t>
                </a:r>
                <a:endParaRPr lang="en-US" dirty="0">
                  <a:cs typeface="Calibri"/>
                </a:endParaRPr>
              </a:p>
            </p:txBody>
          </p:sp>
          <p:pic>
            <p:nvPicPr>
              <p:cNvPr id="19" name="Graphic 18" descr="A radio microphone representing the Military OneSource podcast program. ">
                <a:extLst>
                  <a:ext uri="{FF2B5EF4-FFF2-40B4-BE49-F238E27FC236}">
                    <a16:creationId xmlns:a16="http://schemas.microsoft.com/office/drawing/2014/main" id="{B4A8207A-67E6-48EC-94BF-716E8B386F0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966977" y="2933106"/>
                <a:ext cx="1040671" cy="1040671"/>
              </a:xfrm>
              <a:prstGeom prst="rect">
                <a:avLst/>
              </a:prstGeom>
            </p:spPr>
          </p:pic>
        </p:grpSp>
      </p:grpSp>
    </p:spTree>
    <p:extLst>
      <p:ext uri="{BB962C8B-B14F-4D97-AF65-F5344CB8AC3E}">
        <p14:creationId xmlns:p14="http://schemas.microsoft.com/office/powerpoint/2010/main" val="3973016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FC1DC-5980-4AA9-A9BA-F90597FA680F}"/>
              </a:ext>
            </a:extLst>
          </p:cNvPr>
          <p:cNvSpPr>
            <a:spLocks noGrp="1"/>
          </p:cNvSpPr>
          <p:nvPr>
            <p:ph type="title"/>
          </p:nvPr>
        </p:nvSpPr>
        <p:spPr/>
        <p:txBody>
          <a:bodyPr/>
          <a:lstStyle/>
          <a:p>
            <a:r>
              <a:rPr lang="en-US" dirty="0"/>
              <a:t>Service Provider Resources continued…</a:t>
            </a:r>
          </a:p>
        </p:txBody>
      </p:sp>
      <p:sp>
        <p:nvSpPr>
          <p:cNvPr id="4" name="Content Placeholder 2">
            <a:extLst>
              <a:ext uri="{FF2B5EF4-FFF2-40B4-BE49-F238E27FC236}">
                <a16:creationId xmlns:a16="http://schemas.microsoft.com/office/drawing/2014/main" id="{185B09C3-809C-4A20-B12F-67C348709C76}"/>
              </a:ext>
            </a:extLst>
          </p:cNvPr>
          <p:cNvSpPr>
            <a:spLocks noGrp="1"/>
          </p:cNvSpPr>
          <p:nvPr/>
        </p:nvSpPr>
        <p:spPr>
          <a:xfrm>
            <a:off x="624527" y="1724492"/>
            <a:ext cx="10931078" cy="74136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buNone/>
            </a:pPr>
            <a:r>
              <a:rPr lang="en-US" sz="2000" b="0" i="0" dirty="0">
                <a:effectLst/>
              </a:rPr>
              <a:t>The Defense Department offers a variety of </a:t>
            </a:r>
            <a:r>
              <a:rPr lang="en-US" sz="2000" b="0" i="0" u="none" strike="noStrike" dirty="0">
                <a:effectLst/>
              </a:rPr>
              <a:t>resources, tools and information to support those who are supporting the military community. </a:t>
            </a:r>
            <a:endParaRPr lang="en-US" sz="2000" dirty="0">
              <a:cs typeface="Calibri"/>
            </a:endParaRPr>
          </a:p>
        </p:txBody>
      </p:sp>
      <p:sp>
        <p:nvSpPr>
          <p:cNvPr id="43" name="TextBox 42">
            <a:extLst>
              <a:ext uri="{FF2B5EF4-FFF2-40B4-BE49-F238E27FC236}">
                <a16:creationId xmlns:a16="http://schemas.microsoft.com/office/drawing/2014/main" id="{6FEB7A9A-0C3B-4F63-979D-2EB3EE6D83B3}"/>
              </a:ext>
            </a:extLst>
          </p:cNvPr>
          <p:cNvSpPr txBox="1"/>
          <p:nvPr/>
        </p:nvSpPr>
        <p:spPr>
          <a:xfrm>
            <a:off x="438982" y="4994388"/>
            <a:ext cx="11498602" cy="1754326"/>
          </a:xfrm>
          <a:prstGeom prst="rect">
            <a:avLst/>
          </a:prstGeom>
          <a:noFill/>
        </p:spPr>
        <p:txBody>
          <a:bodyPr wrap="square" rtlCol="0">
            <a:spAutoFit/>
          </a:bodyPr>
          <a:lstStyle/>
          <a:p>
            <a:pPr marL="0" lvl="1"/>
            <a:r>
              <a:rPr lang="en-US" sz="1200" b="1" dirty="0"/>
              <a:t>Sources: </a:t>
            </a:r>
            <a:r>
              <a:rPr lang="en-US" sz="1200" dirty="0">
                <a:effectLst/>
                <a:ea typeface="Calibri" panose="020F0502020204030204" pitchFamily="34" charset="0"/>
                <a:cs typeface="Times New Roman" panose="02020603050405020304" pitchFamily="18" charset="0"/>
              </a:rPr>
              <a:t>Data, Research and Statistics landing page on MilitaryOneSource.mil - </a:t>
            </a:r>
            <a:r>
              <a:rPr lang="en-US" sz="1200" u="sng" dirty="0">
                <a:solidFill>
                  <a:srgbClr val="0563C1"/>
                </a:solidFill>
                <a:effectLst/>
                <a:ea typeface="Calibri" panose="020F0502020204030204" pitchFamily="34" charset="0"/>
                <a:cs typeface="Times New Roman" panose="02020603050405020304" pitchFamily="18" charset="0"/>
                <a:hlinkClick r:id="rId3"/>
              </a:rPr>
              <a:t>https://www.militaryonesource.mil/data-research-and-statistics/</a:t>
            </a:r>
            <a:endParaRPr lang="en-US" sz="1200" u="sng" dirty="0">
              <a:solidFill>
                <a:srgbClr val="667E92"/>
              </a:solidFill>
              <a:effectLst/>
              <a:ea typeface="Calibri" panose="020F0502020204030204" pitchFamily="34" charset="0"/>
              <a:cs typeface="Times New Roman" panose="02020603050405020304" pitchFamily="18" charset="0"/>
            </a:endParaRPr>
          </a:p>
          <a:p>
            <a:pPr marL="0" lvl="1"/>
            <a:r>
              <a:rPr lang="en-US" sz="1200" dirty="0">
                <a:effectLst/>
                <a:ea typeface="Calibri" panose="020F0502020204030204" pitchFamily="34" charset="0"/>
                <a:cs typeface="Times New Roman" panose="02020603050405020304" pitchFamily="18" charset="0"/>
              </a:rPr>
              <a:t>RAND Research Reports - </a:t>
            </a:r>
            <a:r>
              <a:rPr lang="en-US" sz="1200" dirty="0">
                <a:effectLst/>
                <a:ea typeface="Calibri" panose="020F0502020204030204" pitchFamily="34" charset="0"/>
                <a:cs typeface="Times New Roman" panose="02020603050405020304" pitchFamily="18" charset="0"/>
                <a:hlinkClick r:id="rId4"/>
              </a:rPr>
              <a:t>https://www.rand.org/topics/military-families.html</a:t>
            </a:r>
            <a:r>
              <a:rPr lang="en-US" sz="1200" dirty="0">
                <a:effectLst/>
                <a:ea typeface="Calibri" panose="020F0502020204030204" pitchFamily="34" charset="0"/>
                <a:cs typeface="Times New Roman" panose="02020603050405020304" pitchFamily="18" charset="0"/>
              </a:rPr>
              <a:t> </a:t>
            </a:r>
          </a:p>
          <a:p>
            <a:pPr marL="0" lvl="1"/>
            <a:r>
              <a:rPr lang="en-US" sz="1200" dirty="0">
                <a:effectLst/>
                <a:ea typeface="Calibri" panose="020F0502020204030204" pitchFamily="34" charset="0"/>
                <a:cs typeface="Times New Roman" panose="02020603050405020304" pitchFamily="18" charset="0"/>
              </a:rPr>
              <a:t>Joint Advertising, Market Research &amp; Studies - </a:t>
            </a:r>
            <a:r>
              <a:rPr lang="en-US" sz="1200" u="sng" dirty="0">
                <a:solidFill>
                  <a:srgbClr val="0563C1"/>
                </a:solidFill>
                <a:effectLst/>
                <a:ea typeface="Calibri" panose="020F0502020204030204" pitchFamily="34" charset="0"/>
                <a:cs typeface="Times New Roman" panose="02020603050405020304" pitchFamily="18" charset="0"/>
                <a:hlinkClick r:id="rId5"/>
              </a:rPr>
              <a:t>https://jamrs.defense.gov/</a:t>
            </a:r>
            <a:r>
              <a:rPr lang="en-US" sz="1200" dirty="0">
                <a:effectLst/>
                <a:ea typeface="Calibri" panose="020F0502020204030204" pitchFamily="34" charset="0"/>
                <a:cs typeface="Times New Roman" panose="02020603050405020304" pitchFamily="18" charset="0"/>
              </a:rPr>
              <a:t> </a:t>
            </a:r>
            <a:endParaRPr lang="en-US" sz="1200" u="sng" dirty="0">
              <a:solidFill>
                <a:srgbClr val="667E92"/>
              </a:solidFill>
              <a:effectLst/>
              <a:ea typeface="Calibri" panose="020F0502020204030204" pitchFamily="34" charset="0"/>
              <a:cs typeface="Times New Roman" panose="02020603050405020304" pitchFamily="18" charset="0"/>
            </a:endParaRPr>
          </a:p>
          <a:p>
            <a:pPr marL="0" lvl="1"/>
            <a:r>
              <a:rPr lang="en-US" sz="1200" dirty="0">
                <a:effectLst/>
                <a:ea typeface="Calibri" panose="020F0502020204030204" pitchFamily="34" charset="0"/>
                <a:cs typeface="Times New Roman" panose="02020603050405020304" pitchFamily="18" charset="0"/>
              </a:rPr>
              <a:t>Office of People Analytics - </a:t>
            </a:r>
            <a:r>
              <a:rPr lang="en-US" sz="1200" u="sng" dirty="0">
                <a:solidFill>
                  <a:srgbClr val="0563C1"/>
                </a:solidFill>
                <a:effectLst/>
                <a:ea typeface="Calibri" panose="020F0502020204030204" pitchFamily="34" charset="0"/>
                <a:cs typeface="Times New Roman" panose="02020603050405020304" pitchFamily="18" charset="0"/>
                <a:hlinkClick r:id="rId6"/>
              </a:rPr>
              <a:t>https://www.opa.mil/</a:t>
            </a:r>
            <a:r>
              <a:rPr lang="en-US" sz="1200" dirty="0">
                <a:effectLst/>
                <a:ea typeface="Calibri" panose="020F0502020204030204" pitchFamily="34" charset="0"/>
                <a:cs typeface="Times New Roman" panose="02020603050405020304" pitchFamily="18" charset="0"/>
              </a:rPr>
              <a:t> </a:t>
            </a:r>
            <a:endParaRPr lang="en-US" sz="1200" u="sng" dirty="0">
              <a:solidFill>
                <a:srgbClr val="667E92"/>
              </a:solidFill>
              <a:ea typeface="Calibri" panose="020F0502020204030204" pitchFamily="34" charset="0"/>
              <a:cs typeface="Times New Roman" panose="02020603050405020304" pitchFamily="18" charset="0"/>
            </a:endParaRPr>
          </a:p>
          <a:p>
            <a:pPr marL="0" lvl="1"/>
            <a:r>
              <a:rPr lang="en-US" sz="1200" dirty="0">
                <a:effectLst/>
                <a:ea typeface="Calibri" panose="020F0502020204030204" pitchFamily="34" charset="0"/>
                <a:cs typeface="Times New Roman" panose="02020603050405020304" pitchFamily="18" charset="0"/>
              </a:rPr>
              <a:t>Military Family Life Project - </a:t>
            </a:r>
            <a:r>
              <a:rPr lang="en-US" sz="1200" u="sng" dirty="0">
                <a:solidFill>
                  <a:srgbClr val="0563C1"/>
                </a:solidFill>
                <a:effectLst/>
                <a:ea typeface="Calibri" panose="020F0502020204030204" pitchFamily="34" charset="0"/>
                <a:cs typeface="Times New Roman" panose="02020603050405020304" pitchFamily="18" charset="0"/>
                <a:hlinkClick r:id="rId7"/>
              </a:rPr>
              <a:t>https://download.militaryonesource.mil/12038/MOS/Reports/MFLP-Longitudinal-Analyses-Report.pdf</a:t>
            </a:r>
            <a:r>
              <a:rPr lang="en-US" sz="1200" dirty="0">
                <a:effectLst/>
                <a:ea typeface="Calibri" panose="020F0502020204030204" pitchFamily="34" charset="0"/>
                <a:cs typeface="Times New Roman" panose="02020603050405020304" pitchFamily="18" charset="0"/>
              </a:rPr>
              <a:t> </a:t>
            </a:r>
            <a:endParaRPr lang="en-US" sz="1200" u="sng" dirty="0">
              <a:solidFill>
                <a:srgbClr val="667E92"/>
              </a:solidFill>
              <a:effectLst/>
              <a:ea typeface="Calibri" panose="020F0502020204030204" pitchFamily="34" charset="0"/>
              <a:cs typeface="Times New Roman" panose="02020603050405020304" pitchFamily="18" charset="0"/>
            </a:endParaRPr>
          </a:p>
          <a:p>
            <a:pPr marL="0" lvl="1"/>
            <a:r>
              <a:rPr lang="en-US" sz="1200" dirty="0">
                <a:effectLst/>
                <a:ea typeface="Calibri" panose="020F0502020204030204" pitchFamily="34" charset="0"/>
                <a:cs typeface="Times New Roman" panose="02020603050405020304" pitchFamily="18" charset="0"/>
              </a:rPr>
              <a:t>Military REACH-  </a:t>
            </a:r>
            <a:r>
              <a:rPr lang="en-US" sz="1200" u="sng" dirty="0">
                <a:solidFill>
                  <a:srgbClr val="0563C1"/>
                </a:solidFill>
                <a:effectLst/>
                <a:ea typeface="Calibri" panose="020F0502020204030204" pitchFamily="34" charset="0"/>
                <a:cs typeface="Times New Roman" panose="02020603050405020304" pitchFamily="18" charset="0"/>
                <a:hlinkClick r:id="rId8"/>
              </a:rPr>
              <a:t>https://militaryreach.auburn.edu/Redirect</a:t>
            </a:r>
            <a:r>
              <a:rPr lang="en-US" sz="1200" dirty="0">
                <a:effectLst/>
                <a:ea typeface="Calibri" panose="020F0502020204030204" pitchFamily="34" charset="0"/>
                <a:cs typeface="Times New Roman" panose="02020603050405020304" pitchFamily="18" charset="0"/>
              </a:rPr>
              <a:t> </a:t>
            </a:r>
          </a:p>
          <a:p>
            <a:pPr marL="0" lvl="1"/>
            <a:r>
              <a:rPr lang="en-US" sz="1200" dirty="0">
                <a:effectLst/>
                <a:ea typeface="Calibri" panose="020F0502020204030204" pitchFamily="34" charset="0"/>
                <a:cs typeface="Times New Roman" panose="02020603050405020304" pitchFamily="18" charset="0"/>
              </a:rPr>
              <a:t>Preventing Suicide in the U.S. Military - </a:t>
            </a:r>
            <a:r>
              <a:rPr lang="en-US" sz="1200" u="sng" dirty="0">
                <a:solidFill>
                  <a:srgbClr val="0563C1"/>
                </a:solidFill>
                <a:effectLst/>
                <a:ea typeface="Calibri" panose="020F0502020204030204" pitchFamily="34" charset="0"/>
                <a:cs typeface="Times New Roman" panose="02020603050405020304" pitchFamily="18" charset="0"/>
                <a:hlinkClick r:id="rId9"/>
              </a:rPr>
              <a:t>https://www.defense.gov/News/Releases/Release/article/3309738/suicide-prevention-and-response-independent-review-committee-sprirc-releases-re/</a:t>
            </a:r>
            <a:r>
              <a:rPr lang="en-US" sz="1200" dirty="0">
                <a:effectLst/>
                <a:ea typeface="Calibri" panose="020F0502020204030204" pitchFamily="34" charset="0"/>
                <a:cs typeface="Times New Roman" panose="02020603050405020304" pitchFamily="18" charset="0"/>
              </a:rPr>
              <a:t> </a:t>
            </a:r>
          </a:p>
          <a:p>
            <a:pPr marL="0" lvl="1"/>
            <a:r>
              <a:rPr lang="en-US" sz="1200" dirty="0">
                <a:ea typeface="Calibri" panose="020F0502020204030204" pitchFamily="34" charset="0"/>
                <a:cs typeface="Times New Roman" panose="02020603050405020304" pitchFamily="18" charset="0"/>
              </a:rPr>
              <a:t>National Academies of Sciences, Engineering, Medicine’s 2019 Strengthening the Military Family Readiness System Consensus Study Report – </a:t>
            </a:r>
            <a:r>
              <a:rPr lang="en-US" sz="1200" dirty="0">
                <a:ea typeface="Calibri" panose="020F0502020204030204" pitchFamily="34" charset="0"/>
                <a:cs typeface="Times New Roman" panose="02020603050405020304" pitchFamily="18" charset="0"/>
                <a:hlinkClick r:id="rId10"/>
              </a:rPr>
              <a:t>http://nap.nationalacademies.org/25390</a:t>
            </a:r>
            <a:r>
              <a:rPr lang="en-US" sz="1200" dirty="0">
                <a:ea typeface="Calibri" panose="020F0502020204030204" pitchFamily="34" charset="0"/>
                <a:cs typeface="Times New Roman" panose="02020603050405020304" pitchFamily="18" charset="0"/>
              </a:rPr>
              <a:t> </a:t>
            </a:r>
            <a:endParaRPr lang="en-US" sz="1200" dirty="0">
              <a:effectLst/>
              <a:ea typeface="Calibri" panose="020F0502020204030204" pitchFamily="34" charset="0"/>
              <a:cs typeface="Times New Roman" panose="02020603050405020304" pitchFamily="18" charset="0"/>
            </a:endParaRPr>
          </a:p>
        </p:txBody>
      </p:sp>
      <p:grpSp>
        <p:nvGrpSpPr>
          <p:cNvPr id="31" name="Group 30">
            <a:extLst>
              <a:ext uri="{FF2B5EF4-FFF2-40B4-BE49-F238E27FC236}">
                <a16:creationId xmlns:a16="http://schemas.microsoft.com/office/drawing/2014/main" id="{6254B832-7A52-486F-93C9-348BAD53FADB}"/>
              </a:ext>
            </a:extLst>
          </p:cNvPr>
          <p:cNvGrpSpPr/>
          <p:nvPr/>
        </p:nvGrpSpPr>
        <p:grpSpPr>
          <a:xfrm>
            <a:off x="240911" y="2601026"/>
            <a:ext cx="2319191" cy="2320481"/>
            <a:chOff x="255072" y="2847255"/>
            <a:chExt cx="2319191" cy="2320481"/>
          </a:xfrm>
        </p:grpSpPr>
        <p:sp>
          <p:nvSpPr>
            <p:cNvPr id="9" name="TextBox 21">
              <a:extLst>
                <a:ext uri="{FF2B5EF4-FFF2-40B4-BE49-F238E27FC236}">
                  <a16:creationId xmlns:a16="http://schemas.microsoft.com/office/drawing/2014/main" id="{FF88296C-3089-4F10-873E-6BB90A72DA59}"/>
                </a:ext>
              </a:extLst>
            </p:cNvPr>
            <p:cNvSpPr txBox="1"/>
            <p:nvPr/>
          </p:nvSpPr>
          <p:spPr>
            <a:xfrm>
              <a:off x="255072" y="3967407"/>
              <a:ext cx="2319191" cy="1200329"/>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t>Military OneSource Website’s </a:t>
              </a:r>
              <a:br>
                <a:rPr lang="en-US" b="1" dirty="0"/>
              </a:br>
              <a:r>
                <a:rPr lang="en-US" b="1" dirty="0"/>
                <a:t>Data, Research, &amp; Statistics Section</a:t>
              </a:r>
              <a:endParaRPr lang="en-US" b="0" dirty="0">
                <a:cs typeface="Calibri"/>
              </a:endParaRPr>
            </a:p>
          </p:txBody>
        </p:sp>
        <p:pic>
          <p:nvPicPr>
            <p:cNvPr id="21" name="Graphic 20" descr="A computer monitor icon representing the Military OneSource website's Data, Research and Statistics section. ">
              <a:extLst>
                <a:ext uri="{FF2B5EF4-FFF2-40B4-BE49-F238E27FC236}">
                  <a16:creationId xmlns:a16="http://schemas.microsoft.com/office/drawing/2014/main" id="{21267E25-4B4B-4E7C-BE8D-FB4351481F0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36426" y="2847255"/>
              <a:ext cx="1156485" cy="1156485"/>
            </a:xfrm>
            <a:prstGeom prst="rect">
              <a:avLst/>
            </a:prstGeom>
          </p:spPr>
        </p:pic>
      </p:grpSp>
      <p:grpSp>
        <p:nvGrpSpPr>
          <p:cNvPr id="35" name="Group 34">
            <a:extLst>
              <a:ext uri="{FF2B5EF4-FFF2-40B4-BE49-F238E27FC236}">
                <a16:creationId xmlns:a16="http://schemas.microsoft.com/office/drawing/2014/main" id="{FE14AF46-DB7C-4F02-989E-6C7E494EF7EA}"/>
              </a:ext>
            </a:extLst>
          </p:cNvPr>
          <p:cNvGrpSpPr/>
          <p:nvPr/>
        </p:nvGrpSpPr>
        <p:grpSpPr>
          <a:xfrm>
            <a:off x="3283803" y="2649066"/>
            <a:ext cx="1692337" cy="1466908"/>
            <a:chOff x="3972675" y="2830995"/>
            <a:chExt cx="1692337" cy="1466908"/>
          </a:xfrm>
        </p:grpSpPr>
        <p:sp>
          <p:nvSpPr>
            <p:cNvPr id="8" name="TextBox 17">
              <a:extLst>
                <a:ext uri="{FF2B5EF4-FFF2-40B4-BE49-F238E27FC236}">
                  <a16:creationId xmlns:a16="http://schemas.microsoft.com/office/drawing/2014/main" id="{67802A69-79F6-460A-A095-FBF71D43D034}"/>
                </a:ext>
              </a:extLst>
            </p:cNvPr>
            <p:cNvSpPr txBox="1"/>
            <p:nvPr/>
          </p:nvSpPr>
          <p:spPr>
            <a:xfrm>
              <a:off x="3972675" y="3928571"/>
              <a:ext cx="1692337" cy="369332"/>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t>JAMRS</a:t>
              </a:r>
              <a:endParaRPr lang="en-US" dirty="0">
                <a:cs typeface="Calibri"/>
              </a:endParaRPr>
            </a:p>
          </p:txBody>
        </p:sp>
        <p:pic>
          <p:nvPicPr>
            <p:cNvPr id="10" name="Graphic 9" descr="A folder and magnifying icon representing JAMRS. ">
              <a:extLst>
                <a:ext uri="{FF2B5EF4-FFF2-40B4-BE49-F238E27FC236}">
                  <a16:creationId xmlns:a16="http://schemas.microsoft.com/office/drawing/2014/main" id="{3BAA3C7A-DA0A-4236-8701-56CB349C5DB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235900" y="2830995"/>
              <a:ext cx="1156485" cy="1156485"/>
            </a:xfrm>
            <a:prstGeom prst="rect">
              <a:avLst/>
            </a:prstGeom>
          </p:spPr>
        </p:pic>
      </p:grpSp>
      <p:grpSp>
        <p:nvGrpSpPr>
          <p:cNvPr id="53" name="Group 52">
            <a:extLst>
              <a:ext uri="{FF2B5EF4-FFF2-40B4-BE49-F238E27FC236}">
                <a16:creationId xmlns:a16="http://schemas.microsoft.com/office/drawing/2014/main" id="{4AD7195C-1327-4FE2-BEB5-D62DEF95E062}"/>
              </a:ext>
            </a:extLst>
          </p:cNvPr>
          <p:cNvGrpSpPr/>
          <p:nvPr/>
        </p:nvGrpSpPr>
        <p:grpSpPr>
          <a:xfrm>
            <a:off x="4586100" y="2769446"/>
            <a:ext cx="1733168" cy="1894690"/>
            <a:chOff x="5665224" y="2951014"/>
            <a:chExt cx="1733168" cy="1894690"/>
          </a:xfrm>
        </p:grpSpPr>
        <p:sp>
          <p:nvSpPr>
            <p:cNvPr id="24" name="TextBox 25">
              <a:extLst>
                <a:ext uri="{FF2B5EF4-FFF2-40B4-BE49-F238E27FC236}">
                  <a16:creationId xmlns:a16="http://schemas.microsoft.com/office/drawing/2014/main" id="{62EC546F-15C0-481C-9575-D5D8EE2548FE}"/>
                </a:ext>
              </a:extLst>
            </p:cNvPr>
            <p:cNvSpPr txBox="1"/>
            <p:nvPr/>
          </p:nvSpPr>
          <p:spPr>
            <a:xfrm>
              <a:off x="5665224" y="3922374"/>
              <a:ext cx="1733168" cy="92333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t>Office of </a:t>
              </a:r>
              <a:br>
                <a:rPr lang="en-US" b="1" dirty="0"/>
              </a:br>
              <a:r>
                <a:rPr lang="en-US" b="1" dirty="0"/>
                <a:t>People Analytics</a:t>
              </a:r>
              <a:endParaRPr lang="en-US" sz="1600" dirty="0">
                <a:cs typeface="Calibri"/>
              </a:endParaRPr>
            </a:p>
          </p:txBody>
        </p:sp>
        <p:pic>
          <p:nvPicPr>
            <p:cNvPr id="19" name="Graphic 18" descr="Business growth icon with up arrow and people representing the Office of People Analytics. ">
              <a:extLst>
                <a:ext uri="{FF2B5EF4-FFF2-40B4-BE49-F238E27FC236}">
                  <a16:creationId xmlns:a16="http://schemas.microsoft.com/office/drawing/2014/main" id="{97EB9843-8521-432B-B3AA-3E643716134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983265" y="2951014"/>
              <a:ext cx="1087450" cy="1087450"/>
            </a:xfrm>
            <a:prstGeom prst="rect">
              <a:avLst/>
            </a:prstGeom>
          </p:spPr>
        </p:pic>
      </p:grpSp>
      <p:grpSp>
        <p:nvGrpSpPr>
          <p:cNvPr id="32" name="Group 31">
            <a:extLst>
              <a:ext uri="{FF2B5EF4-FFF2-40B4-BE49-F238E27FC236}">
                <a16:creationId xmlns:a16="http://schemas.microsoft.com/office/drawing/2014/main" id="{940AFCA7-7777-4FC7-9B7F-4376EEAB0E75}"/>
              </a:ext>
            </a:extLst>
          </p:cNvPr>
          <p:cNvGrpSpPr/>
          <p:nvPr/>
        </p:nvGrpSpPr>
        <p:grpSpPr>
          <a:xfrm>
            <a:off x="2150019" y="2713043"/>
            <a:ext cx="1692337" cy="1965710"/>
            <a:chOff x="2280232" y="2928606"/>
            <a:chExt cx="1692337" cy="1965710"/>
          </a:xfrm>
        </p:grpSpPr>
        <p:pic>
          <p:nvPicPr>
            <p:cNvPr id="28" name="Graphic 27" descr="A closed book icon representing RAND research reports. ">
              <a:extLst>
                <a:ext uri="{FF2B5EF4-FFF2-40B4-BE49-F238E27FC236}">
                  <a16:creationId xmlns:a16="http://schemas.microsoft.com/office/drawing/2014/main" id="{275B5B5F-7F4E-4C9A-8CD5-0504393D67D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618217" y="2928606"/>
              <a:ext cx="1016366" cy="1016366"/>
            </a:xfrm>
            <a:prstGeom prst="rect">
              <a:avLst/>
            </a:prstGeom>
          </p:spPr>
        </p:pic>
        <p:sp>
          <p:nvSpPr>
            <p:cNvPr id="34" name="TextBox 17">
              <a:extLst>
                <a:ext uri="{FF2B5EF4-FFF2-40B4-BE49-F238E27FC236}">
                  <a16:creationId xmlns:a16="http://schemas.microsoft.com/office/drawing/2014/main" id="{077090BF-A4F8-4EE9-9650-6A2DB098CD90}"/>
                </a:ext>
              </a:extLst>
            </p:cNvPr>
            <p:cNvSpPr txBox="1"/>
            <p:nvPr/>
          </p:nvSpPr>
          <p:spPr>
            <a:xfrm>
              <a:off x="2280232" y="3970986"/>
              <a:ext cx="1692337" cy="92333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t>RAND </a:t>
              </a:r>
            </a:p>
            <a:p>
              <a:pPr algn="ctr"/>
              <a:r>
                <a:rPr lang="en-US" b="1" dirty="0"/>
                <a:t>Research Reports</a:t>
              </a:r>
              <a:endParaRPr lang="en-US" dirty="0">
                <a:cs typeface="Calibri"/>
              </a:endParaRPr>
            </a:p>
          </p:txBody>
        </p:sp>
      </p:grpSp>
      <p:grpSp>
        <p:nvGrpSpPr>
          <p:cNvPr id="45" name="Group 44">
            <a:extLst>
              <a:ext uri="{FF2B5EF4-FFF2-40B4-BE49-F238E27FC236}">
                <a16:creationId xmlns:a16="http://schemas.microsoft.com/office/drawing/2014/main" id="{1A231335-359F-4368-9872-F1BDA1F90DDD}"/>
              </a:ext>
            </a:extLst>
          </p:cNvPr>
          <p:cNvGrpSpPr/>
          <p:nvPr/>
        </p:nvGrpSpPr>
        <p:grpSpPr>
          <a:xfrm>
            <a:off x="6188283" y="2802313"/>
            <a:ext cx="1370918" cy="1837730"/>
            <a:chOff x="7635374" y="2998782"/>
            <a:chExt cx="1370918" cy="1837730"/>
          </a:xfrm>
        </p:grpSpPr>
        <p:sp>
          <p:nvSpPr>
            <p:cNvPr id="12" name="TextBox 27">
              <a:extLst>
                <a:ext uri="{FF2B5EF4-FFF2-40B4-BE49-F238E27FC236}">
                  <a16:creationId xmlns:a16="http://schemas.microsoft.com/office/drawing/2014/main" id="{343505C5-63EC-4B8F-A224-93B9CA1C67D3}"/>
                </a:ext>
              </a:extLst>
            </p:cNvPr>
            <p:cNvSpPr txBox="1"/>
            <p:nvPr/>
          </p:nvSpPr>
          <p:spPr>
            <a:xfrm>
              <a:off x="7635374" y="3913182"/>
              <a:ext cx="1370918" cy="92333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t>Military Family Life Project</a:t>
              </a:r>
            </a:p>
          </p:txBody>
        </p:sp>
        <p:pic>
          <p:nvPicPr>
            <p:cNvPr id="44" name="Graphic 43" descr="Family with girl icon representing the Military Family Life Project. ">
              <a:extLst>
                <a:ext uri="{FF2B5EF4-FFF2-40B4-BE49-F238E27FC236}">
                  <a16:creationId xmlns:a16="http://schemas.microsoft.com/office/drawing/2014/main" id="{37EC8059-9585-4E46-9943-51C39ECB4A7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863633" y="2998782"/>
              <a:ext cx="914400" cy="914400"/>
            </a:xfrm>
            <a:prstGeom prst="rect">
              <a:avLst/>
            </a:prstGeom>
          </p:spPr>
        </p:pic>
      </p:grpSp>
      <p:grpSp>
        <p:nvGrpSpPr>
          <p:cNvPr id="47" name="Group 46">
            <a:extLst>
              <a:ext uri="{FF2B5EF4-FFF2-40B4-BE49-F238E27FC236}">
                <a16:creationId xmlns:a16="http://schemas.microsoft.com/office/drawing/2014/main" id="{B72B29FB-35CF-462C-AB93-786FD1F8399A}"/>
              </a:ext>
            </a:extLst>
          </p:cNvPr>
          <p:cNvGrpSpPr/>
          <p:nvPr/>
        </p:nvGrpSpPr>
        <p:grpSpPr>
          <a:xfrm>
            <a:off x="7349372" y="2741813"/>
            <a:ext cx="1692337" cy="1688747"/>
            <a:chOff x="8932104" y="2879958"/>
            <a:chExt cx="1692337" cy="1688747"/>
          </a:xfrm>
        </p:grpSpPr>
        <p:pic>
          <p:nvPicPr>
            <p:cNvPr id="30" name="Graphic 29" descr="An open book on a stand icon representing Military REACH. ">
              <a:extLst>
                <a:ext uri="{FF2B5EF4-FFF2-40B4-BE49-F238E27FC236}">
                  <a16:creationId xmlns:a16="http://schemas.microsoft.com/office/drawing/2014/main" id="{4A5001E4-90FA-41AE-8D23-86440B4C07E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234549" y="2879958"/>
              <a:ext cx="1087449" cy="1087449"/>
            </a:xfrm>
            <a:prstGeom prst="rect">
              <a:avLst/>
            </a:prstGeom>
          </p:spPr>
        </p:pic>
        <p:sp>
          <p:nvSpPr>
            <p:cNvPr id="46" name="TextBox 17">
              <a:extLst>
                <a:ext uri="{FF2B5EF4-FFF2-40B4-BE49-F238E27FC236}">
                  <a16:creationId xmlns:a16="http://schemas.microsoft.com/office/drawing/2014/main" id="{5B5E8D88-7663-4C4C-996E-7E69A941844D}"/>
                </a:ext>
              </a:extLst>
            </p:cNvPr>
            <p:cNvSpPr txBox="1"/>
            <p:nvPr/>
          </p:nvSpPr>
          <p:spPr>
            <a:xfrm>
              <a:off x="8932104" y="3922374"/>
              <a:ext cx="1692337" cy="64633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t>Military </a:t>
              </a:r>
              <a:br>
                <a:rPr lang="en-US" b="1" dirty="0"/>
              </a:br>
              <a:r>
                <a:rPr lang="en-US" b="1" dirty="0"/>
                <a:t>REACH</a:t>
              </a:r>
              <a:endParaRPr lang="en-US" dirty="0">
                <a:cs typeface="Calibri"/>
              </a:endParaRPr>
            </a:p>
          </p:txBody>
        </p:sp>
      </p:grpSp>
      <p:grpSp>
        <p:nvGrpSpPr>
          <p:cNvPr id="51" name="Group 50">
            <a:extLst>
              <a:ext uri="{FF2B5EF4-FFF2-40B4-BE49-F238E27FC236}">
                <a16:creationId xmlns:a16="http://schemas.microsoft.com/office/drawing/2014/main" id="{DD7A8B45-A260-4404-BDE4-DA60F95EBAE0}"/>
              </a:ext>
            </a:extLst>
          </p:cNvPr>
          <p:cNvGrpSpPr/>
          <p:nvPr/>
        </p:nvGrpSpPr>
        <p:grpSpPr>
          <a:xfrm>
            <a:off x="8739266" y="2799137"/>
            <a:ext cx="1692337" cy="1879616"/>
            <a:chOff x="10389545" y="2952037"/>
            <a:chExt cx="1692337" cy="1879616"/>
          </a:xfrm>
        </p:grpSpPr>
        <p:pic>
          <p:nvPicPr>
            <p:cNvPr id="49" name="Graphic 48" descr="A statistics icon with a downward trajectory representing the Preventing Suicide in the U.S. Military report. ">
              <a:extLst>
                <a:ext uri="{FF2B5EF4-FFF2-40B4-BE49-F238E27FC236}">
                  <a16:creationId xmlns:a16="http://schemas.microsoft.com/office/drawing/2014/main" id="{3B586DBB-27DD-41E4-A9A8-13BB0DB95618}"/>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778514" y="2952037"/>
              <a:ext cx="914400" cy="914400"/>
            </a:xfrm>
            <a:prstGeom prst="rect">
              <a:avLst/>
            </a:prstGeom>
          </p:spPr>
        </p:pic>
        <p:sp>
          <p:nvSpPr>
            <p:cNvPr id="50" name="TextBox 17">
              <a:extLst>
                <a:ext uri="{FF2B5EF4-FFF2-40B4-BE49-F238E27FC236}">
                  <a16:creationId xmlns:a16="http://schemas.microsoft.com/office/drawing/2014/main" id="{92627C6E-729B-447B-AC20-ED2322305199}"/>
                </a:ext>
              </a:extLst>
            </p:cNvPr>
            <p:cNvSpPr txBox="1"/>
            <p:nvPr/>
          </p:nvSpPr>
          <p:spPr>
            <a:xfrm>
              <a:off x="10389545" y="3908323"/>
              <a:ext cx="1692337" cy="92333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t>Preventing Suicide in the U.S. Military</a:t>
              </a:r>
              <a:endParaRPr lang="en-US" dirty="0">
                <a:cs typeface="Calibri"/>
              </a:endParaRPr>
            </a:p>
          </p:txBody>
        </p:sp>
      </p:grpSp>
      <p:grpSp>
        <p:nvGrpSpPr>
          <p:cNvPr id="56" name="Group 55">
            <a:extLst>
              <a:ext uri="{FF2B5EF4-FFF2-40B4-BE49-F238E27FC236}">
                <a16:creationId xmlns:a16="http://schemas.microsoft.com/office/drawing/2014/main" id="{8E70FA7E-FD91-4A3E-BBE1-F318CA7894E0}"/>
              </a:ext>
            </a:extLst>
          </p:cNvPr>
          <p:cNvGrpSpPr/>
          <p:nvPr/>
        </p:nvGrpSpPr>
        <p:grpSpPr>
          <a:xfrm>
            <a:off x="10261643" y="2786979"/>
            <a:ext cx="1692337" cy="2993072"/>
            <a:chOff x="10294785" y="3018065"/>
            <a:chExt cx="1692337" cy="2993072"/>
          </a:xfrm>
        </p:grpSpPr>
        <p:sp>
          <p:nvSpPr>
            <p:cNvPr id="52" name="TextBox 17">
              <a:extLst>
                <a:ext uri="{FF2B5EF4-FFF2-40B4-BE49-F238E27FC236}">
                  <a16:creationId xmlns:a16="http://schemas.microsoft.com/office/drawing/2014/main" id="{5C1E26DB-9857-438D-802A-F3130DB96C4C}"/>
                </a:ext>
              </a:extLst>
            </p:cNvPr>
            <p:cNvSpPr txBox="1"/>
            <p:nvPr/>
          </p:nvSpPr>
          <p:spPr>
            <a:xfrm>
              <a:off x="10294785" y="3979812"/>
              <a:ext cx="1692337" cy="2031325"/>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cs typeface="Calibri"/>
                </a:rPr>
                <a:t>Strengthening the Military Family Readiness System Consensus Study Report</a:t>
              </a:r>
              <a:endParaRPr lang="en-US" dirty="0">
                <a:cs typeface="Calibri"/>
              </a:endParaRPr>
            </a:p>
          </p:txBody>
        </p:sp>
        <p:pic>
          <p:nvPicPr>
            <p:cNvPr id="55" name="Graphic 54" descr="A stack of three books representing the Strengthening the Military Family Readiness System Consensus Study Report.">
              <a:extLst>
                <a:ext uri="{FF2B5EF4-FFF2-40B4-BE49-F238E27FC236}">
                  <a16:creationId xmlns:a16="http://schemas.microsoft.com/office/drawing/2014/main" id="{62119B05-D277-4426-8DE8-CCA1AA313D70}"/>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641280" y="3018065"/>
              <a:ext cx="914400" cy="914400"/>
            </a:xfrm>
            <a:prstGeom prst="rect">
              <a:avLst/>
            </a:prstGeom>
          </p:spPr>
        </p:pic>
      </p:grpSp>
    </p:spTree>
    <p:extLst>
      <p:ext uri="{BB962C8B-B14F-4D97-AF65-F5344CB8AC3E}">
        <p14:creationId xmlns:p14="http://schemas.microsoft.com/office/powerpoint/2010/main" val="197061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9398C8-FB94-4CBD-9D2E-E7E71EF1F447}"/>
              </a:ext>
            </a:extLst>
          </p:cNvPr>
          <p:cNvSpPr>
            <a:spLocks noGrp="1"/>
          </p:cNvSpPr>
          <p:nvPr>
            <p:ph type="sldNum" sz="quarter" idx="4294967295"/>
          </p:nvPr>
        </p:nvSpPr>
        <p:spPr>
          <a:xfrm>
            <a:off x="11669713" y="6356350"/>
            <a:ext cx="522287" cy="365125"/>
          </a:xfrm>
        </p:spPr>
        <p:txBody>
          <a:bodyPr/>
          <a:lstStyle/>
          <a:p>
            <a:fld id="{423C0D77-2ED8-4642-8406-2FAD97EF6DB1}" type="slidenum">
              <a:rPr lang="en-US" smtClean="0"/>
              <a:pPr/>
              <a:t>17</a:t>
            </a:fld>
            <a:endParaRPr lang="en-US"/>
          </a:p>
        </p:txBody>
      </p:sp>
      <p:pic>
        <p:nvPicPr>
          <p:cNvPr id="5" name="Picture 4" descr="A background image of a couple of tabbed folders on a desk with two photos of UFOs and a mug of coffee with a question mark in the foam representing the question and answer portion of the presentation. ">
            <a:extLst>
              <a:ext uri="{FF2B5EF4-FFF2-40B4-BE49-F238E27FC236}">
                <a16:creationId xmlns:a16="http://schemas.microsoft.com/office/drawing/2014/main" id="{FF2CD0AE-0F0B-4D9B-8887-A44EDA5B07C0}"/>
              </a:ext>
            </a:extLst>
          </p:cNvPr>
          <p:cNvPicPr>
            <a:picLocks noChangeAspect="1"/>
          </p:cNvPicPr>
          <p:nvPr/>
        </p:nvPicPr>
        <p:blipFill>
          <a:blip r:embed="rId2"/>
          <a:stretch>
            <a:fillRect/>
          </a:stretch>
        </p:blipFill>
        <p:spPr>
          <a:xfrm>
            <a:off x="0" y="847023"/>
            <a:ext cx="12192000" cy="6010977"/>
          </a:xfrm>
          <a:prstGeom prst="rect">
            <a:avLst/>
          </a:prstGeom>
        </p:spPr>
      </p:pic>
    </p:spTree>
    <p:extLst>
      <p:ext uri="{BB962C8B-B14F-4D97-AF65-F5344CB8AC3E}">
        <p14:creationId xmlns:p14="http://schemas.microsoft.com/office/powerpoint/2010/main" val="16232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5AC14B-346D-468A-9799-B5B95BB2ABAD}"/>
              </a:ext>
            </a:extLst>
          </p:cNvPr>
          <p:cNvSpPr>
            <a:spLocks noGrp="1"/>
          </p:cNvSpPr>
          <p:nvPr>
            <p:ph type="title"/>
          </p:nvPr>
        </p:nvSpPr>
        <p:spPr/>
        <p:txBody>
          <a:bodyPr/>
          <a:lstStyle/>
          <a:p>
            <a:r>
              <a:rPr lang="en-US" dirty="0"/>
              <a:t>Your Mission</a:t>
            </a:r>
          </a:p>
        </p:txBody>
      </p:sp>
      <p:sp>
        <p:nvSpPr>
          <p:cNvPr id="2" name="Slide Number Placeholder 1">
            <a:extLst>
              <a:ext uri="{FF2B5EF4-FFF2-40B4-BE49-F238E27FC236}">
                <a16:creationId xmlns:a16="http://schemas.microsoft.com/office/drawing/2014/main" id="{BA25DF0C-0500-4F58-9D07-707C73770858}"/>
              </a:ext>
            </a:extLst>
          </p:cNvPr>
          <p:cNvSpPr>
            <a:spLocks noGrp="1"/>
          </p:cNvSpPr>
          <p:nvPr>
            <p:ph type="sldNum" sz="quarter" idx="4294967295"/>
          </p:nvPr>
        </p:nvSpPr>
        <p:spPr>
          <a:xfrm>
            <a:off x="11669713" y="6356350"/>
            <a:ext cx="522287" cy="365125"/>
          </a:xfrm>
        </p:spPr>
        <p:txBody>
          <a:bodyPr/>
          <a:lstStyle/>
          <a:p>
            <a:fld id="{423C0D77-2ED8-4642-8406-2FAD97EF6DB1}" type="slidenum">
              <a:rPr lang="en-US" smtClean="0"/>
              <a:pPr/>
              <a:t>18</a:t>
            </a:fld>
            <a:endParaRPr lang="en-US"/>
          </a:p>
        </p:txBody>
      </p:sp>
      <p:sp>
        <p:nvSpPr>
          <p:cNvPr id="5" name="Text Placeholder 5">
            <a:extLst>
              <a:ext uri="{FF2B5EF4-FFF2-40B4-BE49-F238E27FC236}">
                <a16:creationId xmlns:a16="http://schemas.microsoft.com/office/drawing/2014/main" id="{D4FE02BE-594B-4BDD-8737-233B97CFAD81}"/>
              </a:ext>
            </a:extLst>
          </p:cNvPr>
          <p:cNvSpPr txBox="1">
            <a:spLocks/>
          </p:cNvSpPr>
          <p:nvPr/>
        </p:nvSpPr>
        <p:spPr>
          <a:xfrm>
            <a:off x="408546" y="1646237"/>
            <a:ext cx="11571644" cy="4851839"/>
          </a:xfrm>
          <a:prstGeom prst="rect">
            <a:avLst/>
          </a:prstGeom>
        </p:spPr>
        <p:txBody>
          <a:bodyPr vert="horz" lIns="91440" tIns="45720" rIns="91440" bIns="45720" rtlCol="0">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800" b="0" kern="1200">
                <a:solidFill>
                  <a:schemeClr val="tx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kern="1200">
                <a:solidFill>
                  <a:schemeClr val="accent1">
                    <a:lumMod val="75000"/>
                  </a:schemeClr>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2400" b="1" dirty="0">
                <a:solidFill>
                  <a:srgbClr val="1F4E79"/>
                </a:solidFill>
                <a:latin typeface="Calibri" charset="0"/>
                <a:ea typeface="Calibri" charset="0"/>
                <a:cs typeface="Calibri" charset="0"/>
              </a:rPr>
              <a:t>Take a picture of this QR Code</a:t>
            </a:r>
          </a:p>
          <a:p>
            <a:pPr marL="0" marR="0" lvl="0" indent="0" algn="ctr" defTabSz="4572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sz="2400" dirty="0">
              <a:solidFill>
                <a:srgbClr val="1F4E79"/>
              </a:solidFill>
              <a:latin typeface="Calibri" charset="0"/>
              <a:ea typeface="Calibri" charset="0"/>
              <a:cs typeface="Calibri" charset="0"/>
            </a:endParaRPr>
          </a:p>
          <a:p>
            <a:pPr marL="0" marR="0" lvl="0" indent="0" algn="ctr" defTabSz="4572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sz="2400" dirty="0">
              <a:solidFill>
                <a:srgbClr val="1F4E79"/>
              </a:solidFill>
              <a:latin typeface="Calibri" charset="0"/>
              <a:ea typeface="Calibri" charset="0"/>
              <a:cs typeface="Calibri" charset="0"/>
            </a:endParaRPr>
          </a:p>
          <a:p>
            <a:pPr marL="0" marR="0" lvl="0" indent="0" algn="ctr" defTabSz="4572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sz="2400" dirty="0">
              <a:solidFill>
                <a:srgbClr val="1F4E79"/>
              </a:solidFill>
              <a:latin typeface="Calibri" charset="0"/>
              <a:ea typeface="Calibri" charset="0"/>
              <a:cs typeface="Calibri" charset="0"/>
            </a:endParaRPr>
          </a:p>
          <a:p>
            <a:pPr marL="0" marR="0" lvl="0" indent="0" algn="ctr" defTabSz="4572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sz="2400" dirty="0">
              <a:solidFill>
                <a:srgbClr val="1F4E79"/>
              </a:solidFill>
              <a:latin typeface="Calibri" charset="0"/>
              <a:ea typeface="Calibri" charset="0"/>
              <a:cs typeface="Calibri" charset="0"/>
            </a:endParaRPr>
          </a:p>
          <a:p>
            <a:pPr marL="0" marR="0" lvl="0" indent="0" algn="ctr" defTabSz="4572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sz="2400" dirty="0">
              <a:solidFill>
                <a:srgbClr val="1F4E79"/>
              </a:solidFill>
              <a:latin typeface="Calibri" charset="0"/>
              <a:ea typeface="Calibri" charset="0"/>
              <a:cs typeface="Calibri" charset="0"/>
            </a:endParaRPr>
          </a:p>
          <a:p>
            <a:pPr marL="0" marR="0" lvl="0" indent="0" algn="ctr" defTabSz="4572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sz="2400" dirty="0">
              <a:solidFill>
                <a:srgbClr val="1F4E79"/>
              </a:solidFill>
              <a:latin typeface="Calibri" charset="0"/>
              <a:ea typeface="Calibri" charset="0"/>
              <a:cs typeface="Calibri" charset="0"/>
            </a:endParaRPr>
          </a:p>
          <a:p>
            <a:pPr marL="0" marR="0" lvl="0" indent="0" algn="ctr" defTabSz="4572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sz="2400" dirty="0">
              <a:solidFill>
                <a:srgbClr val="1F4E79"/>
              </a:solidFill>
              <a:latin typeface="Calibri" charset="0"/>
              <a:ea typeface="Calibri" charset="0"/>
              <a:cs typeface="Calibri" charset="0"/>
            </a:endParaRPr>
          </a:p>
          <a:p>
            <a:pPr marL="0" marR="0" lvl="0" indent="0" algn="ctr" defTabSz="4572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sz="2400" dirty="0">
              <a:solidFill>
                <a:srgbClr val="1F4E79"/>
              </a:solidFill>
              <a:latin typeface="Calibri" charset="0"/>
              <a:ea typeface="Calibri" charset="0"/>
              <a:cs typeface="Calibri" charset="0"/>
            </a:endParaRPr>
          </a:p>
          <a:p>
            <a:pPr marL="0" marR="0" lvl="0" indent="0" algn="ctr" defTabSz="4572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sz="2400" dirty="0">
              <a:solidFill>
                <a:srgbClr val="1F4E79"/>
              </a:solidFill>
              <a:latin typeface="Calibri" charset="0"/>
              <a:ea typeface="Calibri" charset="0"/>
              <a:cs typeface="Calibri" charset="0"/>
            </a:endParaRPr>
          </a:p>
          <a:p>
            <a:pPr marL="0" marR="0" lvl="0" indent="0" algn="ctr" defTabSz="4572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sz="2400" dirty="0">
              <a:solidFill>
                <a:srgbClr val="1F4E79"/>
              </a:solidFill>
              <a:latin typeface="Calibri" charset="0"/>
              <a:ea typeface="Calibri" charset="0"/>
              <a:cs typeface="Calibri" charset="0"/>
            </a:endParaRPr>
          </a:p>
          <a:p>
            <a:pPr marL="0" marR="0" lvl="0" indent="0" algn="ctr" defTabSz="4572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sz="2400" dirty="0">
              <a:solidFill>
                <a:srgbClr val="1F4E79"/>
              </a:solidFill>
              <a:latin typeface="Calibri" charset="0"/>
              <a:ea typeface="Calibri" charset="0"/>
              <a:cs typeface="Calibri" charset="0"/>
            </a:endParaRPr>
          </a:p>
          <a:p>
            <a:pPr marL="0" marR="0" lvl="0" indent="0" algn="ctr" defTabSz="4572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sz="1050" dirty="0">
              <a:solidFill>
                <a:srgbClr val="1F4E79"/>
              </a:solidFill>
              <a:latin typeface="Calibri" charset="0"/>
              <a:ea typeface="Calibri" charset="0"/>
              <a:cs typeface="Calibri" charset="0"/>
            </a:endParaRPr>
          </a:p>
          <a:p>
            <a:pPr marL="0" lvl="0" indent="0" algn="ctr" defTabSz="457200">
              <a:spcBef>
                <a:spcPts val="0"/>
              </a:spcBef>
              <a:buNone/>
              <a:defRPr/>
            </a:pPr>
            <a:r>
              <a:rPr lang="en-US" sz="2400" dirty="0">
                <a:solidFill>
                  <a:srgbClr val="1F4E79"/>
                </a:solidFill>
                <a:latin typeface="Calibri" charset="0"/>
                <a:ea typeface="Calibri" charset="0"/>
                <a:cs typeface="Calibri" charset="0"/>
              </a:rPr>
              <a:t>or visit </a:t>
            </a:r>
            <a:r>
              <a:rPr lang="en-US" sz="2400" b="0" i="0" dirty="0">
                <a:solidFill>
                  <a:srgbClr val="404040"/>
                </a:solidFill>
                <a:effectLst/>
                <a:hlinkClick r:id="rId3"/>
              </a:rPr>
              <a:t>https://militaryonesource.mil/social-work-behavioral-health-conference</a:t>
            </a:r>
            <a:r>
              <a:rPr lang="en-US" sz="2400" b="0" i="0" dirty="0">
                <a:solidFill>
                  <a:srgbClr val="404040"/>
                </a:solidFill>
                <a:effectLst/>
              </a:rPr>
              <a:t> </a:t>
            </a:r>
            <a:endParaRPr lang="en-US" sz="2400" b="1" dirty="0">
              <a:solidFill>
                <a:srgbClr val="1F355E"/>
              </a:solidFill>
              <a:ea typeface="Calibri" charset="0"/>
              <a:cs typeface="Calibri" charset="0"/>
            </a:endParaRPr>
          </a:p>
          <a:p>
            <a:pPr marL="0" lvl="0" indent="0" algn="ctr" defTabSz="457200">
              <a:spcBef>
                <a:spcPts val="0"/>
              </a:spcBef>
              <a:buNone/>
              <a:defRPr/>
            </a:pPr>
            <a:r>
              <a:rPr lang="en-US" sz="2400" dirty="0">
                <a:solidFill>
                  <a:srgbClr val="1F4E79"/>
                </a:solidFill>
                <a:latin typeface="Calibri" charset="0"/>
                <a:ea typeface="Calibri" charset="0"/>
                <a:cs typeface="Calibri" charset="0"/>
              </a:rPr>
              <a:t>for all the information presented today AND more! </a:t>
            </a:r>
            <a:endParaRPr lang="en-US" sz="2400" dirty="0"/>
          </a:p>
          <a:p>
            <a:pPr marL="0" marR="0" lvl="0" indent="0" algn="ctr" defTabSz="4572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2400" dirty="0">
                <a:solidFill>
                  <a:srgbClr val="1F4E79"/>
                </a:solidFill>
                <a:latin typeface="Calibri" charset="0"/>
                <a:ea typeface="Calibri" charset="0"/>
                <a:cs typeface="Calibri" charset="0"/>
              </a:rPr>
              <a:t> </a:t>
            </a:r>
            <a:br>
              <a:rPr lang="en-US" sz="2400" dirty="0">
                <a:solidFill>
                  <a:srgbClr val="1F4E79"/>
                </a:solidFill>
                <a:latin typeface="Calibri" charset="0"/>
                <a:ea typeface="Calibri" charset="0"/>
                <a:cs typeface="Calibri" charset="0"/>
              </a:rPr>
            </a:br>
            <a:endParaRPr lang="en-US" sz="2400" dirty="0"/>
          </a:p>
        </p:txBody>
      </p:sp>
      <p:pic>
        <p:nvPicPr>
          <p:cNvPr id="7" name="Picture 6" descr="A QR Code that links to https://militaryonesource.mil/social-work-behavioral-health-conference  ">
            <a:extLst>
              <a:ext uri="{FF2B5EF4-FFF2-40B4-BE49-F238E27FC236}">
                <a16:creationId xmlns:a16="http://schemas.microsoft.com/office/drawing/2014/main" id="{B01EE9F3-7E81-4848-A264-4582EAB73FB3}"/>
              </a:ext>
            </a:extLst>
          </p:cNvPr>
          <p:cNvPicPr>
            <a:picLocks noChangeAspect="1"/>
          </p:cNvPicPr>
          <p:nvPr/>
        </p:nvPicPr>
        <p:blipFill>
          <a:blip r:embed="rId4"/>
          <a:stretch>
            <a:fillRect/>
          </a:stretch>
        </p:blipFill>
        <p:spPr>
          <a:xfrm>
            <a:off x="4197569" y="2038349"/>
            <a:ext cx="3796861" cy="3796861"/>
          </a:xfrm>
          <a:prstGeom prst="rect">
            <a:avLst/>
          </a:prstGeom>
        </p:spPr>
      </p:pic>
    </p:spTree>
    <p:extLst>
      <p:ext uri="{BB962C8B-B14F-4D97-AF65-F5344CB8AC3E}">
        <p14:creationId xmlns:p14="http://schemas.microsoft.com/office/powerpoint/2010/main" val="214933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1FB602-0831-4423-A918-D7CCEDEAA86A}"/>
              </a:ext>
            </a:extLst>
          </p:cNvPr>
          <p:cNvSpPr>
            <a:spLocks noGrp="1"/>
          </p:cNvSpPr>
          <p:nvPr>
            <p:ph type="sldNum" sz="quarter" idx="4294967295"/>
          </p:nvPr>
        </p:nvSpPr>
        <p:spPr>
          <a:xfrm>
            <a:off x="11669713" y="6356350"/>
            <a:ext cx="522287" cy="365125"/>
          </a:xfrm>
        </p:spPr>
        <p:txBody>
          <a:bodyPr/>
          <a:lstStyle/>
          <a:p>
            <a:fld id="{423C0D77-2ED8-4642-8406-2FAD97EF6DB1}" type="slidenum">
              <a:rPr lang="en-US" smtClean="0"/>
              <a:pPr/>
              <a:t>19</a:t>
            </a:fld>
            <a:endParaRPr lang="en-US"/>
          </a:p>
        </p:txBody>
      </p:sp>
      <p:sp>
        <p:nvSpPr>
          <p:cNvPr id="5" name="Content Placeholder 8">
            <a:extLst>
              <a:ext uri="{FF2B5EF4-FFF2-40B4-BE49-F238E27FC236}">
                <a16:creationId xmlns:a16="http://schemas.microsoft.com/office/drawing/2014/main" id="{50D312F7-6FA0-42A0-A65E-50A252F2A336}"/>
              </a:ext>
            </a:extLst>
          </p:cNvPr>
          <p:cNvSpPr>
            <a:spLocks noGrp="1"/>
          </p:cNvSpPr>
          <p:nvPr>
            <p:ph idx="1"/>
          </p:nvPr>
        </p:nvSpPr>
        <p:spPr>
          <a:xfrm>
            <a:off x="753628" y="5181028"/>
            <a:ext cx="10810781" cy="945548"/>
          </a:xfrm>
        </p:spPr>
        <p:txBody>
          <a:bodyPr vert="horz" lIns="91440" tIns="45720" rIns="91440" bIns="45720" rtlCol="0" anchor="t">
            <a:normAutofit/>
          </a:bodyPr>
          <a:lstStyle/>
          <a:p>
            <a:pPr marL="0" indent="0" algn="ctr" defTabSz="622300">
              <a:lnSpc>
                <a:spcPct val="100000"/>
              </a:lnSpc>
              <a:spcBef>
                <a:spcPct val="0"/>
              </a:spcBef>
              <a:buNone/>
            </a:pPr>
            <a:r>
              <a:rPr lang="en-US" dirty="0"/>
              <a:t>“Connecting you to your best MilLife”</a:t>
            </a:r>
            <a:br>
              <a:rPr lang="en-US" dirty="0"/>
            </a:br>
            <a:r>
              <a:rPr lang="en-US" dirty="0"/>
              <a:t>www.militaryonesource.mil | 1-800-342-9647</a:t>
            </a:r>
            <a:endParaRPr lang="en-US" dirty="0">
              <a:cs typeface="Calibri"/>
            </a:endParaRPr>
          </a:p>
        </p:txBody>
      </p:sp>
      <p:sp>
        <p:nvSpPr>
          <p:cNvPr id="6" name="Content Placeholder 8">
            <a:extLst>
              <a:ext uri="{FF2B5EF4-FFF2-40B4-BE49-F238E27FC236}">
                <a16:creationId xmlns:a16="http://schemas.microsoft.com/office/drawing/2014/main" id="{9DFFF9B0-39EC-4C0B-9C8B-A30C1A274B5A}"/>
              </a:ext>
            </a:extLst>
          </p:cNvPr>
          <p:cNvSpPr txBox="1">
            <a:spLocks/>
          </p:cNvSpPr>
          <p:nvPr/>
        </p:nvSpPr>
        <p:spPr>
          <a:xfrm>
            <a:off x="2438787" y="2332461"/>
            <a:ext cx="7440461" cy="284856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3600" b="1" dirty="0">
                <a:solidFill>
                  <a:srgbClr val="1F355E"/>
                </a:solidFill>
              </a:rPr>
              <a:t>Zona T. Lewis</a:t>
            </a:r>
          </a:p>
          <a:p>
            <a:pPr marL="0" indent="0" algn="ctr">
              <a:lnSpc>
                <a:spcPct val="100000"/>
              </a:lnSpc>
              <a:spcBef>
                <a:spcPts val="0"/>
              </a:spcBef>
              <a:buNone/>
            </a:pPr>
            <a:r>
              <a:rPr lang="en-US" dirty="0"/>
              <a:t>Director, Military Community Outreach</a:t>
            </a:r>
          </a:p>
          <a:p>
            <a:pPr marL="0" indent="0" algn="ctr">
              <a:lnSpc>
                <a:spcPct val="100000"/>
              </a:lnSpc>
              <a:spcBef>
                <a:spcPts val="0"/>
              </a:spcBef>
              <a:buNone/>
            </a:pPr>
            <a:r>
              <a:rPr lang="en-US" dirty="0"/>
              <a:t>Military Community &amp; Family Policy</a:t>
            </a:r>
          </a:p>
          <a:p>
            <a:pPr marL="0" indent="0" algn="ctr">
              <a:lnSpc>
                <a:spcPct val="100000"/>
              </a:lnSpc>
              <a:spcBef>
                <a:spcPts val="0"/>
              </a:spcBef>
              <a:buNone/>
            </a:pPr>
            <a:r>
              <a:rPr lang="en-US" dirty="0"/>
              <a:t>Office: 703.697.2476 </a:t>
            </a:r>
          </a:p>
          <a:p>
            <a:pPr marL="0" indent="0" algn="ctr">
              <a:lnSpc>
                <a:spcPct val="100000"/>
              </a:lnSpc>
              <a:spcBef>
                <a:spcPts val="0"/>
              </a:spcBef>
              <a:buNone/>
            </a:pPr>
            <a:r>
              <a:rPr lang="en-US" dirty="0">
                <a:hlinkClick r:id="rId2"/>
              </a:rPr>
              <a:t>zona.t.lewis.civ@mail.mil</a:t>
            </a:r>
            <a:r>
              <a:rPr lang="en-US" dirty="0"/>
              <a:t> </a:t>
            </a:r>
          </a:p>
        </p:txBody>
      </p:sp>
    </p:spTree>
    <p:extLst>
      <p:ext uri="{BB962C8B-B14F-4D97-AF65-F5344CB8AC3E}">
        <p14:creationId xmlns:p14="http://schemas.microsoft.com/office/powerpoint/2010/main" val="235648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Arrow Connector 34">
            <a:extLst>
              <a:ext uri="{FF2B5EF4-FFF2-40B4-BE49-F238E27FC236}">
                <a16:creationId xmlns:a16="http://schemas.microsoft.com/office/drawing/2014/main" id="{63F31AB1-4B39-4C47-8066-0BCD88FEB65A}"/>
              </a:ext>
            </a:extLst>
          </p:cNvPr>
          <p:cNvCxnSpPr>
            <a:cxnSpLocks/>
          </p:cNvCxnSpPr>
          <p:nvPr/>
        </p:nvCxnSpPr>
        <p:spPr>
          <a:xfrm flipH="1" flipV="1">
            <a:off x="3274651" y="3869080"/>
            <a:ext cx="2689759" cy="40622"/>
          </a:xfrm>
          <a:prstGeom prst="straightConnector1">
            <a:avLst/>
          </a:prstGeom>
          <a:ln w="63500">
            <a:solidFill>
              <a:srgbClr val="667E92"/>
            </a:solidFill>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3CB049C4-E709-44A3-BC9C-C7CB68049E53}"/>
              </a:ext>
            </a:extLst>
          </p:cNvPr>
          <p:cNvCxnSpPr>
            <a:cxnSpLocks/>
          </p:cNvCxnSpPr>
          <p:nvPr/>
        </p:nvCxnSpPr>
        <p:spPr>
          <a:xfrm flipH="1" flipV="1">
            <a:off x="4619531" y="2312631"/>
            <a:ext cx="1321489" cy="1335937"/>
          </a:xfrm>
          <a:prstGeom prst="straightConnector1">
            <a:avLst/>
          </a:prstGeom>
          <a:ln w="63500">
            <a:solidFill>
              <a:srgbClr val="667E92"/>
            </a:solidFill>
            <a:tailEnd type="triangle"/>
          </a:ln>
        </p:spPr>
        <p:style>
          <a:lnRef idx="1">
            <a:schemeClr val="dk1"/>
          </a:lnRef>
          <a:fillRef idx="0">
            <a:schemeClr val="dk1"/>
          </a:fillRef>
          <a:effectRef idx="0">
            <a:schemeClr val="dk1"/>
          </a:effectRef>
          <a:fontRef idx="minor">
            <a:schemeClr val="tx1"/>
          </a:fontRef>
        </p:style>
      </p:cxnSp>
      <p:sp>
        <p:nvSpPr>
          <p:cNvPr id="37" name="Google Shape;8771;p64" descr="Heart to represent the speaker is a Military Spouse">
            <a:extLst>
              <a:ext uri="{FF2B5EF4-FFF2-40B4-BE49-F238E27FC236}">
                <a16:creationId xmlns:a16="http://schemas.microsoft.com/office/drawing/2014/main" id="{7F61DF3B-152F-4747-AB84-2F3DA65FFF31}"/>
              </a:ext>
            </a:extLst>
          </p:cNvPr>
          <p:cNvSpPr/>
          <p:nvPr/>
        </p:nvSpPr>
        <p:spPr>
          <a:xfrm>
            <a:off x="3368233" y="1154863"/>
            <a:ext cx="1491143" cy="1340398"/>
          </a:xfrm>
          <a:custGeom>
            <a:avLst/>
            <a:gdLst/>
            <a:ahLst/>
            <a:cxnLst/>
            <a:rect l="l" t="t" r="r" b="b"/>
            <a:pathLst>
              <a:path w="19273" h="17017" extrusionOk="0">
                <a:moveTo>
                  <a:pt x="5119" y="1"/>
                </a:moveTo>
                <a:cubicBezTo>
                  <a:pt x="2198" y="1"/>
                  <a:pt x="0" y="2389"/>
                  <a:pt x="0" y="5554"/>
                </a:cubicBezTo>
                <a:cubicBezTo>
                  <a:pt x="0" y="8974"/>
                  <a:pt x="2744" y="11311"/>
                  <a:pt x="6902" y="14855"/>
                </a:cubicBezTo>
                <a:cubicBezTo>
                  <a:pt x="7607" y="15458"/>
                  <a:pt x="8408" y="16138"/>
                  <a:pt x="9239" y="16867"/>
                </a:cubicBezTo>
                <a:cubicBezTo>
                  <a:pt x="9352" y="16966"/>
                  <a:pt x="9493" y="17016"/>
                  <a:pt x="9635" y="17016"/>
                </a:cubicBezTo>
                <a:cubicBezTo>
                  <a:pt x="9776" y="17016"/>
                  <a:pt x="9918" y="16966"/>
                  <a:pt x="10031" y="16867"/>
                </a:cubicBezTo>
                <a:cubicBezTo>
                  <a:pt x="10862" y="16138"/>
                  <a:pt x="11663" y="15458"/>
                  <a:pt x="12370" y="14855"/>
                </a:cubicBezTo>
                <a:cubicBezTo>
                  <a:pt x="16526" y="11314"/>
                  <a:pt x="19272" y="8974"/>
                  <a:pt x="19272" y="5554"/>
                </a:cubicBezTo>
                <a:cubicBezTo>
                  <a:pt x="19272" y="2389"/>
                  <a:pt x="17071" y="1"/>
                  <a:pt x="14153" y="1"/>
                </a:cubicBezTo>
                <a:cubicBezTo>
                  <a:pt x="13105" y="1"/>
                  <a:pt x="12148" y="332"/>
                  <a:pt x="11301" y="986"/>
                </a:cubicBezTo>
                <a:cubicBezTo>
                  <a:pt x="10491" y="1612"/>
                  <a:pt x="9952" y="2410"/>
                  <a:pt x="9636" y="2991"/>
                </a:cubicBezTo>
                <a:cubicBezTo>
                  <a:pt x="9317" y="2410"/>
                  <a:pt x="8778" y="1612"/>
                  <a:pt x="7968" y="986"/>
                </a:cubicBezTo>
                <a:cubicBezTo>
                  <a:pt x="7122" y="332"/>
                  <a:pt x="6164" y="1"/>
                  <a:pt x="511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 name="Google Shape;3398;p49">
            <a:extLst>
              <a:ext uri="{FF2B5EF4-FFF2-40B4-BE49-F238E27FC236}">
                <a16:creationId xmlns:a16="http://schemas.microsoft.com/office/drawing/2014/main" id="{54D53403-54D9-4F6A-AC45-A51A7EC1997D}"/>
              </a:ext>
            </a:extLst>
          </p:cNvPr>
          <p:cNvSpPr txBox="1">
            <a:spLocks/>
          </p:cNvSpPr>
          <p:nvPr/>
        </p:nvSpPr>
        <p:spPr>
          <a:xfrm>
            <a:off x="3395994" y="2422031"/>
            <a:ext cx="1366720" cy="38520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Inconsolata"/>
                <a:ea typeface="Inconsolata"/>
                <a:cs typeface="Inconsolata"/>
                <a:sym typeface="Inconsolata"/>
              </a:defRPr>
            </a:lvl1pPr>
            <a:lvl2pPr marL="914400" marR="0" lvl="1" indent="-3175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317500" algn="l" rtl="0">
              <a:lnSpc>
                <a:spcPct val="100000"/>
              </a:lnSpc>
              <a:spcBef>
                <a:spcPts val="16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317500" algn="l" rtl="0">
              <a:lnSpc>
                <a:spcPct val="100000"/>
              </a:lnSpc>
              <a:spcBef>
                <a:spcPts val="16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317500" algn="l" rtl="0">
              <a:lnSpc>
                <a:spcPct val="100000"/>
              </a:lnSpc>
              <a:spcBef>
                <a:spcPts val="16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317500" algn="l" rtl="0">
              <a:lnSpc>
                <a:spcPct val="100000"/>
              </a:lnSpc>
              <a:spcBef>
                <a:spcPts val="16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L="3200400" marR="0" lvl="6" indent="-317500" algn="l" rtl="0">
              <a:lnSpc>
                <a:spcPct val="100000"/>
              </a:lnSpc>
              <a:spcBef>
                <a:spcPts val="16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L="3657600" marR="0" lvl="7" indent="-317500" algn="l" rtl="0">
              <a:lnSpc>
                <a:spcPct val="100000"/>
              </a:lnSpc>
              <a:spcBef>
                <a:spcPts val="16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L="4114800" marR="0" lvl="8" indent="-317500" algn="l" rtl="0">
              <a:lnSpc>
                <a:spcPct val="100000"/>
              </a:lnSpc>
              <a:spcBef>
                <a:spcPts val="1600"/>
              </a:spcBef>
              <a:spcAft>
                <a:spcPts val="160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pPr marL="0" indent="0"/>
            <a:r>
              <a:rPr lang="en-US" sz="2000" b="1" dirty="0" err="1">
                <a:solidFill>
                  <a:srgbClr val="667E92"/>
                </a:solidFill>
                <a:latin typeface="+mn-lt"/>
              </a:rPr>
              <a:t>MilSpouse</a:t>
            </a:r>
            <a:endParaRPr lang="en-US" sz="2000" b="1" dirty="0">
              <a:solidFill>
                <a:srgbClr val="667E92"/>
              </a:solidFill>
              <a:latin typeface="+mn-lt"/>
            </a:endParaRPr>
          </a:p>
        </p:txBody>
      </p:sp>
      <p:cxnSp>
        <p:nvCxnSpPr>
          <p:cNvPr id="39" name="Straight Arrow Connector 38">
            <a:extLst>
              <a:ext uri="{FF2B5EF4-FFF2-40B4-BE49-F238E27FC236}">
                <a16:creationId xmlns:a16="http://schemas.microsoft.com/office/drawing/2014/main" id="{BF121205-4599-4775-91B7-0CB053DBFD3C}"/>
              </a:ext>
            </a:extLst>
          </p:cNvPr>
          <p:cNvCxnSpPr>
            <a:cxnSpLocks/>
          </p:cNvCxnSpPr>
          <p:nvPr/>
        </p:nvCxnSpPr>
        <p:spPr>
          <a:xfrm flipH="1">
            <a:off x="4563159" y="4180326"/>
            <a:ext cx="1373528" cy="1154909"/>
          </a:xfrm>
          <a:prstGeom prst="straightConnector1">
            <a:avLst/>
          </a:prstGeom>
          <a:ln w="63500">
            <a:solidFill>
              <a:srgbClr val="667E92"/>
            </a:solidFill>
            <a:tailEnd type="triangle"/>
          </a:ln>
        </p:spPr>
        <p:style>
          <a:lnRef idx="1">
            <a:schemeClr val="dk1"/>
          </a:lnRef>
          <a:fillRef idx="0">
            <a:schemeClr val="dk1"/>
          </a:fillRef>
          <a:effectRef idx="0">
            <a:schemeClr val="dk1"/>
          </a:effectRef>
          <a:fontRef idx="minor">
            <a:schemeClr val="tx1"/>
          </a:fontRef>
        </p:style>
      </p:cxnSp>
      <p:grpSp>
        <p:nvGrpSpPr>
          <p:cNvPr id="40" name="Google Shape;10531;p68" descr="Three stacked boxes to represent that in her non-work time, the speaker enjoys crafting with cardboard.">
            <a:extLst>
              <a:ext uri="{FF2B5EF4-FFF2-40B4-BE49-F238E27FC236}">
                <a16:creationId xmlns:a16="http://schemas.microsoft.com/office/drawing/2014/main" id="{55D2F618-35F3-45B3-866E-B36B8783CF5D}"/>
              </a:ext>
            </a:extLst>
          </p:cNvPr>
          <p:cNvGrpSpPr/>
          <p:nvPr/>
        </p:nvGrpSpPr>
        <p:grpSpPr>
          <a:xfrm>
            <a:off x="3334983" y="4885973"/>
            <a:ext cx="1407395" cy="1320096"/>
            <a:chOff x="-49764975" y="3183375"/>
            <a:chExt cx="299300" cy="299125"/>
          </a:xfrm>
        </p:grpSpPr>
        <p:sp>
          <p:nvSpPr>
            <p:cNvPr id="41" name="Google Shape;10532;p68">
              <a:extLst>
                <a:ext uri="{FF2B5EF4-FFF2-40B4-BE49-F238E27FC236}">
                  <a16:creationId xmlns:a16="http://schemas.microsoft.com/office/drawing/2014/main" id="{D89227E2-B260-4B29-B432-0CBABED3E3DA}"/>
                </a:ext>
              </a:extLst>
            </p:cNvPr>
            <p:cNvSpPr/>
            <p:nvPr/>
          </p:nvSpPr>
          <p:spPr>
            <a:xfrm>
              <a:off x="-49606675" y="3233575"/>
              <a:ext cx="70125" cy="103200"/>
            </a:xfrm>
            <a:custGeom>
              <a:avLst/>
              <a:gdLst/>
              <a:ahLst/>
              <a:cxnLst/>
              <a:rect l="l" t="t" r="r" b="b"/>
              <a:pathLst>
                <a:path w="2805" h="4128" extrusionOk="0">
                  <a:moveTo>
                    <a:pt x="2805" y="1"/>
                  </a:moveTo>
                  <a:lnTo>
                    <a:pt x="1" y="1355"/>
                  </a:lnTo>
                  <a:lnTo>
                    <a:pt x="1" y="4128"/>
                  </a:lnTo>
                  <a:lnTo>
                    <a:pt x="2805" y="2710"/>
                  </a:lnTo>
                  <a:lnTo>
                    <a:pt x="280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533;p68">
              <a:extLst>
                <a:ext uri="{FF2B5EF4-FFF2-40B4-BE49-F238E27FC236}">
                  <a16:creationId xmlns:a16="http://schemas.microsoft.com/office/drawing/2014/main" id="{61F3D676-1600-4400-8551-6EBB53140F1F}"/>
                </a:ext>
              </a:extLst>
            </p:cNvPr>
            <p:cNvSpPr/>
            <p:nvPr/>
          </p:nvSpPr>
          <p:spPr>
            <a:xfrm>
              <a:off x="-49676775" y="3364325"/>
              <a:ext cx="52000" cy="118175"/>
            </a:xfrm>
            <a:custGeom>
              <a:avLst/>
              <a:gdLst/>
              <a:ahLst/>
              <a:cxnLst/>
              <a:rect l="l" t="t" r="r" b="b"/>
              <a:pathLst>
                <a:path w="2080" h="4727" extrusionOk="0">
                  <a:moveTo>
                    <a:pt x="2080" y="0"/>
                  </a:moveTo>
                  <a:lnTo>
                    <a:pt x="1" y="1072"/>
                  </a:lnTo>
                  <a:lnTo>
                    <a:pt x="1" y="4726"/>
                  </a:lnTo>
                  <a:lnTo>
                    <a:pt x="2080" y="3529"/>
                  </a:lnTo>
                  <a:lnTo>
                    <a:pt x="208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534;p68">
              <a:extLst>
                <a:ext uri="{FF2B5EF4-FFF2-40B4-BE49-F238E27FC236}">
                  <a16:creationId xmlns:a16="http://schemas.microsoft.com/office/drawing/2014/main" id="{F9D35774-A773-42C1-AE5D-C43FC9AAA1D4}"/>
                </a:ext>
              </a:extLst>
            </p:cNvPr>
            <p:cNvSpPr/>
            <p:nvPr/>
          </p:nvSpPr>
          <p:spPr>
            <a:xfrm>
              <a:off x="-49694100" y="3233575"/>
              <a:ext cx="69325" cy="103200"/>
            </a:xfrm>
            <a:custGeom>
              <a:avLst/>
              <a:gdLst/>
              <a:ahLst/>
              <a:cxnLst/>
              <a:rect l="l" t="t" r="r" b="b"/>
              <a:pathLst>
                <a:path w="2773" h="4128" extrusionOk="0">
                  <a:moveTo>
                    <a:pt x="1" y="1"/>
                  </a:moveTo>
                  <a:lnTo>
                    <a:pt x="1" y="2710"/>
                  </a:lnTo>
                  <a:lnTo>
                    <a:pt x="2773" y="4128"/>
                  </a:lnTo>
                  <a:lnTo>
                    <a:pt x="2773" y="1355"/>
                  </a:lnTo>
                  <a:lnTo>
                    <a:pt x="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535;p68">
              <a:extLst>
                <a:ext uri="{FF2B5EF4-FFF2-40B4-BE49-F238E27FC236}">
                  <a16:creationId xmlns:a16="http://schemas.microsoft.com/office/drawing/2014/main" id="{8CA051BB-1C25-4C18-89FA-4845C4E7CE9C}"/>
                </a:ext>
              </a:extLst>
            </p:cNvPr>
            <p:cNvSpPr/>
            <p:nvPr/>
          </p:nvSpPr>
          <p:spPr>
            <a:xfrm>
              <a:off x="-49756325" y="3314700"/>
              <a:ext cx="121325" cy="61450"/>
            </a:xfrm>
            <a:custGeom>
              <a:avLst/>
              <a:gdLst/>
              <a:ahLst/>
              <a:cxnLst/>
              <a:rect l="l" t="t" r="r" b="b"/>
              <a:pathLst>
                <a:path w="4853" h="2458" extrusionOk="0">
                  <a:moveTo>
                    <a:pt x="2048" y="1"/>
                  </a:moveTo>
                  <a:lnTo>
                    <a:pt x="1" y="1040"/>
                  </a:lnTo>
                  <a:lnTo>
                    <a:pt x="2836" y="2458"/>
                  </a:lnTo>
                  <a:lnTo>
                    <a:pt x="4852" y="1418"/>
                  </a:lnTo>
                  <a:lnTo>
                    <a:pt x="204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536;p68">
              <a:extLst>
                <a:ext uri="{FF2B5EF4-FFF2-40B4-BE49-F238E27FC236}">
                  <a16:creationId xmlns:a16="http://schemas.microsoft.com/office/drawing/2014/main" id="{68F7E8B7-5AF9-4C69-8AD7-D8A6F38B64A1}"/>
                </a:ext>
              </a:extLst>
            </p:cNvPr>
            <p:cNvSpPr/>
            <p:nvPr/>
          </p:nvSpPr>
          <p:spPr>
            <a:xfrm>
              <a:off x="-49606675" y="3364325"/>
              <a:ext cx="52000" cy="118175"/>
            </a:xfrm>
            <a:custGeom>
              <a:avLst/>
              <a:gdLst/>
              <a:ahLst/>
              <a:cxnLst/>
              <a:rect l="l" t="t" r="r" b="b"/>
              <a:pathLst>
                <a:path w="2080" h="4727" extrusionOk="0">
                  <a:moveTo>
                    <a:pt x="1" y="0"/>
                  </a:moveTo>
                  <a:lnTo>
                    <a:pt x="1" y="3529"/>
                  </a:lnTo>
                  <a:lnTo>
                    <a:pt x="2080" y="4726"/>
                  </a:lnTo>
                  <a:lnTo>
                    <a:pt x="2080" y="1072"/>
                  </a:lnTo>
                  <a:lnTo>
                    <a:pt x="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537;p68">
              <a:extLst>
                <a:ext uri="{FF2B5EF4-FFF2-40B4-BE49-F238E27FC236}">
                  <a16:creationId xmlns:a16="http://schemas.microsoft.com/office/drawing/2014/main" id="{C4CC9426-C194-46AA-9DA0-A4D32145F330}"/>
                </a:ext>
              </a:extLst>
            </p:cNvPr>
            <p:cNvSpPr/>
            <p:nvPr/>
          </p:nvSpPr>
          <p:spPr>
            <a:xfrm>
              <a:off x="-49595650" y="3314700"/>
              <a:ext cx="121325" cy="61450"/>
            </a:xfrm>
            <a:custGeom>
              <a:avLst/>
              <a:gdLst/>
              <a:ahLst/>
              <a:cxnLst/>
              <a:rect l="l" t="t" r="r" b="b"/>
              <a:pathLst>
                <a:path w="4853" h="2458" extrusionOk="0">
                  <a:moveTo>
                    <a:pt x="2773" y="1"/>
                  </a:moveTo>
                  <a:lnTo>
                    <a:pt x="1" y="1418"/>
                  </a:lnTo>
                  <a:lnTo>
                    <a:pt x="1985" y="2458"/>
                  </a:lnTo>
                  <a:lnTo>
                    <a:pt x="4852" y="1040"/>
                  </a:lnTo>
                  <a:lnTo>
                    <a:pt x="277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538;p68">
              <a:extLst>
                <a:ext uri="{FF2B5EF4-FFF2-40B4-BE49-F238E27FC236}">
                  <a16:creationId xmlns:a16="http://schemas.microsoft.com/office/drawing/2014/main" id="{9CD9E0AB-2881-4F33-943A-9A41E014F06E}"/>
                </a:ext>
              </a:extLst>
            </p:cNvPr>
            <p:cNvSpPr/>
            <p:nvPr/>
          </p:nvSpPr>
          <p:spPr>
            <a:xfrm>
              <a:off x="-49764975" y="3355650"/>
              <a:ext cx="70100" cy="126850"/>
            </a:xfrm>
            <a:custGeom>
              <a:avLst/>
              <a:gdLst/>
              <a:ahLst/>
              <a:cxnLst/>
              <a:rect l="l" t="t" r="r" b="b"/>
              <a:pathLst>
                <a:path w="2804" h="5074" extrusionOk="0">
                  <a:moveTo>
                    <a:pt x="0" y="1"/>
                  </a:moveTo>
                  <a:lnTo>
                    <a:pt x="0" y="3309"/>
                  </a:lnTo>
                  <a:cubicBezTo>
                    <a:pt x="0" y="3403"/>
                    <a:pt x="63" y="3529"/>
                    <a:pt x="189" y="3624"/>
                  </a:cubicBezTo>
                  <a:lnTo>
                    <a:pt x="2804" y="5073"/>
                  </a:lnTo>
                  <a:lnTo>
                    <a:pt x="2804" y="1419"/>
                  </a:lnTo>
                  <a:lnTo>
                    <a:pt x="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539;p68">
              <a:extLst>
                <a:ext uri="{FF2B5EF4-FFF2-40B4-BE49-F238E27FC236}">
                  <a16:creationId xmlns:a16="http://schemas.microsoft.com/office/drawing/2014/main" id="{9394AECC-C18D-4D7B-963C-5A711B8D362F}"/>
                </a:ext>
              </a:extLst>
            </p:cNvPr>
            <p:cNvSpPr/>
            <p:nvPr/>
          </p:nvSpPr>
          <p:spPr>
            <a:xfrm>
              <a:off x="-49535775" y="3355650"/>
              <a:ext cx="70100" cy="126850"/>
            </a:xfrm>
            <a:custGeom>
              <a:avLst/>
              <a:gdLst/>
              <a:ahLst/>
              <a:cxnLst/>
              <a:rect l="l" t="t" r="r" b="b"/>
              <a:pathLst>
                <a:path w="2804" h="5074" extrusionOk="0">
                  <a:moveTo>
                    <a:pt x="2804" y="1"/>
                  </a:moveTo>
                  <a:lnTo>
                    <a:pt x="0" y="1419"/>
                  </a:lnTo>
                  <a:lnTo>
                    <a:pt x="0" y="5073"/>
                  </a:lnTo>
                  <a:lnTo>
                    <a:pt x="2583" y="3624"/>
                  </a:lnTo>
                  <a:cubicBezTo>
                    <a:pt x="2709" y="3529"/>
                    <a:pt x="2804" y="3403"/>
                    <a:pt x="2804" y="3309"/>
                  </a:cubicBezTo>
                  <a:lnTo>
                    <a:pt x="280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540;p68">
              <a:extLst>
                <a:ext uri="{FF2B5EF4-FFF2-40B4-BE49-F238E27FC236}">
                  <a16:creationId xmlns:a16="http://schemas.microsoft.com/office/drawing/2014/main" id="{A925C4B8-2DA9-4B1E-932D-D3F2D91B8B93}"/>
                </a:ext>
              </a:extLst>
            </p:cNvPr>
            <p:cNvSpPr/>
            <p:nvPr/>
          </p:nvSpPr>
          <p:spPr>
            <a:xfrm>
              <a:off x="-49685425" y="3183375"/>
              <a:ext cx="140200" cy="69925"/>
            </a:xfrm>
            <a:custGeom>
              <a:avLst/>
              <a:gdLst/>
              <a:ahLst/>
              <a:cxnLst/>
              <a:rect l="l" t="t" r="r" b="b"/>
              <a:pathLst>
                <a:path w="5608" h="2797" extrusionOk="0">
                  <a:moveTo>
                    <a:pt x="2792" y="0"/>
                  </a:moveTo>
                  <a:cubicBezTo>
                    <a:pt x="2741" y="0"/>
                    <a:pt x="2694" y="8"/>
                    <a:pt x="2647" y="24"/>
                  </a:cubicBezTo>
                  <a:lnTo>
                    <a:pt x="0" y="1378"/>
                  </a:lnTo>
                  <a:lnTo>
                    <a:pt x="2804" y="2796"/>
                  </a:lnTo>
                  <a:lnTo>
                    <a:pt x="5608" y="1378"/>
                  </a:lnTo>
                  <a:lnTo>
                    <a:pt x="2962" y="24"/>
                  </a:lnTo>
                  <a:cubicBezTo>
                    <a:pt x="2899" y="8"/>
                    <a:pt x="2843" y="0"/>
                    <a:pt x="279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3398;p49">
            <a:extLst>
              <a:ext uri="{FF2B5EF4-FFF2-40B4-BE49-F238E27FC236}">
                <a16:creationId xmlns:a16="http://schemas.microsoft.com/office/drawing/2014/main" id="{9721BBDB-2736-4497-9DCD-8AA71BD671FD}"/>
              </a:ext>
            </a:extLst>
          </p:cNvPr>
          <p:cNvSpPr txBox="1">
            <a:spLocks/>
          </p:cNvSpPr>
          <p:nvPr/>
        </p:nvSpPr>
        <p:spPr>
          <a:xfrm>
            <a:off x="3325321" y="6094746"/>
            <a:ext cx="1508067" cy="6552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Inconsolata"/>
                <a:ea typeface="Inconsolata"/>
                <a:cs typeface="Inconsolata"/>
                <a:sym typeface="Inconsolata"/>
              </a:defRPr>
            </a:lvl1pPr>
            <a:lvl2pPr marL="914400" marR="0" lvl="1" indent="-3175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317500" algn="l" rtl="0">
              <a:lnSpc>
                <a:spcPct val="100000"/>
              </a:lnSpc>
              <a:spcBef>
                <a:spcPts val="16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317500" algn="l" rtl="0">
              <a:lnSpc>
                <a:spcPct val="100000"/>
              </a:lnSpc>
              <a:spcBef>
                <a:spcPts val="16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317500" algn="l" rtl="0">
              <a:lnSpc>
                <a:spcPct val="100000"/>
              </a:lnSpc>
              <a:spcBef>
                <a:spcPts val="16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317500" algn="l" rtl="0">
              <a:lnSpc>
                <a:spcPct val="100000"/>
              </a:lnSpc>
              <a:spcBef>
                <a:spcPts val="16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L="3200400" marR="0" lvl="6" indent="-317500" algn="l" rtl="0">
              <a:lnSpc>
                <a:spcPct val="100000"/>
              </a:lnSpc>
              <a:spcBef>
                <a:spcPts val="16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L="3657600" marR="0" lvl="7" indent="-317500" algn="l" rtl="0">
              <a:lnSpc>
                <a:spcPct val="100000"/>
              </a:lnSpc>
              <a:spcBef>
                <a:spcPts val="16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L="4114800" marR="0" lvl="8" indent="-317500" algn="l" rtl="0">
              <a:lnSpc>
                <a:spcPct val="100000"/>
              </a:lnSpc>
              <a:spcBef>
                <a:spcPts val="1600"/>
              </a:spcBef>
              <a:spcAft>
                <a:spcPts val="160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pPr marL="0" indent="0"/>
            <a:r>
              <a:rPr lang="en-US" sz="2000" b="1" dirty="0">
                <a:solidFill>
                  <a:srgbClr val="667E92"/>
                </a:solidFill>
                <a:latin typeface="+mn-lt"/>
              </a:rPr>
              <a:t>Cardboard Crafter</a:t>
            </a:r>
          </a:p>
        </p:txBody>
      </p:sp>
      <p:grpSp>
        <p:nvGrpSpPr>
          <p:cNvPr id="81" name="Group 80">
            <a:extLst>
              <a:ext uri="{FF2B5EF4-FFF2-40B4-BE49-F238E27FC236}">
                <a16:creationId xmlns:a16="http://schemas.microsoft.com/office/drawing/2014/main" id="{CEB3D1C7-7967-49E1-8FD3-B13934DB02B7}"/>
              </a:ext>
            </a:extLst>
          </p:cNvPr>
          <p:cNvGrpSpPr/>
          <p:nvPr/>
        </p:nvGrpSpPr>
        <p:grpSpPr>
          <a:xfrm>
            <a:off x="767366" y="2467737"/>
            <a:ext cx="2488825" cy="2311097"/>
            <a:chOff x="826479" y="958357"/>
            <a:chExt cx="1102004" cy="1136890"/>
          </a:xfrm>
        </p:grpSpPr>
        <p:grpSp>
          <p:nvGrpSpPr>
            <p:cNvPr id="51" name="Group 50">
              <a:extLst>
                <a:ext uri="{FF2B5EF4-FFF2-40B4-BE49-F238E27FC236}">
                  <a16:creationId xmlns:a16="http://schemas.microsoft.com/office/drawing/2014/main" id="{2A1599EE-C149-43A3-9C60-83D93105D4D3}"/>
                </a:ext>
              </a:extLst>
            </p:cNvPr>
            <p:cNvGrpSpPr/>
            <p:nvPr/>
          </p:nvGrpSpPr>
          <p:grpSpPr>
            <a:xfrm>
              <a:off x="826479" y="958357"/>
              <a:ext cx="1102004" cy="1136890"/>
              <a:chOff x="1024441" y="893482"/>
              <a:chExt cx="1102004" cy="1136890"/>
            </a:xfrm>
          </p:grpSpPr>
          <p:grpSp>
            <p:nvGrpSpPr>
              <p:cNvPr id="52" name="Group 51">
                <a:extLst>
                  <a:ext uri="{FF2B5EF4-FFF2-40B4-BE49-F238E27FC236}">
                    <a16:creationId xmlns:a16="http://schemas.microsoft.com/office/drawing/2014/main" id="{E2284762-83DD-4FFD-80CE-FE70597E95B3}"/>
                  </a:ext>
                </a:extLst>
              </p:cNvPr>
              <p:cNvGrpSpPr/>
              <p:nvPr/>
            </p:nvGrpSpPr>
            <p:grpSpPr>
              <a:xfrm>
                <a:off x="1024441" y="893482"/>
                <a:ext cx="1102004" cy="1136890"/>
                <a:chOff x="1024441" y="893482"/>
                <a:chExt cx="1102004" cy="1136890"/>
              </a:xfrm>
            </p:grpSpPr>
            <p:sp>
              <p:nvSpPr>
                <p:cNvPr id="58" name="Google Shape;7781;p62" descr="Pentagon shape to represent that the speaker has worked for the Department of Defense for more than 31 years. ">
                  <a:extLst>
                    <a:ext uri="{FF2B5EF4-FFF2-40B4-BE49-F238E27FC236}">
                      <a16:creationId xmlns:a16="http://schemas.microsoft.com/office/drawing/2014/main" id="{696C0427-EF08-4DFD-A80D-6558A2F59DFF}"/>
                    </a:ext>
                  </a:extLst>
                </p:cNvPr>
                <p:cNvSpPr/>
                <p:nvPr/>
              </p:nvSpPr>
              <p:spPr>
                <a:xfrm>
                  <a:off x="1147412" y="1022888"/>
                  <a:ext cx="860024" cy="894877"/>
                </a:xfrm>
                <a:prstGeom prst="pentagon">
                  <a:avLst>
                    <a:gd name="hf" fmla="val 105146"/>
                    <a:gd name="vf" fmla="val 110557"/>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783;p62">
                  <a:extLst>
                    <a:ext uri="{FF2B5EF4-FFF2-40B4-BE49-F238E27FC236}">
                      <a16:creationId xmlns:a16="http://schemas.microsoft.com/office/drawing/2014/main" id="{496E0093-BF10-4B97-AE82-5567A2E80209}"/>
                    </a:ext>
                  </a:extLst>
                </p:cNvPr>
                <p:cNvSpPr/>
                <p:nvPr/>
              </p:nvSpPr>
              <p:spPr>
                <a:xfrm>
                  <a:off x="1926446" y="1255269"/>
                  <a:ext cx="199999" cy="219095"/>
                </a:xfrm>
                <a:prstGeom prst="ellipse">
                  <a:avLst/>
                </a:prstGeom>
                <a:solidFill>
                  <a:srgbClr val="667E9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FFFFFF"/>
                    </a:solidFill>
                    <a:latin typeface="Roboto Medium"/>
                    <a:ea typeface="Roboto Medium"/>
                    <a:cs typeface="Roboto Medium"/>
                    <a:sym typeface="Roboto Medium"/>
                  </a:endParaRPr>
                </a:p>
              </p:txBody>
            </p:sp>
            <p:sp>
              <p:nvSpPr>
                <p:cNvPr id="60" name="Google Shape;7786;p62">
                  <a:extLst>
                    <a:ext uri="{FF2B5EF4-FFF2-40B4-BE49-F238E27FC236}">
                      <a16:creationId xmlns:a16="http://schemas.microsoft.com/office/drawing/2014/main" id="{4C9DED12-8356-4076-AB95-C40B127E24D3}"/>
                    </a:ext>
                  </a:extLst>
                </p:cNvPr>
                <p:cNvSpPr/>
                <p:nvPr/>
              </p:nvSpPr>
              <p:spPr>
                <a:xfrm>
                  <a:off x="1743477" y="1811277"/>
                  <a:ext cx="199999" cy="219095"/>
                </a:xfrm>
                <a:prstGeom prst="ellipse">
                  <a:avLst/>
                </a:prstGeom>
                <a:solidFill>
                  <a:srgbClr val="667E9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FFFFFF"/>
                    </a:solidFill>
                    <a:latin typeface="Roboto Medium"/>
                    <a:ea typeface="Roboto Medium"/>
                    <a:cs typeface="Roboto Medium"/>
                    <a:sym typeface="Roboto Medium"/>
                  </a:endParaRPr>
                </a:p>
              </p:txBody>
            </p:sp>
            <p:sp>
              <p:nvSpPr>
                <p:cNvPr id="61" name="Google Shape;7789;p62">
                  <a:extLst>
                    <a:ext uri="{FF2B5EF4-FFF2-40B4-BE49-F238E27FC236}">
                      <a16:creationId xmlns:a16="http://schemas.microsoft.com/office/drawing/2014/main" id="{A81B83B5-D5E8-4551-A0BD-7B6865B03195}"/>
                    </a:ext>
                  </a:extLst>
                </p:cNvPr>
                <p:cNvSpPr/>
                <p:nvPr/>
              </p:nvSpPr>
              <p:spPr>
                <a:xfrm>
                  <a:off x="1206447" y="1811277"/>
                  <a:ext cx="200000" cy="219095"/>
                </a:xfrm>
                <a:prstGeom prst="ellipse">
                  <a:avLst/>
                </a:prstGeom>
                <a:solidFill>
                  <a:srgbClr val="667E9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FFFFFF"/>
                    </a:solidFill>
                    <a:latin typeface="Roboto Medium"/>
                    <a:ea typeface="Roboto Medium"/>
                    <a:cs typeface="Roboto Medium"/>
                    <a:sym typeface="Roboto Medium"/>
                  </a:endParaRPr>
                </a:p>
              </p:txBody>
            </p:sp>
            <p:sp>
              <p:nvSpPr>
                <p:cNvPr id="62" name="Google Shape;7792;p62">
                  <a:extLst>
                    <a:ext uri="{FF2B5EF4-FFF2-40B4-BE49-F238E27FC236}">
                      <a16:creationId xmlns:a16="http://schemas.microsoft.com/office/drawing/2014/main" id="{C24CD4BB-48B6-4B68-99C1-C00B8CDC1716}"/>
                    </a:ext>
                  </a:extLst>
                </p:cNvPr>
                <p:cNvSpPr/>
                <p:nvPr/>
              </p:nvSpPr>
              <p:spPr>
                <a:xfrm>
                  <a:off x="1477350" y="893482"/>
                  <a:ext cx="199999" cy="219094"/>
                </a:xfrm>
                <a:prstGeom prst="ellipse">
                  <a:avLst/>
                </a:prstGeom>
                <a:solidFill>
                  <a:srgbClr val="5F7D9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FFFFFF"/>
                    </a:solidFill>
                    <a:latin typeface="Roboto Medium"/>
                    <a:ea typeface="Roboto Medium"/>
                    <a:cs typeface="Roboto Medium"/>
                    <a:sym typeface="Roboto Medium"/>
                  </a:endParaRPr>
                </a:p>
              </p:txBody>
            </p:sp>
            <p:sp>
              <p:nvSpPr>
                <p:cNvPr id="63" name="Google Shape;7795;p62">
                  <a:extLst>
                    <a:ext uri="{FF2B5EF4-FFF2-40B4-BE49-F238E27FC236}">
                      <a16:creationId xmlns:a16="http://schemas.microsoft.com/office/drawing/2014/main" id="{340CCC70-B589-476B-A7C6-E1546A6F7FE6}"/>
                    </a:ext>
                  </a:extLst>
                </p:cNvPr>
                <p:cNvSpPr/>
                <p:nvPr/>
              </p:nvSpPr>
              <p:spPr>
                <a:xfrm>
                  <a:off x="1024441" y="1255269"/>
                  <a:ext cx="199999" cy="219095"/>
                </a:xfrm>
                <a:prstGeom prst="ellipse">
                  <a:avLst/>
                </a:prstGeom>
                <a:solidFill>
                  <a:srgbClr val="667E9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FFFFFF"/>
                    </a:solidFill>
                    <a:latin typeface="Roboto Medium"/>
                    <a:ea typeface="Roboto Medium"/>
                    <a:cs typeface="Roboto Medium"/>
                    <a:sym typeface="Roboto Medium"/>
                  </a:endParaRPr>
                </a:p>
              </p:txBody>
            </p:sp>
          </p:grpSp>
          <p:cxnSp>
            <p:nvCxnSpPr>
              <p:cNvPr id="53" name="Straight Connector 52">
                <a:extLst>
                  <a:ext uri="{FF2B5EF4-FFF2-40B4-BE49-F238E27FC236}">
                    <a16:creationId xmlns:a16="http://schemas.microsoft.com/office/drawing/2014/main" id="{43CC18C7-3A92-40B4-B395-67AAF5D1BB06}"/>
                  </a:ext>
                </a:extLst>
              </p:cNvPr>
              <p:cNvCxnSpPr>
                <a:cxnSpLocks/>
              </p:cNvCxnSpPr>
              <p:nvPr/>
            </p:nvCxnSpPr>
            <p:spPr>
              <a:xfrm flipH="1">
                <a:off x="1916634" y="1501848"/>
                <a:ext cx="92146" cy="309429"/>
              </a:xfrm>
              <a:prstGeom prst="line">
                <a:avLst/>
              </a:prstGeom>
              <a:ln w="12700">
                <a:solidFill>
                  <a:srgbClr val="667E9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5132CAD-774F-4E4E-BA39-94A19DDFEB0C}"/>
                  </a:ext>
                </a:extLst>
              </p:cNvPr>
              <p:cNvCxnSpPr>
                <a:cxnSpLocks/>
              </p:cNvCxnSpPr>
              <p:nvPr/>
            </p:nvCxnSpPr>
            <p:spPr>
              <a:xfrm>
                <a:off x="1143928" y="1479770"/>
                <a:ext cx="100406" cy="311148"/>
              </a:xfrm>
              <a:prstGeom prst="line">
                <a:avLst/>
              </a:prstGeom>
              <a:ln w="12700">
                <a:solidFill>
                  <a:srgbClr val="667E9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D0199DD-D541-48D8-8246-B6ED3E00503B}"/>
                  </a:ext>
                </a:extLst>
              </p:cNvPr>
              <p:cNvCxnSpPr>
                <a:cxnSpLocks/>
              </p:cNvCxnSpPr>
              <p:nvPr/>
            </p:nvCxnSpPr>
            <p:spPr>
              <a:xfrm>
                <a:off x="1677349" y="1062615"/>
                <a:ext cx="259916" cy="213876"/>
              </a:xfrm>
              <a:prstGeom prst="line">
                <a:avLst/>
              </a:prstGeom>
              <a:ln w="12700">
                <a:solidFill>
                  <a:srgbClr val="667E9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1740A65-0074-4624-9D8C-FE7CCEC8EC79}"/>
                  </a:ext>
                </a:extLst>
              </p:cNvPr>
              <p:cNvCxnSpPr>
                <a:cxnSpLocks/>
              </p:cNvCxnSpPr>
              <p:nvPr/>
            </p:nvCxnSpPr>
            <p:spPr>
              <a:xfrm flipV="1">
                <a:off x="1212042" y="1066016"/>
                <a:ext cx="254419" cy="194400"/>
              </a:xfrm>
              <a:prstGeom prst="line">
                <a:avLst/>
              </a:prstGeom>
              <a:ln w="12700">
                <a:solidFill>
                  <a:srgbClr val="667E9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E25C9C1-747F-41C8-BCEA-A02A44E709B3}"/>
                  </a:ext>
                </a:extLst>
              </p:cNvPr>
              <p:cNvCxnSpPr>
                <a:cxnSpLocks/>
              </p:cNvCxnSpPr>
              <p:nvPr/>
            </p:nvCxnSpPr>
            <p:spPr>
              <a:xfrm>
                <a:off x="1422889" y="1950147"/>
                <a:ext cx="303425" cy="0"/>
              </a:xfrm>
              <a:prstGeom prst="line">
                <a:avLst/>
              </a:prstGeom>
              <a:ln w="12700">
                <a:solidFill>
                  <a:srgbClr val="667E92"/>
                </a:solidFill>
              </a:ln>
            </p:spPr>
            <p:style>
              <a:lnRef idx="1">
                <a:schemeClr val="accent1"/>
              </a:lnRef>
              <a:fillRef idx="0">
                <a:schemeClr val="accent1"/>
              </a:fillRef>
              <a:effectRef idx="0">
                <a:schemeClr val="accent1"/>
              </a:effectRef>
              <a:fontRef idx="minor">
                <a:schemeClr val="tx1"/>
              </a:fontRef>
            </p:style>
          </p:cxnSp>
        </p:grpSp>
        <p:sp>
          <p:nvSpPr>
            <p:cNvPr id="64" name="Google Shape;3398;p49">
              <a:extLst>
                <a:ext uri="{FF2B5EF4-FFF2-40B4-BE49-F238E27FC236}">
                  <a16:creationId xmlns:a16="http://schemas.microsoft.com/office/drawing/2014/main" id="{F2C74600-9D34-4BF4-B726-1D18F575AF92}"/>
                </a:ext>
              </a:extLst>
            </p:cNvPr>
            <p:cNvSpPr txBox="1">
              <a:spLocks/>
            </p:cNvSpPr>
            <p:nvPr/>
          </p:nvSpPr>
          <p:spPr>
            <a:xfrm>
              <a:off x="1123479" y="1272782"/>
              <a:ext cx="518086" cy="543726"/>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100000"/>
                </a:lnSpc>
                <a:spcBef>
                  <a:spcPts val="600"/>
                </a:spcBef>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00000"/>
                </a:lnSpc>
                <a:spcBef>
                  <a:spcPts val="600"/>
                </a:spcBef>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00000"/>
                </a:lnSpc>
                <a:spcBef>
                  <a:spcPts val="600"/>
                </a:spcBef>
                <a:buFont typeface="Arial"/>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00000"/>
                </a:lnSpc>
                <a:spcBef>
                  <a:spcPts val="600"/>
                </a:spcBef>
                <a:buFont typeface="Arial"/>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00000"/>
                </a:lnSpc>
                <a:spcBef>
                  <a:spcPts val="600"/>
                </a:spcBef>
                <a:buFont typeface="Arial"/>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buNone/>
              </a:pPr>
              <a:r>
                <a:rPr lang="en" sz="4000" b="1" dirty="0"/>
                <a:t>31+</a:t>
              </a:r>
            </a:p>
          </p:txBody>
        </p:sp>
        <p:sp>
          <p:nvSpPr>
            <p:cNvPr id="68" name="Google Shape;3398;p49">
              <a:extLst>
                <a:ext uri="{FF2B5EF4-FFF2-40B4-BE49-F238E27FC236}">
                  <a16:creationId xmlns:a16="http://schemas.microsoft.com/office/drawing/2014/main" id="{E4B984AC-850F-4424-9487-B87C1E585B0F}"/>
                </a:ext>
              </a:extLst>
            </p:cNvPr>
            <p:cNvSpPr txBox="1">
              <a:spLocks/>
            </p:cNvSpPr>
            <p:nvPr/>
          </p:nvSpPr>
          <p:spPr>
            <a:xfrm>
              <a:off x="1049445" y="1519768"/>
              <a:ext cx="654387" cy="38520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Inconsolata"/>
                  <a:ea typeface="Inconsolata"/>
                  <a:cs typeface="Inconsolata"/>
                  <a:sym typeface="Inconsolata"/>
                </a:defRPr>
              </a:lvl1pPr>
              <a:lvl2pPr marL="914400" marR="0" lvl="1" indent="-3175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317500" algn="l" rtl="0">
                <a:lnSpc>
                  <a:spcPct val="100000"/>
                </a:lnSpc>
                <a:spcBef>
                  <a:spcPts val="16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317500" algn="l" rtl="0">
                <a:lnSpc>
                  <a:spcPct val="100000"/>
                </a:lnSpc>
                <a:spcBef>
                  <a:spcPts val="16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317500" algn="l" rtl="0">
                <a:lnSpc>
                  <a:spcPct val="100000"/>
                </a:lnSpc>
                <a:spcBef>
                  <a:spcPts val="16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317500" algn="l" rtl="0">
                <a:lnSpc>
                  <a:spcPct val="100000"/>
                </a:lnSpc>
                <a:spcBef>
                  <a:spcPts val="16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L="3200400" marR="0" lvl="6" indent="-317500" algn="l" rtl="0">
                <a:lnSpc>
                  <a:spcPct val="100000"/>
                </a:lnSpc>
                <a:spcBef>
                  <a:spcPts val="16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L="3657600" marR="0" lvl="7" indent="-317500" algn="l" rtl="0">
                <a:lnSpc>
                  <a:spcPct val="100000"/>
                </a:lnSpc>
                <a:spcBef>
                  <a:spcPts val="16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L="4114800" marR="0" lvl="8" indent="-317500" algn="l" rtl="0">
                <a:lnSpc>
                  <a:spcPct val="100000"/>
                </a:lnSpc>
                <a:spcBef>
                  <a:spcPts val="1600"/>
                </a:spcBef>
                <a:spcAft>
                  <a:spcPts val="160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pPr marL="0" indent="0"/>
              <a:r>
                <a:rPr lang="en-US" sz="2800" b="1" dirty="0">
                  <a:solidFill>
                    <a:schemeClr val="tx1">
                      <a:lumMod val="65000"/>
                      <a:lumOff val="35000"/>
                    </a:schemeClr>
                  </a:solidFill>
                  <a:latin typeface="+mn-lt"/>
                </a:rPr>
                <a:t>years</a:t>
              </a:r>
            </a:p>
          </p:txBody>
        </p:sp>
      </p:grpSp>
      <p:grpSp>
        <p:nvGrpSpPr>
          <p:cNvPr id="79" name="Group 78" descr="An identification badge representing that the speaker works for the Department of Defense's Military Community and Family Policy deputate as the director of Military Community Outreach.">
            <a:extLst>
              <a:ext uri="{FF2B5EF4-FFF2-40B4-BE49-F238E27FC236}">
                <a16:creationId xmlns:a16="http://schemas.microsoft.com/office/drawing/2014/main" id="{8390540D-382E-4272-99D2-A75638EF40C2}"/>
              </a:ext>
            </a:extLst>
          </p:cNvPr>
          <p:cNvGrpSpPr/>
          <p:nvPr/>
        </p:nvGrpSpPr>
        <p:grpSpPr>
          <a:xfrm>
            <a:off x="6182642" y="1864530"/>
            <a:ext cx="5753055" cy="4061632"/>
            <a:chOff x="6856697" y="2385467"/>
            <a:chExt cx="4619719" cy="3173679"/>
          </a:xfrm>
        </p:grpSpPr>
        <p:grpSp>
          <p:nvGrpSpPr>
            <p:cNvPr id="24" name="Google Shape;3399;p49">
              <a:extLst>
                <a:ext uri="{FF2B5EF4-FFF2-40B4-BE49-F238E27FC236}">
                  <a16:creationId xmlns:a16="http://schemas.microsoft.com/office/drawing/2014/main" id="{B362E85E-22A5-4BBC-A405-E776087F6D01}"/>
                </a:ext>
              </a:extLst>
            </p:cNvPr>
            <p:cNvGrpSpPr/>
            <p:nvPr/>
          </p:nvGrpSpPr>
          <p:grpSpPr>
            <a:xfrm>
              <a:off x="6856698" y="2385467"/>
              <a:ext cx="4619718" cy="3173679"/>
              <a:chOff x="4245900" y="1244800"/>
              <a:chExt cx="4212300" cy="2673900"/>
            </a:xfrm>
            <a:solidFill>
              <a:schemeClr val="bg1">
                <a:lumMod val="85000"/>
              </a:schemeClr>
            </a:solidFill>
          </p:grpSpPr>
          <p:sp>
            <p:nvSpPr>
              <p:cNvPr id="25" name="Google Shape;3400;p49">
                <a:extLst>
                  <a:ext uri="{FF2B5EF4-FFF2-40B4-BE49-F238E27FC236}">
                    <a16:creationId xmlns:a16="http://schemas.microsoft.com/office/drawing/2014/main" id="{D335917D-E6F4-435F-8133-400193078909}"/>
                  </a:ext>
                </a:extLst>
              </p:cNvPr>
              <p:cNvSpPr/>
              <p:nvPr/>
            </p:nvSpPr>
            <p:spPr>
              <a:xfrm>
                <a:off x="4245900" y="1244800"/>
                <a:ext cx="4212300" cy="2673900"/>
              </a:xfrm>
              <a:prstGeom prst="roundRect">
                <a:avLst>
                  <a:gd name="adj" fmla="val 8970"/>
                </a:avLst>
              </a:prstGeom>
              <a:grpFill/>
              <a:ln w="38100" cap="flat" cmpd="sng">
                <a:solidFill>
                  <a:schemeClr val="tx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401;p49">
                <a:extLst>
                  <a:ext uri="{FF2B5EF4-FFF2-40B4-BE49-F238E27FC236}">
                    <a16:creationId xmlns:a16="http://schemas.microsoft.com/office/drawing/2014/main" id="{734B1C17-4729-4EE2-892F-872FB3EAAF14}"/>
                  </a:ext>
                </a:extLst>
              </p:cNvPr>
              <p:cNvSpPr/>
              <p:nvPr/>
            </p:nvSpPr>
            <p:spPr>
              <a:xfrm rot="5400000" flipH="1">
                <a:off x="4386725" y="2500200"/>
                <a:ext cx="176100" cy="171000"/>
              </a:xfrm>
              <a:prstGeom prst="ellipse">
                <a:avLst/>
              </a:prstGeom>
              <a:solidFill>
                <a:schemeClr val="bg1"/>
              </a:solidFill>
              <a:ln w="38100" cap="flat" cmpd="sng">
                <a:solidFill>
                  <a:schemeClr val="tx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TextBox 27">
              <a:extLst>
                <a:ext uri="{FF2B5EF4-FFF2-40B4-BE49-F238E27FC236}">
                  <a16:creationId xmlns:a16="http://schemas.microsoft.com/office/drawing/2014/main" id="{3C2E97F1-4551-4A57-87A9-DA445C68385B}"/>
                </a:ext>
              </a:extLst>
            </p:cNvPr>
            <p:cNvSpPr txBox="1"/>
            <p:nvPr/>
          </p:nvSpPr>
          <p:spPr>
            <a:xfrm>
              <a:off x="6856697" y="2442296"/>
              <a:ext cx="4619717" cy="505030"/>
            </a:xfrm>
            <a:prstGeom prst="rect">
              <a:avLst/>
            </a:prstGeom>
            <a:noFill/>
          </p:spPr>
          <p:txBody>
            <a:bodyPr wrap="square" rtlCol="0">
              <a:spAutoFit/>
            </a:bodyPr>
            <a:lstStyle/>
            <a:p>
              <a:pPr algn="ctr"/>
              <a:r>
                <a:rPr lang="en-US" sz="3600" kern="1500" spc="110" dirty="0">
                  <a:solidFill>
                    <a:schemeClr val="tx2">
                      <a:lumMod val="50000"/>
                    </a:schemeClr>
                  </a:solidFill>
                </a:rPr>
                <a:t>DEPARTMENT OF DEFENSE</a:t>
              </a:r>
            </a:p>
          </p:txBody>
        </p:sp>
        <p:sp>
          <p:nvSpPr>
            <p:cNvPr id="29" name="TextBox 28">
              <a:extLst>
                <a:ext uri="{FF2B5EF4-FFF2-40B4-BE49-F238E27FC236}">
                  <a16:creationId xmlns:a16="http://schemas.microsoft.com/office/drawing/2014/main" id="{5190845F-51CA-4761-B53E-CAB95B89C551}"/>
                </a:ext>
              </a:extLst>
            </p:cNvPr>
            <p:cNvSpPr txBox="1"/>
            <p:nvPr/>
          </p:nvSpPr>
          <p:spPr>
            <a:xfrm>
              <a:off x="7045175" y="4899641"/>
              <a:ext cx="1663015" cy="360736"/>
            </a:xfrm>
            <a:prstGeom prst="rect">
              <a:avLst/>
            </a:prstGeom>
            <a:noFill/>
          </p:spPr>
          <p:txBody>
            <a:bodyPr wrap="square" rtlCol="0">
              <a:spAutoFit/>
            </a:bodyPr>
            <a:lstStyle/>
            <a:p>
              <a:r>
                <a:rPr lang="en-US" sz="2400" dirty="0">
                  <a:solidFill>
                    <a:schemeClr val="tx1"/>
                  </a:solidFill>
                </a:rPr>
                <a:t>DIRECTOR</a:t>
              </a:r>
            </a:p>
          </p:txBody>
        </p:sp>
        <p:sp>
          <p:nvSpPr>
            <p:cNvPr id="30" name="TextBox 29">
              <a:extLst>
                <a:ext uri="{FF2B5EF4-FFF2-40B4-BE49-F238E27FC236}">
                  <a16:creationId xmlns:a16="http://schemas.microsoft.com/office/drawing/2014/main" id="{A5276059-5A5A-4905-9FC5-CAB9C19B30A9}"/>
                </a:ext>
              </a:extLst>
            </p:cNvPr>
            <p:cNvSpPr txBox="1"/>
            <p:nvPr/>
          </p:nvSpPr>
          <p:spPr>
            <a:xfrm>
              <a:off x="7056618" y="5182714"/>
              <a:ext cx="2716706" cy="288589"/>
            </a:xfrm>
            <a:prstGeom prst="rect">
              <a:avLst/>
            </a:prstGeom>
            <a:noFill/>
          </p:spPr>
          <p:txBody>
            <a:bodyPr wrap="square" rtlCol="0">
              <a:spAutoFit/>
            </a:bodyPr>
            <a:lstStyle/>
            <a:p>
              <a:r>
                <a:rPr lang="en-US" b="1" dirty="0">
                  <a:solidFill>
                    <a:schemeClr val="tx1"/>
                  </a:solidFill>
                </a:rPr>
                <a:t>Military Community Outreach</a:t>
              </a:r>
            </a:p>
          </p:txBody>
        </p:sp>
        <p:cxnSp>
          <p:nvCxnSpPr>
            <p:cNvPr id="31" name="Straight Connector 30">
              <a:extLst>
                <a:ext uri="{FF2B5EF4-FFF2-40B4-BE49-F238E27FC236}">
                  <a16:creationId xmlns:a16="http://schemas.microsoft.com/office/drawing/2014/main" id="{CB8DD340-D7FF-4C8E-9535-323725B343CB}"/>
                </a:ext>
              </a:extLst>
            </p:cNvPr>
            <p:cNvCxnSpPr>
              <a:cxnSpLocks/>
            </p:cNvCxnSpPr>
            <p:nvPr/>
          </p:nvCxnSpPr>
          <p:spPr>
            <a:xfrm>
              <a:off x="10487530" y="4690498"/>
              <a:ext cx="304718" cy="0"/>
            </a:xfrm>
            <a:prstGeom prst="line">
              <a:avLst/>
            </a:prstGeom>
            <a:ln w="12700"/>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4F49F252-72EC-4A7A-A75C-327E9A839C97}"/>
                </a:ext>
              </a:extLst>
            </p:cNvPr>
            <p:cNvSpPr txBox="1"/>
            <p:nvPr/>
          </p:nvSpPr>
          <p:spPr>
            <a:xfrm>
              <a:off x="9611223" y="5104058"/>
              <a:ext cx="1719231" cy="400110"/>
            </a:xfrm>
            <a:prstGeom prst="rect">
              <a:avLst/>
            </a:prstGeom>
            <a:noFill/>
          </p:spPr>
          <p:txBody>
            <a:bodyPr wrap="square" rtlCol="0">
              <a:spAutoFit/>
            </a:bodyPr>
            <a:lstStyle/>
            <a:p>
              <a:pPr algn="ctr"/>
              <a:r>
                <a:rPr lang="en-US" sz="2000" b="1" dirty="0">
                  <a:solidFill>
                    <a:schemeClr val="tx1"/>
                  </a:solidFill>
                  <a:latin typeface="Ink Free" panose="03080402000500000000" pitchFamily="66" charset="0"/>
                </a:rPr>
                <a:t>Zona T. Lewis</a:t>
              </a:r>
            </a:p>
          </p:txBody>
        </p:sp>
        <p:pic>
          <p:nvPicPr>
            <p:cNvPr id="33" name="Picture 32" descr="A picture containing person, wall, person, green&#10;&#10;Description automatically generated">
              <a:extLst>
                <a:ext uri="{FF2B5EF4-FFF2-40B4-BE49-F238E27FC236}">
                  <a16:creationId xmlns:a16="http://schemas.microsoft.com/office/drawing/2014/main" id="{C8CC626D-CBE9-4236-A2C6-3BA31D2731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95828" y="2903207"/>
              <a:ext cx="1685848" cy="2081688"/>
            </a:xfrm>
            <a:prstGeom prst="rect">
              <a:avLst/>
            </a:prstGeom>
            <a:ln w="12700">
              <a:solidFill>
                <a:schemeClr val="tx1"/>
              </a:solidFill>
            </a:ln>
          </p:spPr>
        </p:pic>
        <p:pic>
          <p:nvPicPr>
            <p:cNvPr id="34" name="Picture 33" descr="Logo&#10;&#10;Description automatically generated">
              <a:extLst>
                <a:ext uri="{FF2B5EF4-FFF2-40B4-BE49-F238E27FC236}">
                  <a16:creationId xmlns:a16="http://schemas.microsoft.com/office/drawing/2014/main" id="{213673A9-ECEA-421C-9E58-F27618ED2C77}"/>
                </a:ext>
              </a:extLst>
            </p:cNvPr>
            <p:cNvPicPr>
              <a:picLocks noChangeAspect="1"/>
            </p:cNvPicPr>
            <p:nvPr/>
          </p:nvPicPr>
          <p:blipFill>
            <a:blip r:embed="rId4"/>
            <a:stretch>
              <a:fillRect/>
            </a:stretch>
          </p:blipFill>
          <p:spPr>
            <a:xfrm>
              <a:off x="7138979" y="2819414"/>
              <a:ext cx="2536208" cy="2321340"/>
            </a:xfrm>
            <a:prstGeom prst="rect">
              <a:avLst/>
            </a:prstGeom>
          </p:spPr>
        </p:pic>
        <p:cxnSp>
          <p:nvCxnSpPr>
            <p:cNvPr id="77" name="Straight Connector 76">
              <a:extLst>
                <a:ext uri="{FF2B5EF4-FFF2-40B4-BE49-F238E27FC236}">
                  <a16:creationId xmlns:a16="http://schemas.microsoft.com/office/drawing/2014/main" id="{44C78DC0-5787-4F0E-8B42-6D03D4E0FF1C}"/>
                </a:ext>
              </a:extLst>
            </p:cNvPr>
            <p:cNvCxnSpPr/>
            <p:nvPr/>
          </p:nvCxnSpPr>
          <p:spPr>
            <a:xfrm>
              <a:off x="9644606" y="5407512"/>
              <a:ext cx="16858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4184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The Military OneSource program logo and the text to the website: militaryonesouce.mil">
            <a:extLst>
              <a:ext uri="{FF2B5EF4-FFF2-40B4-BE49-F238E27FC236}">
                <a16:creationId xmlns:a16="http://schemas.microsoft.com/office/drawing/2014/main" id="{9E74FE43-BC61-416A-BFFF-7AC85BAE4CE3}"/>
              </a:ext>
            </a:extLst>
          </p:cNvPr>
          <p:cNvPicPr>
            <a:picLocks noChangeAspect="1"/>
          </p:cNvPicPr>
          <p:nvPr/>
        </p:nvPicPr>
        <p:blipFill>
          <a:blip r:embed="rId3"/>
          <a:stretch>
            <a:fillRect/>
          </a:stretch>
        </p:blipFill>
        <p:spPr>
          <a:xfrm>
            <a:off x="1143940" y="967316"/>
            <a:ext cx="9904120" cy="5571067"/>
          </a:xfrm>
          <a:prstGeom prst="rect">
            <a:avLst/>
          </a:prstGeom>
        </p:spPr>
      </p:pic>
    </p:spTree>
    <p:extLst>
      <p:ext uri="{BB962C8B-B14F-4D97-AF65-F5344CB8AC3E}">
        <p14:creationId xmlns:p14="http://schemas.microsoft.com/office/powerpoint/2010/main" val="159340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FC1DC-5980-4AA9-A9BA-F90597FA680F}"/>
              </a:ext>
            </a:extLst>
          </p:cNvPr>
          <p:cNvSpPr>
            <a:spLocks noGrp="1"/>
          </p:cNvSpPr>
          <p:nvPr>
            <p:ph type="title"/>
          </p:nvPr>
        </p:nvSpPr>
        <p:spPr/>
        <p:txBody>
          <a:bodyPr/>
          <a:lstStyle/>
          <a:p>
            <a:r>
              <a:rPr lang="en-US" dirty="0"/>
              <a:t>Today’s Mission</a:t>
            </a:r>
          </a:p>
        </p:txBody>
      </p:sp>
      <p:sp>
        <p:nvSpPr>
          <p:cNvPr id="4" name="Content Placeholder 2">
            <a:extLst>
              <a:ext uri="{FF2B5EF4-FFF2-40B4-BE49-F238E27FC236}">
                <a16:creationId xmlns:a16="http://schemas.microsoft.com/office/drawing/2014/main" id="{185B09C3-809C-4A20-B12F-67C348709C76}"/>
              </a:ext>
            </a:extLst>
          </p:cNvPr>
          <p:cNvSpPr>
            <a:spLocks noGrp="1"/>
          </p:cNvSpPr>
          <p:nvPr/>
        </p:nvSpPr>
        <p:spPr>
          <a:xfrm>
            <a:off x="624527" y="1724492"/>
            <a:ext cx="10931078" cy="105680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buNone/>
            </a:pPr>
            <a:r>
              <a:rPr lang="en-US" sz="2000" dirty="0">
                <a:cs typeface="Calibri"/>
              </a:rPr>
              <a:t>Bust the myth that social support programs don’t exist by exploring a couple of </a:t>
            </a:r>
            <a:r>
              <a:rPr lang="en-US" sz="2000" dirty="0" err="1">
                <a:cs typeface="Calibri"/>
              </a:rPr>
              <a:t>MilLife</a:t>
            </a:r>
            <a:r>
              <a:rPr lang="en-US" sz="2000" dirty="0">
                <a:cs typeface="Calibri"/>
              </a:rPr>
              <a:t> stressors and identify Department of Defense programs, resources, and information that assist service members and their families address thrive.</a:t>
            </a:r>
            <a:endParaRPr lang="en-US" sz="2400" dirty="0">
              <a:cs typeface="Calibri"/>
            </a:endParaRPr>
          </a:p>
        </p:txBody>
      </p:sp>
      <p:pic>
        <p:nvPicPr>
          <p:cNvPr id="5" name="Picture 4" descr="An educator icon representing the &quot;Investigation&quot; agenda item. ">
            <a:extLst>
              <a:ext uri="{FF2B5EF4-FFF2-40B4-BE49-F238E27FC236}">
                <a16:creationId xmlns:a16="http://schemas.microsoft.com/office/drawing/2014/main" id="{BCA3F8AD-E6C5-4235-B09E-BEAC6C42F2BF}"/>
              </a:ext>
            </a:extLst>
          </p:cNvPr>
          <p:cNvPicPr>
            <a:picLocks noChangeAspect="1" noChangeArrowheads="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4511976" y="3115406"/>
            <a:ext cx="961963" cy="9361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erson speaking icon representing the &quot;Your Mission...should you choose to accept it&quot; agenda item. ">
            <a:extLst>
              <a:ext uri="{FF2B5EF4-FFF2-40B4-BE49-F238E27FC236}">
                <a16:creationId xmlns:a16="http://schemas.microsoft.com/office/drawing/2014/main" id="{2A09B4E5-9393-42E6-B0EA-E5EF22627CB7}"/>
              </a:ext>
            </a:extLst>
          </p:cNvPr>
          <p:cNvPicPr>
            <a:picLocks noChangeAspect="1" noChangeArrowheads="1"/>
          </p:cNvPicPr>
          <p:nvPr/>
        </p:nvPicPr>
        <p:blipFill rotWithShape="1">
          <a:blip r:embed="rId4" cstate="screen">
            <a:duotone>
              <a:schemeClr val="accent1">
                <a:shade val="45000"/>
                <a:satMod val="135000"/>
              </a:schemeClr>
              <a:prstClr val="white"/>
            </a:duotone>
            <a:extLst>
              <a:ext uri="{28A0092B-C50C-407E-A947-70E740481C1C}">
                <a14:useLocalDpi xmlns:a14="http://schemas.microsoft.com/office/drawing/2010/main"/>
              </a:ext>
            </a:extLst>
          </a:blip>
          <a:srcRect l="15611" t="20529" r="14429" b="19121"/>
          <a:stretch/>
        </p:blipFill>
        <p:spPr bwMode="auto">
          <a:xfrm>
            <a:off x="9815318" y="3132982"/>
            <a:ext cx="1093981" cy="9437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ommunity of people icon representing the &quot;Interrogation (or Q&amp;A)&quot; agenda item.  ">
            <a:extLst>
              <a:ext uri="{FF2B5EF4-FFF2-40B4-BE49-F238E27FC236}">
                <a16:creationId xmlns:a16="http://schemas.microsoft.com/office/drawing/2014/main" id="{426CC710-1F20-4E4A-955E-DD96FA6B3118}"/>
              </a:ext>
            </a:extLst>
          </p:cNvPr>
          <p:cNvPicPr>
            <a:picLocks noChangeAspect="1" noChangeArrowheads="1"/>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163647" y="3102515"/>
            <a:ext cx="961963" cy="9619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7">
            <a:extLst>
              <a:ext uri="{FF2B5EF4-FFF2-40B4-BE49-F238E27FC236}">
                <a16:creationId xmlns:a16="http://schemas.microsoft.com/office/drawing/2014/main" id="{67802A69-79F6-460A-A095-FBF71D43D034}"/>
              </a:ext>
            </a:extLst>
          </p:cNvPr>
          <p:cNvSpPr txBox="1"/>
          <p:nvPr/>
        </p:nvSpPr>
        <p:spPr>
          <a:xfrm>
            <a:off x="3821933" y="4186566"/>
            <a:ext cx="2306879" cy="2308324"/>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t>The Investigation</a:t>
            </a:r>
            <a:br>
              <a:rPr lang="en-US" b="1" dirty="0"/>
            </a:br>
            <a:endParaRPr lang="en-US" b="1" dirty="0">
              <a:cs typeface="Calibri"/>
            </a:endParaRPr>
          </a:p>
          <a:p>
            <a:pPr algn="ctr"/>
            <a:r>
              <a:rPr lang="en-US" dirty="0"/>
              <a:t>Demonstrate the existence of social support programs in the military through two+ “case” investigations.</a:t>
            </a:r>
            <a:endParaRPr lang="en-US" dirty="0">
              <a:cs typeface="Calibri"/>
            </a:endParaRPr>
          </a:p>
        </p:txBody>
      </p:sp>
      <p:sp>
        <p:nvSpPr>
          <p:cNvPr id="9" name="TextBox 21">
            <a:extLst>
              <a:ext uri="{FF2B5EF4-FFF2-40B4-BE49-F238E27FC236}">
                <a16:creationId xmlns:a16="http://schemas.microsoft.com/office/drawing/2014/main" id="{FF88296C-3089-4F10-873E-6BB90A72DA59}"/>
              </a:ext>
            </a:extLst>
          </p:cNvPr>
          <p:cNvSpPr txBox="1"/>
          <p:nvPr/>
        </p:nvSpPr>
        <p:spPr>
          <a:xfrm>
            <a:off x="6562212" y="4186566"/>
            <a:ext cx="2210599" cy="156966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t>The Interrogation</a:t>
            </a:r>
            <a:br>
              <a:rPr lang="en-US" sz="1600" b="1" dirty="0"/>
            </a:br>
            <a:endParaRPr lang="en-US" sz="1600" b="0" dirty="0">
              <a:cs typeface="Calibri"/>
            </a:endParaRPr>
          </a:p>
          <a:p>
            <a:pPr algn="ctr"/>
            <a:r>
              <a:rPr lang="en-US" sz="1600" b="0" dirty="0"/>
              <a:t>I will answer your questions about social support programs in the military.</a:t>
            </a:r>
            <a:endParaRPr lang="en-US" sz="1600" b="0" dirty="0">
              <a:cs typeface="Calibri"/>
            </a:endParaRPr>
          </a:p>
        </p:txBody>
      </p:sp>
      <p:sp>
        <p:nvSpPr>
          <p:cNvPr id="10" name="TextBox 25">
            <a:extLst>
              <a:ext uri="{FF2B5EF4-FFF2-40B4-BE49-F238E27FC236}">
                <a16:creationId xmlns:a16="http://schemas.microsoft.com/office/drawing/2014/main" id="{BAC2A34F-47BD-4BEC-9E4F-4A2FD8F117BD}"/>
              </a:ext>
            </a:extLst>
          </p:cNvPr>
          <p:cNvSpPr txBox="1"/>
          <p:nvPr/>
        </p:nvSpPr>
        <p:spPr>
          <a:xfrm>
            <a:off x="9348723" y="4186566"/>
            <a:ext cx="2026229" cy="1323439"/>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t>Your Mission</a:t>
            </a:r>
            <a:br>
              <a:rPr lang="en-US" sz="1600" b="1" dirty="0"/>
            </a:br>
            <a:endParaRPr lang="en-US" sz="1600" b="1" dirty="0">
              <a:cs typeface="Calibri"/>
            </a:endParaRPr>
          </a:p>
          <a:p>
            <a:pPr algn="ctr"/>
            <a:r>
              <a:rPr lang="en-US" sz="1600" b="0" dirty="0"/>
              <a:t>…should you choose to accept it. </a:t>
            </a:r>
            <a:endParaRPr lang="en-US" sz="1600" dirty="0">
              <a:cs typeface="Calibri"/>
            </a:endParaRPr>
          </a:p>
          <a:p>
            <a:pPr algn="ctr"/>
            <a:endParaRPr lang="en-US" sz="1600" dirty="0">
              <a:cs typeface="Calibri"/>
            </a:endParaRPr>
          </a:p>
        </p:txBody>
      </p:sp>
      <p:pic>
        <p:nvPicPr>
          <p:cNvPr id="11" name="Graphic 10" descr="Compass outline icon representing the &quot;background check&quot; agenda item. ">
            <a:extLst>
              <a:ext uri="{FF2B5EF4-FFF2-40B4-BE49-F238E27FC236}">
                <a16:creationId xmlns:a16="http://schemas.microsoft.com/office/drawing/2014/main" id="{F168B47D-DAFF-44D7-A942-88FA95D940A0}"/>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1713700" y="3017888"/>
            <a:ext cx="1181899" cy="118189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27">
            <a:extLst>
              <a:ext uri="{FF2B5EF4-FFF2-40B4-BE49-F238E27FC236}">
                <a16:creationId xmlns:a16="http://schemas.microsoft.com/office/drawing/2014/main" id="{343505C5-63EC-4B8F-A224-93B9CA1C67D3}"/>
              </a:ext>
            </a:extLst>
          </p:cNvPr>
          <p:cNvSpPr txBox="1"/>
          <p:nvPr/>
        </p:nvSpPr>
        <p:spPr>
          <a:xfrm>
            <a:off x="918016" y="4186566"/>
            <a:ext cx="2653238" cy="2031325"/>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t>Background Check</a:t>
            </a:r>
            <a:br>
              <a:rPr lang="en-US" b="1" dirty="0"/>
            </a:br>
            <a:endParaRPr lang="en-US" b="1" dirty="0">
              <a:cs typeface="Calibri"/>
            </a:endParaRPr>
          </a:p>
          <a:p>
            <a:pPr algn="ctr"/>
            <a:r>
              <a:rPr lang="en-US" b="0" dirty="0"/>
              <a:t>Review terms the Department of Defense uses define and identify social support programs </a:t>
            </a:r>
            <a:br>
              <a:rPr lang="en-US" b="0" dirty="0"/>
            </a:br>
            <a:r>
              <a:rPr lang="en-US" b="0" dirty="0"/>
              <a:t>in the military.</a:t>
            </a:r>
            <a:endParaRPr lang="en-US" b="0" dirty="0">
              <a:solidFill>
                <a:schemeClr val="tx1"/>
              </a:solidFill>
              <a:cs typeface="Calibri"/>
            </a:endParaRPr>
          </a:p>
        </p:txBody>
      </p:sp>
      <p:sp>
        <p:nvSpPr>
          <p:cNvPr id="15" name="TextBox 14">
            <a:extLst>
              <a:ext uri="{FF2B5EF4-FFF2-40B4-BE49-F238E27FC236}">
                <a16:creationId xmlns:a16="http://schemas.microsoft.com/office/drawing/2014/main" id="{9B6854CB-CF79-4457-9649-E2303A2512D7}"/>
              </a:ext>
            </a:extLst>
          </p:cNvPr>
          <p:cNvSpPr txBox="1"/>
          <p:nvPr/>
        </p:nvSpPr>
        <p:spPr>
          <a:xfrm>
            <a:off x="5790170" y="2387910"/>
            <a:ext cx="932062" cy="369332"/>
          </a:xfrm>
          <a:prstGeom prst="rect">
            <a:avLst/>
          </a:prstGeom>
          <a:noFill/>
        </p:spPr>
        <p:txBody>
          <a:bodyPr wrap="square" rtlCol="0">
            <a:spAutoFit/>
          </a:bodyPr>
          <a:lstStyle/>
          <a:p>
            <a:pPr algn="ctr"/>
            <a:r>
              <a:rPr lang="en-US" b="1" dirty="0">
                <a:solidFill>
                  <a:schemeClr val="accent2"/>
                </a:solidFill>
              </a:rPr>
              <a:t>and/or</a:t>
            </a:r>
          </a:p>
        </p:txBody>
      </p:sp>
      <p:grpSp>
        <p:nvGrpSpPr>
          <p:cNvPr id="24" name="Group 23">
            <a:extLst>
              <a:ext uri="{FF2B5EF4-FFF2-40B4-BE49-F238E27FC236}">
                <a16:creationId xmlns:a16="http://schemas.microsoft.com/office/drawing/2014/main" id="{5AF11D9E-72A0-483C-B2CF-AC8BD41CF6FD}"/>
              </a:ext>
            </a:extLst>
          </p:cNvPr>
          <p:cNvGrpSpPr/>
          <p:nvPr/>
        </p:nvGrpSpPr>
        <p:grpSpPr>
          <a:xfrm>
            <a:off x="4949190" y="2572576"/>
            <a:ext cx="886700" cy="380542"/>
            <a:chOff x="4949190" y="2572576"/>
            <a:chExt cx="886700" cy="380542"/>
          </a:xfrm>
        </p:grpSpPr>
        <p:cxnSp>
          <p:nvCxnSpPr>
            <p:cNvPr id="13" name="Straight Arrow Connector 12">
              <a:extLst>
                <a:ext uri="{FF2B5EF4-FFF2-40B4-BE49-F238E27FC236}">
                  <a16:creationId xmlns:a16="http://schemas.microsoft.com/office/drawing/2014/main" id="{435624ED-61DE-41B4-8094-3D09F3494FF9}"/>
                </a:ext>
              </a:extLst>
            </p:cNvPr>
            <p:cNvCxnSpPr/>
            <p:nvPr/>
          </p:nvCxnSpPr>
          <p:spPr>
            <a:xfrm>
              <a:off x="4960620" y="2598420"/>
              <a:ext cx="0" cy="354698"/>
            </a:xfrm>
            <a:prstGeom prst="straightConnector1">
              <a:avLst/>
            </a:prstGeom>
            <a:ln w="34925" cmpd="sng">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F673CF5-3BD9-471F-A548-C7D67AA60E09}"/>
                </a:ext>
              </a:extLst>
            </p:cNvPr>
            <p:cNvCxnSpPr>
              <a:cxnSpLocks/>
            </p:cNvCxnSpPr>
            <p:nvPr/>
          </p:nvCxnSpPr>
          <p:spPr>
            <a:xfrm>
              <a:off x="4949190" y="2572576"/>
              <a:ext cx="886700" cy="0"/>
            </a:xfrm>
            <a:prstGeom prst="line">
              <a:avLst/>
            </a:prstGeom>
            <a:ln w="3492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75A14F0D-6C0E-4FCD-9D2D-2E3FCD98570F}"/>
              </a:ext>
            </a:extLst>
          </p:cNvPr>
          <p:cNvGrpSpPr/>
          <p:nvPr/>
        </p:nvGrpSpPr>
        <p:grpSpPr>
          <a:xfrm>
            <a:off x="6663690" y="2582073"/>
            <a:ext cx="984393" cy="401525"/>
            <a:chOff x="6663690" y="2582073"/>
            <a:chExt cx="984393" cy="401525"/>
          </a:xfrm>
        </p:grpSpPr>
        <p:cxnSp>
          <p:nvCxnSpPr>
            <p:cNvPr id="14" name="Straight Arrow Connector 13">
              <a:extLst>
                <a:ext uri="{FF2B5EF4-FFF2-40B4-BE49-F238E27FC236}">
                  <a16:creationId xmlns:a16="http://schemas.microsoft.com/office/drawing/2014/main" id="{36118E2D-C126-4509-8BDA-69945D2DCAD8}"/>
                </a:ext>
              </a:extLst>
            </p:cNvPr>
            <p:cNvCxnSpPr>
              <a:cxnSpLocks/>
            </p:cNvCxnSpPr>
            <p:nvPr/>
          </p:nvCxnSpPr>
          <p:spPr>
            <a:xfrm>
              <a:off x="7639050" y="2598420"/>
              <a:ext cx="0" cy="385178"/>
            </a:xfrm>
            <a:prstGeom prst="straightConnector1">
              <a:avLst/>
            </a:prstGeom>
            <a:ln w="34925" cmpd="sng">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D6843CF-BCB6-4519-B7FC-CB0BEA3A6646}"/>
                </a:ext>
              </a:extLst>
            </p:cNvPr>
            <p:cNvCxnSpPr>
              <a:cxnSpLocks/>
            </p:cNvCxnSpPr>
            <p:nvPr/>
          </p:nvCxnSpPr>
          <p:spPr>
            <a:xfrm>
              <a:off x="6663690" y="2582073"/>
              <a:ext cx="984393" cy="0"/>
            </a:xfrm>
            <a:prstGeom prst="line">
              <a:avLst/>
            </a:prstGeom>
            <a:ln w="34925">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1821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1952A-A2C8-4643-B1D6-A75C64241BA1}"/>
              </a:ext>
            </a:extLst>
          </p:cNvPr>
          <p:cNvSpPr>
            <a:spLocks noGrp="1"/>
          </p:cNvSpPr>
          <p:nvPr>
            <p:ph type="title"/>
          </p:nvPr>
        </p:nvSpPr>
        <p:spPr/>
        <p:txBody>
          <a:bodyPr/>
          <a:lstStyle/>
          <a:p>
            <a:r>
              <a:rPr lang="en-US" dirty="0"/>
              <a:t>Background Check - Definitions</a:t>
            </a:r>
          </a:p>
        </p:txBody>
      </p:sp>
      <p:sp>
        <p:nvSpPr>
          <p:cNvPr id="4" name="Content Placeholder 2">
            <a:extLst>
              <a:ext uri="{FF2B5EF4-FFF2-40B4-BE49-F238E27FC236}">
                <a16:creationId xmlns:a16="http://schemas.microsoft.com/office/drawing/2014/main" id="{185B09C3-809C-4A20-B12F-67C348709C76}"/>
              </a:ext>
            </a:extLst>
          </p:cNvPr>
          <p:cNvSpPr>
            <a:spLocks noGrp="1"/>
          </p:cNvSpPr>
          <p:nvPr/>
        </p:nvSpPr>
        <p:spPr>
          <a:xfrm>
            <a:off x="624527" y="1529742"/>
            <a:ext cx="10942946" cy="90538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200" dirty="0"/>
              <a:t>The following are definitions the Department of Defense uses to define support in the context of the military family readiness system.</a:t>
            </a:r>
          </a:p>
        </p:txBody>
      </p:sp>
      <p:sp>
        <p:nvSpPr>
          <p:cNvPr id="6" name="Content Placeholder 2">
            <a:extLst>
              <a:ext uri="{FF2B5EF4-FFF2-40B4-BE49-F238E27FC236}">
                <a16:creationId xmlns:a16="http://schemas.microsoft.com/office/drawing/2014/main" id="{69E9A03B-1431-41F4-8712-5AAEA483FDAE}"/>
              </a:ext>
            </a:extLst>
          </p:cNvPr>
          <p:cNvSpPr txBox="1">
            <a:spLocks/>
          </p:cNvSpPr>
          <p:nvPr/>
        </p:nvSpPr>
        <p:spPr>
          <a:xfrm>
            <a:off x="4315444" y="2343042"/>
            <a:ext cx="4370469" cy="696131"/>
          </a:xfrm>
          <a:prstGeom prst="rect">
            <a:avLst/>
          </a:prstGeom>
        </p:spPr>
        <p:txBody>
          <a:bodyPr vert="horz" lIns="91440" tIns="91440" rIns="18288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r>
              <a:rPr lang="en-US" sz="1400" dirty="0">
                <a:effectLst/>
                <a:latin typeface="Calibri" panose="020F0502020204030204" pitchFamily="34" charset="0"/>
                <a:ea typeface="Calibri" panose="020F0502020204030204" pitchFamily="34" charset="0"/>
              </a:rPr>
              <a:t>The ability of individuals and families to </a:t>
            </a:r>
            <a:r>
              <a:rPr lang="en-US" sz="1400" b="1" dirty="0">
                <a:solidFill>
                  <a:srgbClr val="F79646"/>
                </a:solidFill>
                <a:effectLst/>
                <a:latin typeface="Calibri" panose="020F0502020204030204" pitchFamily="34" charset="0"/>
                <a:ea typeface="Calibri" panose="020F0502020204030204" pitchFamily="34" charset="0"/>
              </a:rPr>
              <a:t>maintain positive outcomes </a:t>
            </a:r>
            <a:r>
              <a:rPr lang="en-US" sz="1400" dirty="0">
                <a:effectLst/>
                <a:latin typeface="Calibri" panose="020F0502020204030204" pitchFamily="34" charset="0"/>
                <a:ea typeface="Calibri" panose="020F0502020204030204" pitchFamily="34" charset="0"/>
              </a:rPr>
              <a:t>across the domains of career, social, financial, health, and community engagement.</a:t>
            </a:r>
            <a:endParaRPr lang="en-US" sz="1100" dirty="0"/>
          </a:p>
        </p:txBody>
      </p:sp>
      <p:sp>
        <p:nvSpPr>
          <p:cNvPr id="7" name="Rectangle 6" descr="An orange header block for announcing the Military Family Well-Being definition. ">
            <a:extLst>
              <a:ext uri="{FF2B5EF4-FFF2-40B4-BE49-F238E27FC236}">
                <a16:creationId xmlns:a16="http://schemas.microsoft.com/office/drawing/2014/main" id="{47D54468-D740-466C-8540-5741E436DEFC}"/>
              </a:ext>
            </a:extLst>
          </p:cNvPr>
          <p:cNvSpPr/>
          <p:nvPr/>
        </p:nvSpPr>
        <p:spPr>
          <a:xfrm>
            <a:off x="657845" y="2435131"/>
            <a:ext cx="3657600" cy="6943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t>Military Family Well-Being</a:t>
            </a:r>
          </a:p>
        </p:txBody>
      </p:sp>
      <p:sp>
        <p:nvSpPr>
          <p:cNvPr id="8" name="Rectangle 7" descr="A purple header block for announcing the Military Family Readiness definition. ">
            <a:extLst>
              <a:ext uri="{FF2B5EF4-FFF2-40B4-BE49-F238E27FC236}">
                <a16:creationId xmlns:a16="http://schemas.microsoft.com/office/drawing/2014/main" id="{DC46EB89-5590-4F20-947E-A45C0A8EDA3A}"/>
              </a:ext>
            </a:extLst>
          </p:cNvPr>
          <p:cNvSpPr/>
          <p:nvPr/>
        </p:nvSpPr>
        <p:spPr>
          <a:xfrm>
            <a:off x="658652" y="3425342"/>
            <a:ext cx="3657600" cy="6943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t>Military Family Readiness</a:t>
            </a:r>
          </a:p>
        </p:txBody>
      </p:sp>
      <p:sp>
        <p:nvSpPr>
          <p:cNvPr id="9" name="Rectangle 8" descr="A blue header block for announcing the Military Family Resilience definition. &#10;">
            <a:extLst>
              <a:ext uri="{FF2B5EF4-FFF2-40B4-BE49-F238E27FC236}">
                <a16:creationId xmlns:a16="http://schemas.microsoft.com/office/drawing/2014/main" id="{4AF02A67-6BFA-442F-9590-664527721560}"/>
              </a:ext>
            </a:extLst>
          </p:cNvPr>
          <p:cNvSpPr/>
          <p:nvPr/>
        </p:nvSpPr>
        <p:spPr>
          <a:xfrm>
            <a:off x="659458" y="4483986"/>
            <a:ext cx="3657600" cy="69077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t>Military Family Resilience</a:t>
            </a:r>
            <a:endParaRPr lang="en-US" b="1" dirty="0">
              <a:cs typeface="Calibri"/>
            </a:endParaRPr>
          </a:p>
        </p:txBody>
      </p:sp>
      <p:sp>
        <p:nvSpPr>
          <p:cNvPr id="10" name="Content Placeholder 2">
            <a:extLst>
              <a:ext uri="{FF2B5EF4-FFF2-40B4-BE49-F238E27FC236}">
                <a16:creationId xmlns:a16="http://schemas.microsoft.com/office/drawing/2014/main" id="{25A15964-A179-4958-A742-FD6C2B4A51E9}"/>
              </a:ext>
            </a:extLst>
          </p:cNvPr>
          <p:cNvSpPr txBox="1">
            <a:spLocks/>
          </p:cNvSpPr>
          <p:nvPr/>
        </p:nvSpPr>
        <p:spPr>
          <a:xfrm>
            <a:off x="4316252" y="3310137"/>
            <a:ext cx="4404838" cy="809570"/>
          </a:xfrm>
          <a:prstGeom prst="rect">
            <a:avLst/>
          </a:prstGeom>
        </p:spPr>
        <p:txBody>
          <a:bodyPr vert="horz" lIns="91440" tIns="91440" rIns="18288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r>
              <a:rPr lang="en-US" sz="1400" dirty="0">
                <a:effectLst/>
                <a:latin typeface="Calibri" panose="020F0502020204030204" pitchFamily="34" charset="0"/>
                <a:ea typeface="Calibri" panose="020F0502020204030204" pitchFamily="34" charset="0"/>
              </a:rPr>
              <a:t>The </a:t>
            </a:r>
            <a:r>
              <a:rPr lang="en-US" sz="1400" b="1" dirty="0">
                <a:solidFill>
                  <a:srgbClr val="7030A0"/>
                </a:solidFill>
                <a:effectLst/>
                <a:latin typeface="Calibri" panose="020F0502020204030204" pitchFamily="34" charset="0"/>
                <a:ea typeface="Calibri" panose="020F0502020204030204" pitchFamily="34" charset="0"/>
              </a:rPr>
              <a:t>state of being prepared </a:t>
            </a:r>
            <a:r>
              <a:rPr lang="en-US" sz="1400" dirty="0">
                <a:effectLst/>
                <a:latin typeface="Calibri" panose="020F0502020204030204" pitchFamily="34" charset="0"/>
                <a:ea typeface="Calibri" panose="020F0502020204030204" pitchFamily="34" charset="0"/>
              </a:rPr>
              <a:t>within the unique context of military service, to effectively navigate the challenges of daily living and military transitions. </a:t>
            </a:r>
            <a:endParaRPr lang="en-US" sz="1400" dirty="0"/>
          </a:p>
        </p:txBody>
      </p:sp>
      <p:sp>
        <p:nvSpPr>
          <p:cNvPr id="11" name="Content Placeholder 2">
            <a:extLst>
              <a:ext uri="{FF2B5EF4-FFF2-40B4-BE49-F238E27FC236}">
                <a16:creationId xmlns:a16="http://schemas.microsoft.com/office/drawing/2014/main" id="{121F7F89-AFC1-4038-B222-ADC5935AAE07}"/>
              </a:ext>
            </a:extLst>
          </p:cNvPr>
          <p:cNvSpPr txBox="1">
            <a:spLocks/>
          </p:cNvSpPr>
          <p:nvPr/>
        </p:nvSpPr>
        <p:spPr>
          <a:xfrm>
            <a:off x="4285002" y="4364604"/>
            <a:ext cx="4436088" cy="1180537"/>
          </a:xfrm>
          <a:prstGeom prst="rect">
            <a:avLst/>
          </a:prstGeom>
        </p:spPr>
        <p:txBody>
          <a:bodyPr vert="horz" lIns="91440" tIns="91440" rIns="18288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r>
              <a:rPr lang="en-US" sz="1400" dirty="0">
                <a:effectLst/>
                <a:latin typeface="Calibri" panose="020F0502020204030204" pitchFamily="34" charset="0"/>
                <a:ea typeface="Calibri" panose="020F0502020204030204" pitchFamily="34" charset="0"/>
              </a:rPr>
              <a:t>The ability of individuals and families </a:t>
            </a:r>
            <a:r>
              <a:rPr lang="en-US" sz="1400" b="1" dirty="0">
                <a:effectLst/>
                <a:latin typeface="Calibri" panose="020F0502020204030204" pitchFamily="34" charset="0"/>
                <a:ea typeface="Calibri" panose="020F0502020204030204" pitchFamily="34" charset="0"/>
              </a:rPr>
              <a:t>to </a:t>
            </a:r>
            <a:r>
              <a:rPr lang="en-US" sz="1400" b="1" dirty="0">
                <a:solidFill>
                  <a:schemeClr val="tx2">
                    <a:lumMod val="75000"/>
                  </a:schemeClr>
                </a:solidFill>
                <a:effectLst/>
                <a:latin typeface="Calibri" panose="020F0502020204030204" pitchFamily="34" charset="0"/>
                <a:ea typeface="Calibri" panose="020F0502020204030204" pitchFamily="34" charset="0"/>
              </a:rPr>
              <a:t>withstand, recover from, and grow </a:t>
            </a:r>
            <a:r>
              <a:rPr lang="en-US" sz="1400" dirty="0">
                <a:effectLst/>
                <a:latin typeface="Calibri" panose="020F0502020204030204" pitchFamily="34" charset="0"/>
                <a:ea typeface="Calibri" panose="020F0502020204030204" pitchFamily="34" charset="0"/>
              </a:rPr>
              <a:t>in the face of stressors and changing demands of military life to maintain positive outcomes across the domains of career, social, financial, health, and community engagement.</a:t>
            </a:r>
            <a:endParaRPr lang="en-US" sz="1000" dirty="0"/>
          </a:p>
        </p:txBody>
      </p:sp>
      <p:sp>
        <p:nvSpPr>
          <p:cNvPr id="12" name="Content Placeholder 2">
            <a:extLst>
              <a:ext uri="{FF2B5EF4-FFF2-40B4-BE49-F238E27FC236}">
                <a16:creationId xmlns:a16="http://schemas.microsoft.com/office/drawing/2014/main" id="{A0C54CE1-93CA-4703-8EBE-4244DBF9293B}"/>
              </a:ext>
            </a:extLst>
          </p:cNvPr>
          <p:cNvSpPr txBox="1">
            <a:spLocks/>
          </p:cNvSpPr>
          <p:nvPr/>
        </p:nvSpPr>
        <p:spPr>
          <a:xfrm>
            <a:off x="4317865" y="5559260"/>
            <a:ext cx="4368048" cy="938719"/>
          </a:xfrm>
          <a:prstGeom prst="rect">
            <a:avLst/>
          </a:prstGeom>
        </p:spPr>
        <p:txBody>
          <a:bodyPr vert="horz" lIns="91440" tIns="91440" rIns="18288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r>
              <a:rPr lang="en-US" sz="1400" dirty="0">
                <a:effectLst/>
                <a:latin typeface="Calibri" panose="020F0502020204030204" pitchFamily="34" charset="0"/>
                <a:ea typeface="Calibri" panose="020F0502020204030204" pitchFamily="34" charset="0"/>
              </a:rPr>
              <a:t>The degree to which service members and their familie</a:t>
            </a:r>
            <a:r>
              <a:rPr lang="en-US" sz="1400" dirty="0">
                <a:solidFill>
                  <a:srgbClr val="667E92"/>
                </a:solidFill>
                <a:effectLst/>
                <a:latin typeface="Calibri" panose="020F0502020204030204" pitchFamily="34" charset="0"/>
                <a:ea typeface="Calibri" panose="020F0502020204030204" pitchFamily="34" charset="0"/>
              </a:rPr>
              <a:t>s </a:t>
            </a:r>
            <a:r>
              <a:rPr lang="en-US" sz="1400" b="1" dirty="0">
                <a:solidFill>
                  <a:srgbClr val="667E92"/>
                </a:solidFill>
                <a:effectLst/>
                <a:latin typeface="Calibri" panose="020F0502020204030204" pitchFamily="34" charset="0"/>
                <a:ea typeface="Calibri" panose="020F0502020204030204" pitchFamily="34" charset="0"/>
              </a:rPr>
              <a:t>feel positively attached</a:t>
            </a:r>
            <a:r>
              <a:rPr lang="en-US" sz="1400" b="1" dirty="0">
                <a:effectLst/>
                <a:latin typeface="Calibri" panose="020F0502020204030204" pitchFamily="34" charset="0"/>
                <a:ea typeface="Calibri" panose="020F0502020204030204" pitchFamily="34" charset="0"/>
              </a:rPr>
              <a:t> </a:t>
            </a:r>
            <a:r>
              <a:rPr lang="en-US" sz="1400" dirty="0">
                <a:effectLst/>
                <a:latin typeface="Calibri" panose="020F0502020204030204" pitchFamily="34" charset="0"/>
                <a:ea typeface="Calibri" panose="020F0502020204030204" pitchFamily="34" charset="0"/>
              </a:rPr>
              <a:t>to the military as an organization and view the military community as </a:t>
            </a:r>
            <a:r>
              <a:rPr lang="en-US" sz="1400" dirty="0">
                <a:solidFill>
                  <a:srgbClr val="667E92"/>
                </a:solidFill>
                <a:effectLst/>
                <a:latin typeface="Calibri" panose="020F0502020204030204" pitchFamily="34" charset="0"/>
                <a:ea typeface="Calibri" panose="020F0502020204030204" pitchFamily="34" charset="0"/>
              </a:rPr>
              <a:t>a </a:t>
            </a:r>
            <a:r>
              <a:rPr lang="en-US" sz="1400" b="1" dirty="0">
                <a:solidFill>
                  <a:srgbClr val="667E92"/>
                </a:solidFill>
                <a:effectLst/>
                <a:latin typeface="Calibri" panose="020F0502020204030204" pitchFamily="34" charset="0"/>
                <a:ea typeface="Calibri" panose="020F0502020204030204" pitchFamily="34" charset="0"/>
              </a:rPr>
              <a:t>source of support and connection</a:t>
            </a:r>
            <a:r>
              <a:rPr lang="en-US" sz="1400" dirty="0">
                <a:solidFill>
                  <a:srgbClr val="667E92"/>
                </a:solidFill>
                <a:effectLst/>
                <a:latin typeface="Calibri" panose="020F0502020204030204" pitchFamily="34" charset="0"/>
                <a:ea typeface="Calibri" panose="020F0502020204030204" pitchFamily="34" charset="0"/>
              </a:rPr>
              <a:t> </a:t>
            </a:r>
            <a:r>
              <a:rPr lang="en-US" sz="1400" dirty="0">
                <a:effectLst/>
                <a:latin typeface="Calibri" panose="020F0502020204030204" pitchFamily="34" charset="0"/>
                <a:ea typeface="Calibri" panose="020F0502020204030204" pitchFamily="34" charset="0"/>
              </a:rPr>
              <a:t>to others. </a:t>
            </a:r>
            <a:endParaRPr lang="en-US" sz="1000" dirty="0"/>
          </a:p>
        </p:txBody>
      </p:sp>
      <p:sp>
        <p:nvSpPr>
          <p:cNvPr id="13" name="Rectangle 12" descr="A chalky blue header block for announcing the definition for Sense of Community. ">
            <a:extLst>
              <a:ext uri="{FF2B5EF4-FFF2-40B4-BE49-F238E27FC236}">
                <a16:creationId xmlns:a16="http://schemas.microsoft.com/office/drawing/2014/main" id="{B97FACE8-88C0-4104-BE9F-B0FC83727752}"/>
              </a:ext>
            </a:extLst>
          </p:cNvPr>
          <p:cNvSpPr/>
          <p:nvPr/>
        </p:nvSpPr>
        <p:spPr>
          <a:xfrm>
            <a:off x="658653" y="5697406"/>
            <a:ext cx="3657600" cy="694364"/>
          </a:xfrm>
          <a:prstGeom prst="rect">
            <a:avLst/>
          </a:prstGeom>
          <a:solidFill>
            <a:srgbClr val="66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t>Sense of Community</a:t>
            </a:r>
          </a:p>
        </p:txBody>
      </p:sp>
      <p:sp>
        <p:nvSpPr>
          <p:cNvPr id="14" name="TextBox 13">
            <a:extLst>
              <a:ext uri="{FF2B5EF4-FFF2-40B4-BE49-F238E27FC236}">
                <a16:creationId xmlns:a16="http://schemas.microsoft.com/office/drawing/2014/main" id="{E9175FE8-6C8E-4D19-9C43-BDEBDBD53F57}"/>
              </a:ext>
            </a:extLst>
          </p:cNvPr>
          <p:cNvSpPr txBox="1"/>
          <p:nvPr/>
        </p:nvSpPr>
        <p:spPr>
          <a:xfrm>
            <a:off x="8912952" y="5697406"/>
            <a:ext cx="3111408" cy="938719"/>
          </a:xfrm>
          <a:prstGeom prst="rect">
            <a:avLst/>
          </a:prstGeom>
          <a:noFill/>
        </p:spPr>
        <p:txBody>
          <a:bodyPr wrap="square" rtlCol="0">
            <a:spAutoFit/>
          </a:bodyPr>
          <a:lstStyle/>
          <a:p>
            <a:r>
              <a:rPr lang="en-US" sz="1100" b="1" dirty="0">
                <a:effectLst/>
                <a:latin typeface="Calibri" panose="020F0502020204030204" pitchFamily="34" charset="0"/>
                <a:ea typeface="Calibri" panose="020F0502020204030204" pitchFamily="34" charset="0"/>
              </a:rPr>
              <a:t>Source: </a:t>
            </a:r>
            <a:r>
              <a:rPr lang="en-US" sz="1100" dirty="0">
                <a:effectLst/>
                <a:latin typeface="Calibri" panose="020F0502020204030204" pitchFamily="34" charset="0"/>
                <a:ea typeface="Calibri" panose="020F0502020204030204" pitchFamily="34" charset="0"/>
              </a:rPr>
              <a:t>DoD Instruction 1342.22 Military Family Readiness, August 5, 2021: </a:t>
            </a:r>
            <a:r>
              <a:rPr lang="en-US" sz="1100" dirty="0">
                <a:solidFill>
                  <a:srgbClr val="0000FF"/>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https://www.esd.whs.mil/Portals/54/Documents/DD/issuances/dodi/134222p.pdf?ver=gd2jijkfOgIW7hQpQYHWCQ%3d%3d</a:t>
            </a:r>
            <a:endParaRPr lang="en-US" sz="1100" dirty="0">
              <a:solidFill>
                <a:srgbClr val="0000FF"/>
              </a:solidFill>
            </a:endParaRPr>
          </a:p>
        </p:txBody>
      </p:sp>
      <p:pic>
        <p:nvPicPr>
          <p:cNvPr id="15" name="Picture 14" descr="QR Code linking to the DoD Instruction 1342.22 Military Family Readiness, August 5, 2021: https://www.esd.whs.mil/Portals/54/Documents/DD/issuances/dodi/134222p.pdf?ver=gd2jijkfOgIW7hQpQYHWCQ%3d%3d">
            <a:extLst>
              <a:ext uri="{FF2B5EF4-FFF2-40B4-BE49-F238E27FC236}">
                <a16:creationId xmlns:a16="http://schemas.microsoft.com/office/drawing/2014/main" id="{6BAB5B40-308F-4BC2-B6B8-3CD809F8BB1F}"/>
              </a:ext>
            </a:extLst>
          </p:cNvPr>
          <p:cNvPicPr>
            <a:picLocks noChangeAspect="1"/>
          </p:cNvPicPr>
          <p:nvPr/>
        </p:nvPicPr>
        <p:blipFill rotWithShape="1">
          <a:blip r:embed="rId4"/>
          <a:srcRect l="76698" t="9225" r="4057" b="48176"/>
          <a:stretch/>
        </p:blipFill>
        <p:spPr>
          <a:xfrm>
            <a:off x="8912952" y="2025508"/>
            <a:ext cx="2881560" cy="3587824"/>
          </a:xfrm>
          <a:prstGeom prst="rect">
            <a:avLst/>
          </a:prstGeom>
        </p:spPr>
      </p:pic>
    </p:spTree>
    <p:extLst>
      <p:ext uri="{BB962C8B-B14F-4D97-AF65-F5344CB8AC3E}">
        <p14:creationId xmlns:p14="http://schemas.microsoft.com/office/powerpoint/2010/main" val="261113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1952A-A2C8-4643-B1D6-A75C64241BA1}"/>
              </a:ext>
            </a:extLst>
          </p:cNvPr>
          <p:cNvSpPr>
            <a:spLocks noGrp="1"/>
          </p:cNvSpPr>
          <p:nvPr>
            <p:ph type="title"/>
          </p:nvPr>
        </p:nvSpPr>
        <p:spPr/>
        <p:txBody>
          <a:bodyPr/>
          <a:lstStyle/>
          <a:p>
            <a:r>
              <a:rPr lang="en-US" dirty="0"/>
              <a:t>Background Check – Programs</a:t>
            </a:r>
          </a:p>
        </p:txBody>
      </p:sp>
      <p:sp>
        <p:nvSpPr>
          <p:cNvPr id="4" name="Content Placeholder 2">
            <a:extLst>
              <a:ext uri="{FF2B5EF4-FFF2-40B4-BE49-F238E27FC236}">
                <a16:creationId xmlns:a16="http://schemas.microsoft.com/office/drawing/2014/main" id="{185B09C3-809C-4A20-B12F-67C348709C76}"/>
              </a:ext>
            </a:extLst>
          </p:cNvPr>
          <p:cNvSpPr>
            <a:spLocks noGrp="1"/>
          </p:cNvSpPr>
          <p:nvPr/>
        </p:nvSpPr>
        <p:spPr>
          <a:xfrm>
            <a:off x="624527" y="1529742"/>
            <a:ext cx="10942946" cy="90538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200" dirty="0"/>
              <a:t>The following are definitions the Department of Defense uses to define support in the context of the military family readiness system.</a:t>
            </a:r>
          </a:p>
        </p:txBody>
      </p:sp>
      <p:grpSp>
        <p:nvGrpSpPr>
          <p:cNvPr id="5" name="Group 4">
            <a:extLst>
              <a:ext uri="{FF2B5EF4-FFF2-40B4-BE49-F238E27FC236}">
                <a16:creationId xmlns:a16="http://schemas.microsoft.com/office/drawing/2014/main" id="{98C89E17-1CD1-4ED5-AA6F-C3DBDAA102E9}"/>
              </a:ext>
            </a:extLst>
          </p:cNvPr>
          <p:cNvGrpSpPr/>
          <p:nvPr/>
        </p:nvGrpSpPr>
        <p:grpSpPr>
          <a:xfrm>
            <a:off x="657843" y="2435131"/>
            <a:ext cx="5438156" cy="3559878"/>
            <a:chOff x="657843" y="2435131"/>
            <a:chExt cx="5438156" cy="3559878"/>
          </a:xfrm>
        </p:grpSpPr>
        <p:sp>
          <p:nvSpPr>
            <p:cNvPr id="6" name="Content Placeholder 2">
              <a:extLst>
                <a:ext uri="{FF2B5EF4-FFF2-40B4-BE49-F238E27FC236}">
                  <a16:creationId xmlns:a16="http://schemas.microsoft.com/office/drawing/2014/main" id="{69E9A03B-1431-41F4-8712-5AAEA483FDAE}"/>
                </a:ext>
              </a:extLst>
            </p:cNvPr>
            <p:cNvSpPr txBox="1">
              <a:spLocks/>
            </p:cNvSpPr>
            <p:nvPr/>
          </p:nvSpPr>
          <p:spPr>
            <a:xfrm>
              <a:off x="657843" y="3144003"/>
              <a:ext cx="5438155" cy="2851006"/>
            </a:xfrm>
            <a:prstGeom prst="rect">
              <a:avLst/>
            </a:prstGeom>
          </p:spPr>
          <p:txBody>
            <a:bodyPr vert="horz" lIns="91440" tIns="91440" rIns="18288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500" dirty="0">
                  <a:effectLst/>
                  <a:latin typeface="Calibri" panose="020F0502020204030204" pitchFamily="34" charset="0"/>
                  <a:ea typeface="Calibri" panose="020F0502020204030204" pitchFamily="34" charset="0"/>
                </a:rPr>
                <a:t>DOD quality of life programs include </a:t>
              </a:r>
              <a:r>
                <a:rPr lang="en-US" sz="1500" b="1" dirty="0">
                  <a:solidFill>
                    <a:srgbClr val="F79646"/>
                  </a:solidFill>
                  <a:effectLst/>
                  <a:latin typeface="Calibri" panose="020F0502020204030204" pitchFamily="34" charset="0"/>
                  <a:ea typeface="Calibri" panose="020F0502020204030204" pitchFamily="34" charset="0"/>
                </a:rPr>
                <a:t>commissaries</a:t>
              </a:r>
              <a:r>
                <a:rPr lang="en-US" sz="1500" dirty="0">
                  <a:effectLst/>
                  <a:latin typeface="Calibri" panose="020F0502020204030204" pitchFamily="34" charset="0"/>
                  <a:ea typeface="Calibri" panose="020F0502020204030204" pitchFamily="34" charset="0"/>
                </a:rPr>
                <a:t>; family readiness, support, and well-being, including </a:t>
              </a:r>
              <a:r>
                <a:rPr lang="en-US" sz="1500" b="1" dirty="0">
                  <a:solidFill>
                    <a:srgbClr val="F79646"/>
                  </a:solidFill>
                  <a:effectLst/>
                  <a:latin typeface="Calibri" panose="020F0502020204030204" pitchFamily="34" charset="0"/>
                  <a:ea typeface="Calibri" panose="020F0502020204030204" pitchFamily="34" charset="0"/>
                </a:rPr>
                <a:t>child and youth services</a:t>
              </a:r>
              <a:r>
                <a:rPr lang="en-US" sz="1500" dirty="0">
                  <a:solidFill>
                    <a:srgbClr val="F79646"/>
                  </a:solidFill>
                  <a:effectLst/>
                  <a:latin typeface="Calibri" panose="020F0502020204030204" pitchFamily="34" charset="0"/>
                  <a:ea typeface="Calibri" panose="020F0502020204030204" pitchFamily="34" charset="0"/>
                </a:rPr>
                <a:t>, </a:t>
              </a:r>
              <a:r>
                <a:rPr lang="en-US" sz="1500" b="1" dirty="0">
                  <a:solidFill>
                    <a:srgbClr val="F79646"/>
                  </a:solidFill>
                  <a:effectLst/>
                  <a:latin typeface="Calibri" panose="020F0502020204030204" pitchFamily="34" charset="0"/>
                  <a:ea typeface="Calibri" panose="020F0502020204030204" pitchFamily="34" charset="0"/>
                </a:rPr>
                <a:t>family advocacy</a:t>
              </a:r>
              <a:r>
                <a:rPr lang="en-US" sz="1500" dirty="0">
                  <a:solidFill>
                    <a:srgbClr val="F79646"/>
                  </a:solidFill>
                  <a:effectLst/>
                  <a:latin typeface="Calibri" panose="020F0502020204030204" pitchFamily="34" charset="0"/>
                  <a:ea typeface="Calibri" panose="020F0502020204030204" pitchFamily="34" charset="0"/>
                </a:rPr>
                <a:t>, </a:t>
              </a:r>
              <a:r>
                <a:rPr lang="en-US" sz="1500" b="1" dirty="0">
                  <a:solidFill>
                    <a:srgbClr val="F79646"/>
                  </a:solidFill>
                  <a:effectLst/>
                  <a:latin typeface="Calibri" panose="020F0502020204030204" pitchFamily="34" charset="0"/>
                  <a:ea typeface="Calibri" panose="020F0502020204030204" pitchFamily="34" charset="0"/>
                </a:rPr>
                <a:t>spouse employment</a:t>
              </a:r>
              <a:r>
                <a:rPr lang="en-US" sz="1500" dirty="0">
                  <a:effectLst/>
                  <a:latin typeface="Calibri" panose="020F0502020204030204" pitchFamily="34" charset="0"/>
                  <a:ea typeface="Calibri" panose="020F0502020204030204" pitchFamily="34" charset="0"/>
                </a:rPr>
                <a:t>, and </a:t>
              </a:r>
              <a:r>
                <a:rPr lang="en-US" sz="1500" b="1" dirty="0">
                  <a:solidFill>
                    <a:srgbClr val="F79646"/>
                  </a:solidFill>
                  <a:effectLst/>
                  <a:latin typeface="Calibri" panose="020F0502020204030204" pitchFamily="34" charset="0"/>
                  <a:ea typeface="Calibri" panose="020F0502020204030204" pitchFamily="34" charset="0"/>
                </a:rPr>
                <a:t>family members with special needs</a:t>
              </a:r>
              <a:r>
                <a:rPr lang="en-US" sz="1500" dirty="0">
                  <a:solidFill>
                    <a:srgbClr val="F79646"/>
                  </a:solidFill>
                  <a:effectLst/>
                  <a:latin typeface="Calibri" panose="020F0502020204030204" pitchFamily="34" charset="0"/>
                  <a:ea typeface="Calibri" panose="020F0502020204030204" pitchFamily="34" charset="0"/>
                </a:rPr>
                <a:t>; </a:t>
              </a:r>
              <a:r>
                <a:rPr lang="en-US" sz="1500" b="1" dirty="0">
                  <a:solidFill>
                    <a:srgbClr val="F79646"/>
                  </a:solidFill>
                  <a:effectLst/>
                  <a:latin typeface="Calibri" panose="020F0502020204030204" pitchFamily="34" charset="0"/>
                  <a:ea typeface="Calibri" panose="020F0502020204030204" pitchFamily="34" charset="0"/>
                </a:rPr>
                <a:t>chaplaincy</a:t>
              </a:r>
              <a:r>
                <a:rPr lang="en-US" sz="1500" dirty="0">
                  <a:solidFill>
                    <a:srgbClr val="F79646"/>
                  </a:solidFill>
                  <a:effectLst/>
                  <a:latin typeface="Calibri" panose="020F0502020204030204" pitchFamily="34" charset="0"/>
                  <a:ea typeface="Calibri" panose="020F0502020204030204" pitchFamily="34" charset="0"/>
                </a:rPr>
                <a:t>; </a:t>
              </a:r>
              <a:r>
                <a:rPr lang="en-US" sz="1500" b="1" dirty="0">
                  <a:solidFill>
                    <a:srgbClr val="F79646"/>
                  </a:solidFill>
                  <a:effectLst/>
                  <a:latin typeface="Calibri" panose="020F0502020204030204" pitchFamily="34" charset="0"/>
                  <a:ea typeface="Calibri" panose="020F0502020204030204" pitchFamily="34" charset="0"/>
                </a:rPr>
                <a:t>allowances</a:t>
              </a:r>
              <a:r>
                <a:rPr lang="en-US" sz="1500" dirty="0">
                  <a:solidFill>
                    <a:srgbClr val="F79646"/>
                  </a:solidFill>
                  <a:effectLst/>
                  <a:latin typeface="Calibri" panose="020F0502020204030204" pitchFamily="34" charset="0"/>
                  <a:ea typeface="Calibri" panose="020F0502020204030204" pitchFamily="34" charset="0"/>
                </a:rPr>
                <a:t>; </a:t>
              </a:r>
              <a:r>
                <a:rPr lang="en-US" sz="1500" b="1" dirty="0">
                  <a:solidFill>
                    <a:srgbClr val="F79646"/>
                  </a:solidFill>
                  <a:effectLst/>
                  <a:latin typeface="Calibri" panose="020F0502020204030204" pitchFamily="34" charset="0"/>
                  <a:ea typeface="Calibri" panose="020F0502020204030204" pitchFamily="34" charset="0"/>
                </a:rPr>
                <a:t>community services</a:t>
              </a:r>
              <a:r>
                <a:rPr lang="en-US" sz="1500" dirty="0">
                  <a:solidFill>
                    <a:srgbClr val="F79646"/>
                  </a:solidFill>
                  <a:effectLst/>
                  <a:latin typeface="Calibri" panose="020F0502020204030204" pitchFamily="34" charset="0"/>
                  <a:ea typeface="Calibri" panose="020F0502020204030204" pitchFamily="34" charset="0"/>
                </a:rPr>
                <a:t>; </a:t>
              </a:r>
              <a:r>
                <a:rPr lang="en-US" sz="1500" b="1" dirty="0">
                  <a:solidFill>
                    <a:srgbClr val="F79646"/>
                  </a:solidFill>
                  <a:effectLst/>
                  <a:latin typeface="Calibri" panose="020F0502020204030204" pitchFamily="34" charset="0"/>
                  <a:ea typeface="Calibri" panose="020F0502020204030204" pitchFamily="34" charset="0"/>
                </a:rPr>
                <a:t>dependents’ education</a:t>
              </a:r>
              <a:r>
                <a:rPr lang="en-US" sz="1500" dirty="0">
                  <a:solidFill>
                    <a:srgbClr val="F79646"/>
                  </a:solidFill>
                  <a:effectLst/>
                  <a:latin typeface="Calibri" panose="020F0502020204030204" pitchFamily="34" charset="0"/>
                  <a:ea typeface="Calibri" panose="020F0502020204030204" pitchFamily="34" charset="0"/>
                </a:rPr>
                <a:t>; </a:t>
              </a:r>
              <a:r>
                <a:rPr lang="en-US" sz="1500" b="1" dirty="0">
                  <a:solidFill>
                    <a:srgbClr val="F79646"/>
                  </a:solidFill>
                  <a:effectLst/>
                  <a:latin typeface="Calibri" panose="020F0502020204030204" pitchFamily="34" charset="0"/>
                  <a:ea typeface="Calibri" panose="020F0502020204030204" pitchFamily="34" charset="0"/>
                </a:rPr>
                <a:t>morale, welfare, and recreation</a:t>
              </a:r>
              <a:r>
                <a:rPr lang="en-US" sz="1500" dirty="0">
                  <a:solidFill>
                    <a:srgbClr val="F79646"/>
                  </a:solidFill>
                  <a:effectLst/>
                  <a:latin typeface="Calibri" panose="020F0502020204030204" pitchFamily="34" charset="0"/>
                  <a:ea typeface="Calibri" panose="020F0502020204030204" pitchFamily="34" charset="0"/>
                </a:rPr>
                <a:t> </a:t>
              </a:r>
              <a:r>
                <a:rPr lang="en-US" sz="1500" dirty="0">
                  <a:effectLst/>
                  <a:latin typeface="Calibri" panose="020F0502020204030204" pitchFamily="34" charset="0"/>
                  <a:ea typeface="Calibri" panose="020F0502020204030204" pitchFamily="34" charset="0"/>
                </a:rPr>
                <a:t>programs; </a:t>
              </a:r>
              <a:r>
                <a:rPr lang="en-US" sz="1500" b="1" dirty="0">
                  <a:solidFill>
                    <a:srgbClr val="F79646"/>
                  </a:solidFill>
                  <a:effectLst/>
                  <a:latin typeface="Calibri" panose="020F0502020204030204" pitchFamily="34" charset="0"/>
                  <a:ea typeface="Calibri" panose="020F0502020204030204" pitchFamily="34" charset="0"/>
                </a:rPr>
                <a:t>special events</a:t>
              </a:r>
              <a:r>
                <a:rPr lang="en-US" sz="1500" dirty="0">
                  <a:solidFill>
                    <a:srgbClr val="F79646"/>
                  </a:solidFill>
                  <a:effectLst/>
                  <a:latin typeface="Calibri" panose="020F0502020204030204" pitchFamily="34" charset="0"/>
                  <a:ea typeface="Calibri" panose="020F0502020204030204" pitchFamily="34" charset="0"/>
                </a:rPr>
                <a:t>; </a:t>
              </a:r>
              <a:r>
                <a:rPr lang="en-US" sz="1500" b="1" dirty="0">
                  <a:solidFill>
                    <a:srgbClr val="F79646"/>
                  </a:solidFill>
                  <a:effectLst/>
                  <a:latin typeface="Calibri" panose="020F0502020204030204" pitchFamily="34" charset="0"/>
                  <a:ea typeface="Calibri" panose="020F0502020204030204" pitchFamily="34" charset="0"/>
                </a:rPr>
                <a:t>lodging</a:t>
              </a:r>
              <a:r>
                <a:rPr lang="en-US" sz="1500" dirty="0">
                  <a:effectLst/>
                  <a:latin typeface="Calibri" panose="020F0502020204030204" pitchFamily="34" charset="0"/>
                  <a:ea typeface="Calibri" panose="020F0502020204030204" pitchFamily="34" charset="0"/>
                </a:rPr>
                <a:t>; and </a:t>
              </a:r>
              <a:r>
                <a:rPr lang="en-US" sz="1500" b="1" dirty="0" err="1">
                  <a:solidFill>
                    <a:srgbClr val="F79646"/>
                  </a:solidFill>
                  <a:effectLst/>
                  <a:latin typeface="Calibri" panose="020F0502020204030204" pitchFamily="34" charset="0"/>
                  <a:ea typeface="Calibri" panose="020F0502020204030204" pitchFamily="34" charset="0"/>
                </a:rPr>
                <a:t>nonappropriated</a:t>
              </a:r>
              <a:r>
                <a:rPr lang="en-US" sz="1500" b="1" dirty="0">
                  <a:solidFill>
                    <a:srgbClr val="F79646"/>
                  </a:solidFill>
                  <a:effectLst/>
                  <a:latin typeface="Calibri" panose="020F0502020204030204" pitchFamily="34" charset="0"/>
                  <a:ea typeface="Calibri" panose="020F0502020204030204" pitchFamily="34" charset="0"/>
                </a:rPr>
                <a:t> fund instrumentalities</a:t>
              </a:r>
              <a:r>
                <a:rPr lang="en-US" sz="1500" dirty="0">
                  <a:effectLst/>
                  <a:latin typeface="Calibri" panose="020F0502020204030204" pitchFamily="34" charset="0"/>
                  <a:ea typeface="Calibri" panose="020F0502020204030204" pitchFamily="34" charset="0"/>
                </a:rPr>
                <a:t>, including supplemental mission funds and special purpose central funds.</a:t>
              </a:r>
              <a:br>
                <a:rPr lang="en-US" sz="1400" dirty="0">
                  <a:effectLst/>
                  <a:latin typeface="Calibri" panose="020F0502020204030204" pitchFamily="34" charset="0"/>
                  <a:ea typeface="Calibri" panose="020F0502020204030204" pitchFamily="34" charset="0"/>
                </a:rPr>
              </a:br>
              <a:endParaRPr lang="en-US" sz="1000" dirty="0">
                <a:effectLst/>
                <a:latin typeface="Calibri" panose="020F0502020204030204" pitchFamily="34" charset="0"/>
                <a:ea typeface="Calibri" panose="020F0502020204030204" pitchFamily="34" charset="0"/>
              </a:endParaRPr>
            </a:p>
          </p:txBody>
        </p:sp>
        <p:sp>
          <p:nvSpPr>
            <p:cNvPr id="7" name="Rectangle 6" descr="An orange header block for announcing the definition of Quality of Life Programs. ">
              <a:extLst>
                <a:ext uri="{FF2B5EF4-FFF2-40B4-BE49-F238E27FC236}">
                  <a16:creationId xmlns:a16="http://schemas.microsoft.com/office/drawing/2014/main" id="{47D54468-D740-466C-8540-5741E436DEFC}"/>
                </a:ext>
              </a:extLst>
            </p:cNvPr>
            <p:cNvSpPr/>
            <p:nvPr/>
          </p:nvSpPr>
          <p:spPr>
            <a:xfrm>
              <a:off x="657844" y="2435131"/>
              <a:ext cx="5438155" cy="6943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t>Quality of Life Programs</a:t>
              </a:r>
            </a:p>
          </p:txBody>
        </p:sp>
      </p:grpSp>
      <p:grpSp>
        <p:nvGrpSpPr>
          <p:cNvPr id="8" name="Group 7">
            <a:extLst>
              <a:ext uri="{FF2B5EF4-FFF2-40B4-BE49-F238E27FC236}">
                <a16:creationId xmlns:a16="http://schemas.microsoft.com/office/drawing/2014/main" id="{0F88C205-FB70-40FE-B129-E2C74112A004}"/>
              </a:ext>
            </a:extLst>
          </p:cNvPr>
          <p:cNvGrpSpPr/>
          <p:nvPr/>
        </p:nvGrpSpPr>
        <p:grpSpPr>
          <a:xfrm>
            <a:off x="6095998" y="2435131"/>
            <a:ext cx="5665472" cy="3737068"/>
            <a:chOff x="6095998" y="2435131"/>
            <a:chExt cx="5665472" cy="3737068"/>
          </a:xfrm>
        </p:grpSpPr>
        <p:sp>
          <p:nvSpPr>
            <p:cNvPr id="9" name="Rectangle 8" descr="A blue header block for announcing the definition of Military Family Readiness Programs.">
              <a:extLst>
                <a:ext uri="{FF2B5EF4-FFF2-40B4-BE49-F238E27FC236}">
                  <a16:creationId xmlns:a16="http://schemas.microsoft.com/office/drawing/2014/main" id="{4AF02A67-6BFA-442F-9590-664527721560}"/>
                </a:ext>
              </a:extLst>
            </p:cNvPr>
            <p:cNvSpPr/>
            <p:nvPr/>
          </p:nvSpPr>
          <p:spPr>
            <a:xfrm>
              <a:off x="6095998" y="2435131"/>
              <a:ext cx="5549724" cy="69436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t>Military Family Readiness Programs</a:t>
              </a:r>
              <a:endParaRPr lang="en-US" b="1" dirty="0">
                <a:cs typeface="Calibri"/>
              </a:endParaRPr>
            </a:p>
          </p:txBody>
        </p:sp>
        <p:sp>
          <p:nvSpPr>
            <p:cNvPr id="11" name="Content Placeholder 2">
              <a:extLst>
                <a:ext uri="{FF2B5EF4-FFF2-40B4-BE49-F238E27FC236}">
                  <a16:creationId xmlns:a16="http://schemas.microsoft.com/office/drawing/2014/main" id="{121F7F89-AFC1-4038-B222-ADC5935AAE07}"/>
                </a:ext>
              </a:extLst>
            </p:cNvPr>
            <p:cNvSpPr txBox="1">
              <a:spLocks/>
            </p:cNvSpPr>
            <p:nvPr/>
          </p:nvSpPr>
          <p:spPr>
            <a:xfrm>
              <a:off x="6095998" y="3144002"/>
              <a:ext cx="5665472" cy="3028197"/>
            </a:xfrm>
            <a:prstGeom prst="rect">
              <a:avLst/>
            </a:prstGeom>
          </p:spPr>
          <p:txBody>
            <a:bodyPr vert="horz" lIns="91440" tIns="91440" rIns="18288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spcBef>
                  <a:spcPts val="0"/>
                </a:spcBef>
                <a:spcAft>
                  <a:spcPts val="0"/>
                </a:spcAft>
                <a:buNone/>
              </a:pPr>
              <a:r>
                <a:rPr lang="en-US" sz="1500" dirty="0">
                  <a:effectLst/>
                  <a:latin typeface="Calibri" panose="020F0502020204030204" pitchFamily="34" charset="0"/>
                  <a:ea typeface="Calibri" panose="020F0502020204030204" pitchFamily="34" charset="0"/>
                </a:rPr>
                <a:t>Services that address the needs resulting from the unique challenges associated with military lifestyle, including, but not limited to personal and family life readiness, financial readiness, mobilization and deployment, and relocation. The domains include career, social, financial, health and community. Services include </a:t>
              </a:r>
              <a:r>
                <a:rPr lang="en-US" sz="1500" b="1" dirty="0">
                  <a:solidFill>
                    <a:schemeClr val="tx2"/>
                  </a:solidFill>
                  <a:effectLst/>
                  <a:latin typeface="Calibri" panose="020F0502020204030204" pitchFamily="34" charset="0"/>
                  <a:ea typeface="Calibri" panose="020F0502020204030204" pitchFamily="34" charset="0"/>
                </a:rPr>
                <a:t>Relocation Assistance</a:t>
              </a:r>
              <a:r>
                <a:rPr lang="en-US" sz="1500" dirty="0">
                  <a:solidFill>
                    <a:schemeClr val="tx2"/>
                  </a:solidFill>
                  <a:effectLst/>
                  <a:latin typeface="Calibri" panose="020F0502020204030204" pitchFamily="34" charset="0"/>
                  <a:ea typeface="Calibri" panose="020F0502020204030204" pitchFamily="34" charset="0"/>
                </a:rPr>
                <a:t>, </a:t>
              </a:r>
              <a:r>
                <a:rPr lang="en-US" sz="1500" b="1" dirty="0">
                  <a:solidFill>
                    <a:schemeClr val="tx2"/>
                  </a:solidFill>
                  <a:effectLst/>
                  <a:latin typeface="Calibri" panose="020F0502020204030204" pitchFamily="34" charset="0"/>
                  <a:ea typeface="Calibri" panose="020F0502020204030204" pitchFamily="34" charset="0"/>
                </a:rPr>
                <a:t>Non-Medical Clinical Counseling</a:t>
              </a:r>
              <a:r>
                <a:rPr lang="en-US" sz="1500" dirty="0">
                  <a:solidFill>
                    <a:schemeClr val="tx2"/>
                  </a:solidFill>
                  <a:effectLst/>
                  <a:latin typeface="Calibri" panose="020F0502020204030204" pitchFamily="34" charset="0"/>
                  <a:ea typeface="Calibri" panose="020F0502020204030204" pitchFamily="34" charset="0"/>
                </a:rPr>
                <a:t>, </a:t>
              </a:r>
              <a:r>
                <a:rPr lang="en-US" sz="1500" b="1" dirty="0">
                  <a:solidFill>
                    <a:schemeClr val="tx2"/>
                  </a:solidFill>
                  <a:effectLst/>
                  <a:latin typeface="Calibri" panose="020F0502020204030204" pitchFamily="34" charset="0"/>
                  <a:ea typeface="Calibri" panose="020F0502020204030204" pitchFamily="34" charset="0"/>
                </a:rPr>
                <a:t>Personal and Family Life Education</a:t>
              </a:r>
              <a:r>
                <a:rPr lang="en-US" sz="1500" dirty="0">
                  <a:solidFill>
                    <a:schemeClr val="tx2"/>
                  </a:solidFill>
                  <a:effectLst/>
                  <a:latin typeface="Calibri" panose="020F0502020204030204" pitchFamily="34" charset="0"/>
                  <a:ea typeface="Calibri" panose="020F0502020204030204" pitchFamily="34" charset="0"/>
                </a:rPr>
                <a:t>, </a:t>
              </a:r>
              <a:r>
                <a:rPr lang="en-US" sz="1500" b="1" dirty="0">
                  <a:solidFill>
                    <a:schemeClr val="tx2"/>
                  </a:solidFill>
                  <a:effectLst/>
                  <a:latin typeface="Calibri" panose="020F0502020204030204" pitchFamily="34" charset="0"/>
                  <a:ea typeface="Calibri" panose="020F0502020204030204" pitchFamily="34" charset="0"/>
                </a:rPr>
                <a:t>Financial Readiness</a:t>
              </a:r>
              <a:r>
                <a:rPr lang="en-US" sz="1500" dirty="0">
                  <a:solidFill>
                    <a:schemeClr val="tx2"/>
                  </a:solidFill>
                  <a:effectLst/>
                  <a:latin typeface="Calibri" panose="020F0502020204030204" pitchFamily="34" charset="0"/>
                  <a:ea typeface="Calibri" panose="020F0502020204030204" pitchFamily="34" charset="0"/>
                </a:rPr>
                <a:t>, </a:t>
              </a:r>
              <a:r>
                <a:rPr lang="en-US" sz="1500" b="1" dirty="0">
                  <a:solidFill>
                    <a:schemeClr val="tx2"/>
                  </a:solidFill>
                  <a:effectLst/>
                  <a:latin typeface="Calibri" panose="020F0502020204030204" pitchFamily="34" charset="0"/>
                  <a:ea typeface="Calibri" panose="020F0502020204030204" pitchFamily="34" charset="0"/>
                </a:rPr>
                <a:t>Information and Referral </a:t>
              </a:r>
              <a:r>
                <a:rPr lang="en-US" sz="1500" dirty="0">
                  <a:latin typeface="Calibri" panose="020F0502020204030204" pitchFamily="34" charset="0"/>
                  <a:ea typeface="Calibri" panose="020F0502020204030204" pitchFamily="34" charset="0"/>
                </a:rPr>
                <a:t>s</a:t>
              </a:r>
              <a:r>
                <a:rPr lang="en-US" sz="1500" dirty="0">
                  <a:effectLst/>
                  <a:latin typeface="Calibri" panose="020F0502020204030204" pitchFamily="34" charset="0"/>
                  <a:ea typeface="Calibri" panose="020F0502020204030204" pitchFamily="34" charset="0"/>
                </a:rPr>
                <a:t>ervices</a:t>
              </a:r>
              <a:r>
                <a:rPr lang="en-US" sz="1500" dirty="0">
                  <a:solidFill>
                    <a:schemeClr val="tx2"/>
                  </a:solidFill>
                  <a:effectLst/>
                  <a:latin typeface="Calibri" panose="020F0502020204030204" pitchFamily="34" charset="0"/>
                  <a:ea typeface="Calibri" panose="020F0502020204030204" pitchFamily="34" charset="0"/>
                </a:rPr>
                <a:t>, </a:t>
              </a:r>
              <a:r>
                <a:rPr lang="en-US" sz="1500" b="1" dirty="0">
                  <a:solidFill>
                    <a:schemeClr val="tx2"/>
                  </a:solidFill>
                  <a:effectLst/>
                  <a:latin typeface="Calibri" panose="020F0502020204030204" pitchFamily="34" charset="0"/>
                  <a:ea typeface="Calibri" panose="020F0502020204030204" pitchFamily="34" charset="0"/>
                </a:rPr>
                <a:t>Deployment Readiness</a:t>
              </a:r>
              <a:r>
                <a:rPr lang="en-US" sz="1500" dirty="0">
                  <a:solidFill>
                    <a:schemeClr val="tx2"/>
                  </a:solidFill>
                  <a:effectLst/>
                  <a:latin typeface="Calibri" panose="020F0502020204030204" pitchFamily="34" charset="0"/>
                  <a:ea typeface="Calibri" panose="020F0502020204030204" pitchFamily="34" charset="0"/>
                </a:rPr>
                <a:t>, </a:t>
              </a:r>
              <a:r>
                <a:rPr lang="en-US" sz="1500" b="1" dirty="0">
                  <a:solidFill>
                    <a:schemeClr val="tx2"/>
                  </a:solidFill>
                  <a:effectLst/>
                  <a:latin typeface="Calibri" panose="020F0502020204030204" pitchFamily="34" charset="0"/>
                  <a:ea typeface="Calibri" panose="020F0502020204030204" pitchFamily="34" charset="0"/>
                </a:rPr>
                <a:t>Employment Readiness</a:t>
              </a:r>
              <a:r>
                <a:rPr lang="en-US" sz="1500" dirty="0">
                  <a:solidFill>
                    <a:schemeClr val="tx2"/>
                  </a:solidFill>
                  <a:effectLst/>
                  <a:latin typeface="Calibri" panose="020F0502020204030204" pitchFamily="34" charset="0"/>
                  <a:ea typeface="Calibri" panose="020F0502020204030204" pitchFamily="34" charset="0"/>
                </a:rPr>
                <a:t>, </a:t>
              </a:r>
              <a:r>
                <a:rPr lang="en-US" sz="1500" b="1" dirty="0">
                  <a:solidFill>
                    <a:schemeClr val="tx2"/>
                  </a:solidFill>
                  <a:effectLst/>
                  <a:latin typeface="Calibri" panose="020F0502020204030204" pitchFamily="34" charset="0"/>
                  <a:ea typeface="Calibri" panose="020F0502020204030204" pitchFamily="34" charset="0"/>
                </a:rPr>
                <a:t>Exceptional Family Member Program</a:t>
              </a:r>
              <a:r>
                <a:rPr lang="en-US" sz="1500" dirty="0">
                  <a:solidFill>
                    <a:schemeClr val="tx2"/>
                  </a:solidFill>
                  <a:effectLst/>
                  <a:latin typeface="Calibri" panose="020F0502020204030204" pitchFamily="34" charset="0"/>
                  <a:ea typeface="Calibri" panose="020F0502020204030204" pitchFamily="34" charset="0"/>
                </a:rPr>
                <a:t> </a:t>
              </a:r>
              <a:r>
                <a:rPr lang="en-US" sz="1500" dirty="0">
                  <a:effectLst/>
                  <a:latin typeface="Calibri" panose="020F0502020204030204" pitchFamily="34" charset="0"/>
                  <a:ea typeface="Calibri" panose="020F0502020204030204" pitchFamily="34" charset="0"/>
                </a:rPr>
                <a:t>services, </a:t>
              </a:r>
              <a:r>
                <a:rPr lang="en-US" sz="1500" b="1" dirty="0">
                  <a:solidFill>
                    <a:schemeClr val="tx2"/>
                  </a:solidFill>
                  <a:effectLst/>
                  <a:latin typeface="Calibri" panose="020F0502020204030204" pitchFamily="34" charset="0"/>
                  <a:ea typeface="Calibri" panose="020F0502020204030204" pitchFamily="34" charset="0"/>
                </a:rPr>
                <a:t>Child Abuse Prevention</a:t>
              </a:r>
              <a:r>
                <a:rPr lang="en-US" sz="1500" dirty="0">
                  <a:effectLst/>
                  <a:latin typeface="Calibri" panose="020F0502020204030204" pitchFamily="34" charset="0"/>
                  <a:ea typeface="Calibri" panose="020F0502020204030204" pitchFamily="34" charset="0"/>
                </a:rPr>
                <a:t> services, </a:t>
              </a:r>
              <a:r>
                <a:rPr lang="en-US" sz="1500" b="1" dirty="0">
                  <a:solidFill>
                    <a:schemeClr val="tx2"/>
                  </a:solidFill>
                  <a:effectLst/>
                  <a:latin typeface="Calibri" panose="020F0502020204030204" pitchFamily="34" charset="0"/>
                  <a:ea typeface="Calibri" panose="020F0502020204030204" pitchFamily="34" charset="0"/>
                </a:rPr>
                <a:t>Domestic Abuse Prevention and Response </a:t>
              </a:r>
              <a:r>
                <a:rPr lang="en-US" sz="1500" dirty="0">
                  <a:latin typeface="Calibri" panose="020F0502020204030204" pitchFamily="34" charset="0"/>
                  <a:ea typeface="Calibri" panose="020F0502020204030204" pitchFamily="34" charset="0"/>
                </a:rPr>
                <a:t>s</a:t>
              </a:r>
              <a:r>
                <a:rPr lang="en-US" sz="1500" dirty="0">
                  <a:effectLst/>
                  <a:latin typeface="Calibri" panose="020F0502020204030204" pitchFamily="34" charset="0"/>
                  <a:ea typeface="Calibri" panose="020F0502020204030204" pitchFamily="34" charset="0"/>
                </a:rPr>
                <a:t>ervices, </a:t>
              </a:r>
              <a:r>
                <a:rPr lang="en-US" sz="1500" b="1" dirty="0">
                  <a:solidFill>
                    <a:schemeClr val="tx2"/>
                  </a:solidFill>
                  <a:effectLst/>
                  <a:latin typeface="Calibri" panose="020F0502020204030204" pitchFamily="34" charset="0"/>
                  <a:ea typeface="Calibri" panose="020F0502020204030204" pitchFamily="34" charset="0"/>
                </a:rPr>
                <a:t>Problematic Sexual Behavior in Children and Youth</a:t>
              </a:r>
              <a:r>
                <a:rPr lang="en-US" sz="1500" dirty="0">
                  <a:solidFill>
                    <a:schemeClr val="tx2"/>
                  </a:solidFill>
                  <a:effectLst/>
                  <a:latin typeface="Calibri" panose="020F0502020204030204" pitchFamily="34" charset="0"/>
                  <a:ea typeface="Calibri" panose="020F0502020204030204" pitchFamily="34" charset="0"/>
                </a:rPr>
                <a:t> </a:t>
              </a:r>
              <a:r>
                <a:rPr lang="en-US" sz="1500" dirty="0">
                  <a:effectLst/>
                  <a:latin typeface="Calibri" panose="020F0502020204030204" pitchFamily="34" charset="0"/>
                  <a:ea typeface="Calibri" panose="020F0502020204030204" pitchFamily="34" charset="0"/>
                </a:rPr>
                <a:t>response services, </a:t>
              </a:r>
              <a:r>
                <a:rPr lang="en-US" sz="1500" b="1" dirty="0">
                  <a:solidFill>
                    <a:schemeClr val="tx2"/>
                  </a:solidFill>
                  <a:effectLst/>
                  <a:latin typeface="Calibri" panose="020F0502020204030204" pitchFamily="34" charset="0"/>
                  <a:ea typeface="Calibri" panose="020F0502020204030204" pitchFamily="34" charset="0"/>
                </a:rPr>
                <a:t>MWR</a:t>
              </a:r>
              <a:r>
                <a:rPr lang="en-US" sz="1500" dirty="0">
                  <a:effectLst/>
                  <a:latin typeface="Calibri" panose="020F0502020204030204" pitchFamily="34" charset="0"/>
                  <a:ea typeface="Calibri" panose="020F0502020204030204" pitchFamily="34" charset="0"/>
                </a:rPr>
                <a:t> services, </a:t>
              </a:r>
              <a:r>
                <a:rPr lang="en-US" sz="1500" b="1" dirty="0">
                  <a:solidFill>
                    <a:schemeClr val="tx2"/>
                  </a:solidFill>
                  <a:effectLst/>
                  <a:latin typeface="Calibri" panose="020F0502020204030204" pitchFamily="34" charset="0"/>
                  <a:ea typeface="Calibri" panose="020F0502020204030204" pitchFamily="34" charset="0"/>
                </a:rPr>
                <a:t>Emergency Family Assistance</a:t>
              </a:r>
              <a:r>
                <a:rPr lang="en-US" sz="1500" dirty="0">
                  <a:effectLst/>
                  <a:latin typeface="Calibri" panose="020F0502020204030204" pitchFamily="34" charset="0"/>
                  <a:ea typeface="Calibri" panose="020F0502020204030204" pitchFamily="34" charset="0"/>
                </a:rPr>
                <a:t>, and </a:t>
              </a:r>
              <a:r>
                <a:rPr lang="en-US" sz="1500" b="1" dirty="0">
                  <a:solidFill>
                    <a:schemeClr val="tx2"/>
                  </a:solidFill>
                  <a:effectLst/>
                  <a:latin typeface="Calibri" panose="020F0502020204030204" pitchFamily="34" charset="0"/>
                  <a:ea typeface="Calibri" panose="020F0502020204030204" pitchFamily="34" charset="0"/>
                </a:rPr>
                <a:t>Transition Assistance</a:t>
              </a:r>
              <a:r>
                <a:rPr lang="en-US" sz="1500" dirty="0">
                  <a:effectLst/>
                  <a:latin typeface="Calibri" panose="020F0502020204030204" pitchFamily="34" charset="0"/>
                  <a:ea typeface="Calibri" panose="020F0502020204030204" pitchFamily="34" charset="0"/>
                </a:rPr>
                <a:t>.</a:t>
              </a:r>
              <a:endParaRPr lang="en-US" sz="1600" dirty="0">
                <a:effectLst/>
                <a:latin typeface="Calibri" panose="020F0502020204030204" pitchFamily="34" charset="0"/>
                <a:ea typeface="Calibri" panose="020F0502020204030204" pitchFamily="34" charset="0"/>
              </a:endParaRPr>
            </a:p>
          </p:txBody>
        </p:sp>
      </p:grpSp>
      <p:sp>
        <p:nvSpPr>
          <p:cNvPr id="3" name="TextBox 2">
            <a:extLst>
              <a:ext uri="{FF2B5EF4-FFF2-40B4-BE49-F238E27FC236}">
                <a16:creationId xmlns:a16="http://schemas.microsoft.com/office/drawing/2014/main" id="{1899430C-E028-4ACD-8F11-79E4EFE366A1}"/>
              </a:ext>
            </a:extLst>
          </p:cNvPr>
          <p:cNvSpPr txBox="1"/>
          <p:nvPr/>
        </p:nvSpPr>
        <p:spPr>
          <a:xfrm>
            <a:off x="657843" y="6186671"/>
            <a:ext cx="11103627" cy="646331"/>
          </a:xfrm>
          <a:prstGeom prst="rect">
            <a:avLst/>
          </a:prstGeom>
          <a:noFill/>
        </p:spPr>
        <p:txBody>
          <a:bodyPr wrap="square" rtlCol="0">
            <a:spAutoFit/>
          </a:bodyPr>
          <a:lstStyle/>
          <a:p>
            <a:r>
              <a:rPr lang="en-US" sz="1200" b="1" dirty="0">
                <a:effectLst/>
                <a:latin typeface="Calibri" panose="020F0502020204030204" pitchFamily="34" charset="0"/>
                <a:ea typeface="Calibri" panose="020F0502020204030204" pitchFamily="34" charset="0"/>
              </a:rPr>
              <a:t>Sources: </a:t>
            </a:r>
            <a:r>
              <a:rPr lang="en-US" sz="1200" dirty="0">
                <a:effectLst/>
                <a:latin typeface="Calibri" panose="020F0502020204030204" pitchFamily="34" charset="0"/>
                <a:ea typeface="Calibri" panose="020F0502020204030204" pitchFamily="34" charset="0"/>
              </a:rPr>
              <a:t>DoD Directive 5124.10, March 14, 2018: </a:t>
            </a:r>
            <a:r>
              <a:rPr lang="en-US" sz="12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https://www.esd.whs.mil/Portals/54/Documents/DD/issuances/dodd/512410p.pdf?ver=2018-03-15-115410-923</a:t>
            </a:r>
            <a:endParaRPr lang="en-US" sz="12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endParaRPr>
          </a:p>
          <a:p>
            <a:r>
              <a:rPr lang="en-US" sz="1200" dirty="0">
                <a:effectLst/>
                <a:latin typeface="Calibri" panose="020F0502020204030204" pitchFamily="34" charset="0"/>
                <a:ea typeface="Calibri" panose="020F0502020204030204" pitchFamily="34" charset="0"/>
              </a:rPr>
              <a:t>DoD Instruction 1342.22 Military Family Readiness, August 5, 2021: </a:t>
            </a:r>
            <a:r>
              <a:rPr lang="en-US" sz="1200" dirty="0">
                <a:solidFill>
                  <a:srgbClr val="0000FF"/>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https://www.esd.whs.mil/Portals/54/Documents/DD/issuances/dodi/134222p.pdf?ver=gd2jijkfOgIW7hQpQYHWCQ%3d%3d</a:t>
            </a:r>
            <a:endParaRPr lang="en-US" sz="1200" dirty="0">
              <a:solidFill>
                <a:srgbClr val="0000FF"/>
              </a:solidFill>
            </a:endParaRPr>
          </a:p>
        </p:txBody>
      </p:sp>
    </p:spTree>
    <p:extLst>
      <p:ext uri="{BB962C8B-B14F-4D97-AF65-F5344CB8AC3E}">
        <p14:creationId xmlns:p14="http://schemas.microsoft.com/office/powerpoint/2010/main" val="18207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00832-EF65-4858-B989-4296CC3CA6B7}"/>
              </a:ext>
            </a:extLst>
          </p:cNvPr>
          <p:cNvSpPr>
            <a:spLocks noGrp="1"/>
          </p:cNvSpPr>
          <p:nvPr>
            <p:ph type="title"/>
          </p:nvPr>
        </p:nvSpPr>
        <p:spPr/>
        <p:txBody>
          <a:bodyPr/>
          <a:lstStyle/>
          <a:p>
            <a:r>
              <a:rPr lang="en-US" dirty="0"/>
              <a:t>You Decide</a:t>
            </a:r>
          </a:p>
        </p:txBody>
      </p:sp>
      <p:grpSp>
        <p:nvGrpSpPr>
          <p:cNvPr id="20" name="Group 19" descr="A lightbulb and gear icon with text representing Plan A, which the attendees may choose.">
            <a:extLst>
              <a:ext uri="{FF2B5EF4-FFF2-40B4-BE49-F238E27FC236}">
                <a16:creationId xmlns:a16="http://schemas.microsoft.com/office/drawing/2014/main" id="{2AD2364B-5CA4-4726-94C4-31A35E11F550}"/>
              </a:ext>
            </a:extLst>
          </p:cNvPr>
          <p:cNvGrpSpPr/>
          <p:nvPr/>
        </p:nvGrpSpPr>
        <p:grpSpPr>
          <a:xfrm>
            <a:off x="3028950" y="1892246"/>
            <a:ext cx="2548890" cy="4257094"/>
            <a:chOff x="3028950" y="1892246"/>
            <a:chExt cx="2548890" cy="4257094"/>
          </a:xfrm>
        </p:grpSpPr>
        <p:sp>
          <p:nvSpPr>
            <p:cNvPr id="4" name="Rectangle 3">
              <a:extLst>
                <a:ext uri="{FF2B5EF4-FFF2-40B4-BE49-F238E27FC236}">
                  <a16:creationId xmlns:a16="http://schemas.microsoft.com/office/drawing/2014/main" id="{E6078E97-5F19-468C-8710-26A2D81C886A}"/>
                </a:ext>
              </a:extLst>
            </p:cNvPr>
            <p:cNvSpPr/>
            <p:nvPr/>
          </p:nvSpPr>
          <p:spPr>
            <a:xfrm>
              <a:off x="3028950" y="2354580"/>
              <a:ext cx="2548890" cy="379476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6FF4E35-8105-4D4E-9C2A-826B655BE284}"/>
                </a:ext>
              </a:extLst>
            </p:cNvPr>
            <p:cNvSpPr txBox="1"/>
            <p:nvPr/>
          </p:nvSpPr>
          <p:spPr>
            <a:xfrm>
              <a:off x="3028950" y="2953727"/>
              <a:ext cx="2548890" cy="523220"/>
            </a:xfrm>
            <a:prstGeom prst="rect">
              <a:avLst/>
            </a:prstGeom>
            <a:noFill/>
          </p:spPr>
          <p:txBody>
            <a:bodyPr wrap="square" rtlCol="0">
              <a:spAutoFit/>
            </a:bodyPr>
            <a:lstStyle/>
            <a:p>
              <a:pPr algn="ctr"/>
              <a:r>
                <a:rPr lang="en-US" sz="2800" b="1" dirty="0">
                  <a:solidFill>
                    <a:schemeClr val="bg1"/>
                  </a:solidFill>
                </a:rPr>
                <a:t>Plan A</a:t>
              </a:r>
            </a:p>
          </p:txBody>
        </p:sp>
        <p:cxnSp>
          <p:nvCxnSpPr>
            <p:cNvPr id="9" name="Straight Connector 8">
              <a:extLst>
                <a:ext uri="{FF2B5EF4-FFF2-40B4-BE49-F238E27FC236}">
                  <a16:creationId xmlns:a16="http://schemas.microsoft.com/office/drawing/2014/main" id="{28F635B5-515F-40FF-ABD3-D54612F056F4}"/>
                </a:ext>
              </a:extLst>
            </p:cNvPr>
            <p:cNvCxnSpPr/>
            <p:nvPr/>
          </p:nvCxnSpPr>
          <p:spPr>
            <a:xfrm>
              <a:off x="3937635" y="3488377"/>
              <a:ext cx="662940"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2E641A1-5ECA-4CCF-B34F-4EA8605328DB}"/>
                </a:ext>
              </a:extLst>
            </p:cNvPr>
            <p:cNvSpPr txBox="1"/>
            <p:nvPr/>
          </p:nvSpPr>
          <p:spPr>
            <a:xfrm>
              <a:off x="3028950" y="3592277"/>
              <a:ext cx="2548890" cy="2031325"/>
            </a:xfrm>
            <a:prstGeom prst="rect">
              <a:avLst/>
            </a:prstGeom>
            <a:noFill/>
          </p:spPr>
          <p:txBody>
            <a:bodyPr wrap="square" rtlCol="0">
              <a:spAutoFit/>
            </a:bodyPr>
            <a:lstStyle/>
            <a:p>
              <a:pPr marL="228600" indent="-228600">
                <a:buFont typeface="Arial" panose="020B0604020202020204" pitchFamily="34" charset="0"/>
                <a:buChar char="•"/>
              </a:pPr>
              <a:r>
                <a:rPr lang="en-US" dirty="0">
                  <a:solidFill>
                    <a:schemeClr val="bg1"/>
                  </a:solidFill>
                </a:rPr>
                <a:t>Investigate the two</a:t>
              </a:r>
              <a:br>
                <a:rPr lang="en-US" dirty="0">
                  <a:solidFill>
                    <a:schemeClr val="bg1"/>
                  </a:solidFill>
                </a:rPr>
              </a:br>
              <a:r>
                <a:rPr lang="en-US" dirty="0">
                  <a:solidFill>
                    <a:schemeClr val="bg1"/>
                  </a:solidFill>
                </a:rPr>
                <a:t>pre-determined “cases”</a:t>
              </a:r>
            </a:p>
            <a:p>
              <a:pPr marL="228600" indent="-228600">
                <a:buFont typeface="Arial" panose="020B0604020202020204" pitchFamily="34" charset="0"/>
                <a:buChar char="•"/>
              </a:pPr>
              <a:r>
                <a:rPr lang="en-US" dirty="0">
                  <a:solidFill>
                    <a:schemeClr val="bg1"/>
                  </a:solidFill>
                </a:rPr>
                <a:t>Service provider specific resources</a:t>
              </a:r>
            </a:p>
            <a:p>
              <a:pPr marL="228600" indent="-228600">
                <a:buFont typeface="Arial" panose="020B0604020202020204" pitchFamily="34" charset="0"/>
                <a:buChar char="•"/>
              </a:pPr>
              <a:r>
                <a:rPr lang="en-US" dirty="0">
                  <a:solidFill>
                    <a:schemeClr val="bg1"/>
                  </a:solidFill>
                </a:rPr>
                <a:t>Q&amp;A session</a:t>
              </a:r>
            </a:p>
            <a:p>
              <a:pPr marL="228600" indent="-228600">
                <a:buFont typeface="Arial" panose="020B0604020202020204" pitchFamily="34" charset="0"/>
                <a:buChar char="•"/>
              </a:pPr>
              <a:r>
                <a:rPr lang="en-US" dirty="0">
                  <a:solidFill>
                    <a:schemeClr val="bg1"/>
                  </a:solidFill>
                </a:rPr>
                <a:t>Your Mission</a:t>
              </a:r>
            </a:p>
          </p:txBody>
        </p:sp>
        <p:sp>
          <p:nvSpPr>
            <p:cNvPr id="14" name="Oval 13">
              <a:extLst>
                <a:ext uri="{FF2B5EF4-FFF2-40B4-BE49-F238E27FC236}">
                  <a16:creationId xmlns:a16="http://schemas.microsoft.com/office/drawing/2014/main" id="{F5B69DD4-F703-4498-9930-FC038B5C5237}"/>
                </a:ext>
              </a:extLst>
            </p:cNvPr>
            <p:cNvSpPr/>
            <p:nvPr/>
          </p:nvSpPr>
          <p:spPr>
            <a:xfrm>
              <a:off x="3783330" y="1892246"/>
              <a:ext cx="1040130" cy="961048"/>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A lightbulb and gear icon representing Plan A, which the attendees may choose.">
              <a:extLst>
                <a:ext uri="{FF2B5EF4-FFF2-40B4-BE49-F238E27FC236}">
                  <a16:creationId xmlns:a16="http://schemas.microsoft.com/office/drawing/2014/main" id="{91C5D6E8-BAD5-40DE-9335-3FD37D506E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46195" y="1923844"/>
              <a:ext cx="914400" cy="914400"/>
            </a:xfrm>
            <a:prstGeom prst="rect">
              <a:avLst/>
            </a:prstGeom>
          </p:spPr>
        </p:pic>
      </p:grpSp>
      <p:grpSp>
        <p:nvGrpSpPr>
          <p:cNvPr id="19" name="Group 18" descr="A people making connections icon representing Plan B, which the attendees may choose.">
            <a:extLst>
              <a:ext uri="{FF2B5EF4-FFF2-40B4-BE49-F238E27FC236}">
                <a16:creationId xmlns:a16="http://schemas.microsoft.com/office/drawing/2014/main" id="{344E5F1B-7B25-447E-92F8-2A542374B790}"/>
              </a:ext>
            </a:extLst>
          </p:cNvPr>
          <p:cNvGrpSpPr/>
          <p:nvPr/>
        </p:nvGrpSpPr>
        <p:grpSpPr>
          <a:xfrm>
            <a:off x="6614160" y="1892808"/>
            <a:ext cx="2548890" cy="4256532"/>
            <a:chOff x="6614160" y="1892808"/>
            <a:chExt cx="2548890" cy="4256532"/>
          </a:xfrm>
        </p:grpSpPr>
        <p:sp>
          <p:nvSpPr>
            <p:cNvPr id="5" name="Rectangle 4">
              <a:extLst>
                <a:ext uri="{FF2B5EF4-FFF2-40B4-BE49-F238E27FC236}">
                  <a16:creationId xmlns:a16="http://schemas.microsoft.com/office/drawing/2014/main" id="{FB0621E1-0990-49D5-A679-9A153ED4CE59}"/>
                </a:ext>
              </a:extLst>
            </p:cNvPr>
            <p:cNvSpPr/>
            <p:nvPr/>
          </p:nvSpPr>
          <p:spPr>
            <a:xfrm>
              <a:off x="6614160" y="2354580"/>
              <a:ext cx="2548890" cy="379476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F5227CC-4819-44C2-B94B-08589DD79148}"/>
                </a:ext>
              </a:extLst>
            </p:cNvPr>
            <p:cNvSpPr txBox="1"/>
            <p:nvPr/>
          </p:nvSpPr>
          <p:spPr>
            <a:xfrm>
              <a:off x="6614160" y="2953727"/>
              <a:ext cx="2548890" cy="523220"/>
            </a:xfrm>
            <a:prstGeom prst="rect">
              <a:avLst/>
            </a:prstGeom>
            <a:noFill/>
          </p:spPr>
          <p:txBody>
            <a:bodyPr wrap="square" rtlCol="0">
              <a:spAutoFit/>
            </a:bodyPr>
            <a:lstStyle/>
            <a:p>
              <a:pPr algn="ctr"/>
              <a:r>
                <a:rPr lang="en-US" sz="2800" b="1" dirty="0">
                  <a:solidFill>
                    <a:schemeClr val="bg1"/>
                  </a:solidFill>
                </a:rPr>
                <a:t>Plan B</a:t>
              </a:r>
            </a:p>
          </p:txBody>
        </p:sp>
        <p:cxnSp>
          <p:nvCxnSpPr>
            <p:cNvPr id="10" name="Straight Connector 9">
              <a:extLst>
                <a:ext uri="{FF2B5EF4-FFF2-40B4-BE49-F238E27FC236}">
                  <a16:creationId xmlns:a16="http://schemas.microsoft.com/office/drawing/2014/main" id="{A7443A3E-7241-406E-92F5-EA749E905E68}"/>
                </a:ext>
              </a:extLst>
            </p:cNvPr>
            <p:cNvCxnSpPr/>
            <p:nvPr/>
          </p:nvCxnSpPr>
          <p:spPr>
            <a:xfrm>
              <a:off x="7557135" y="3488377"/>
              <a:ext cx="662940"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descr="A people making connections icon with text representing Plan B, which the attendees may choose.">
              <a:extLst>
                <a:ext uri="{FF2B5EF4-FFF2-40B4-BE49-F238E27FC236}">
                  <a16:creationId xmlns:a16="http://schemas.microsoft.com/office/drawing/2014/main" id="{D6496491-038E-4085-9FDD-AE58BAB4BF48}"/>
                </a:ext>
              </a:extLst>
            </p:cNvPr>
            <p:cNvSpPr txBox="1"/>
            <p:nvPr/>
          </p:nvSpPr>
          <p:spPr>
            <a:xfrm>
              <a:off x="6614160" y="3640557"/>
              <a:ext cx="2548890" cy="2308324"/>
            </a:xfrm>
            <a:prstGeom prst="rect">
              <a:avLst/>
            </a:prstGeom>
            <a:noFill/>
          </p:spPr>
          <p:txBody>
            <a:bodyPr wrap="square" rtlCol="0">
              <a:spAutoFit/>
            </a:bodyPr>
            <a:lstStyle/>
            <a:p>
              <a:pPr marL="228600" indent="-228600">
                <a:buFont typeface="Arial" panose="020B0604020202020204" pitchFamily="34" charset="0"/>
                <a:buChar char="•"/>
              </a:pPr>
              <a:r>
                <a:rPr lang="en-US" dirty="0">
                  <a:solidFill>
                    <a:schemeClr val="bg1"/>
                  </a:solidFill>
                </a:rPr>
                <a:t>Skip the two</a:t>
              </a:r>
              <a:br>
                <a:rPr lang="en-US" dirty="0">
                  <a:solidFill>
                    <a:schemeClr val="bg1"/>
                  </a:solidFill>
                </a:rPr>
              </a:br>
              <a:r>
                <a:rPr lang="en-US" dirty="0">
                  <a:solidFill>
                    <a:schemeClr val="bg1"/>
                  </a:solidFill>
                </a:rPr>
                <a:t>pre-determined “cases”</a:t>
              </a:r>
            </a:p>
            <a:p>
              <a:pPr marL="228600" indent="-228600">
                <a:buFont typeface="Arial" panose="020B0604020202020204" pitchFamily="34" charset="0"/>
                <a:buChar char="•"/>
              </a:pPr>
              <a:r>
                <a:rPr lang="en-US" dirty="0">
                  <a:solidFill>
                    <a:schemeClr val="bg1"/>
                  </a:solidFill>
                </a:rPr>
                <a:t>Quick overview of service provider specific resources</a:t>
              </a:r>
            </a:p>
            <a:p>
              <a:pPr marL="228600" indent="-228600">
                <a:buFont typeface="Arial" panose="020B0604020202020204" pitchFamily="34" charset="0"/>
                <a:buChar char="•"/>
              </a:pPr>
              <a:r>
                <a:rPr lang="en-US" dirty="0">
                  <a:solidFill>
                    <a:schemeClr val="bg1"/>
                  </a:solidFill>
                </a:rPr>
                <a:t>Jump into Q&amp;A session</a:t>
              </a:r>
            </a:p>
            <a:p>
              <a:pPr marL="228600" indent="-228600">
                <a:buFont typeface="Arial" panose="020B0604020202020204" pitchFamily="34" charset="0"/>
                <a:buChar char="•"/>
              </a:pPr>
              <a:r>
                <a:rPr lang="en-US" dirty="0">
                  <a:solidFill>
                    <a:schemeClr val="bg1"/>
                  </a:solidFill>
                </a:rPr>
                <a:t>You Mission</a:t>
              </a:r>
            </a:p>
          </p:txBody>
        </p:sp>
        <p:sp>
          <p:nvSpPr>
            <p:cNvPr id="15" name="Oval 14">
              <a:extLst>
                <a:ext uri="{FF2B5EF4-FFF2-40B4-BE49-F238E27FC236}">
                  <a16:creationId xmlns:a16="http://schemas.microsoft.com/office/drawing/2014/main" id="{CBC2D543-59CF-418B-877F-C598BA859C4C}"/>
                </a:ext>
              </a:extLst>
            </p:cNvPr>
            <p:cNvSpPr/>
            <p:nvPr/>
          </p:nvSpPr>
          <p:spPr>
            <a:xfrm>
              <a:off x="7368540" y="1892808"/>
              <a:ext cx="1040130" cy="961048"/>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A people making connections icon representing Plan B, which the attendees may choose.">
              <a:extLst>
                <a:ext uri="{FF2B5EF4-FFF2-40B4-BE49-F238E27FC236}">
                  <a16:creationId xmlns:a16="http://schemas.microsoft.com/office/drawing/2014/main" id="{222315F1-CCC1-408D-88BE-A8D8DF379F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56974" y="1923844"/>
              <a:ext cx="863261" cy="863261"/>
            </a:xfrm>
            <a:prstGeom prst="rect">
              <a:avLst/>
            </a:prstGeom>
          </p:spPr>
        </p:pic>
      </p:grpSp>
    </p:spTree>
    <p:extLst>
      <p:ext uri="{BB962C8B-B14F-4D97-AF65-F5344CB8AC3E}">
        <p14:creationId xmlns:p14="http://schemas.microsoft.com/office/powerpoint/2010/main" val="299909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77B562-1B2D-4EF7-BECC-1825968A0DCC}"/>
              </a:ext>
            </a:extLst>
          </p:cNvPr>
          <p:cNvSpPr>
            <a:spLocks noGrp="1"/>
          </p:cNvSpPr>
          <p:nvPr>
            <p:ph type="sldNum" sz="quarter" idx="4294967295"/>
          </p:nvPr>
        </p:nvSpPr>
        <p:spPr>
          <a:xfrm>
            <a:off x="11669713" y="6356350"/>
            <a:ext cx="522287" cy="365125"/>
          </a:xfrm>
        </p:spPr>
        <p:txBody>
          <a:bodyPr/>
          <a:lstStyle/>
          <a:p>
            <a:fld id="{423C0D77-2ED8-4642-8406-2FAD97EF6DB1}" type="slidenum">
              <a:rPr lang="en-US" smtClean="0"/>
              <a:pPr/>
              <a:t>7</a:t>
            </a:fld>
            <a:endParaRPr lang="en-US"/>
          </a:p>
        </p:txBody>
      </p:sp>
      <p:grpSp>
        <p:nvGrpSpPr>
          <p:cNvPr id="12" name="Group 11" descr="A lightbulb and gear icon with text representing Plan A path if the audience chose that presentation route. ">
            <a:extLst>
              <a:ext uri="{FF2B5EF4-FFF2-40B4-BE49-F238E27FC236}">
                <a16:creationId xmlns:a16="http://schemas.microsoft.com/office/drawing/2014/main" id="{B8095557-87B7-4AB4-8F16-49E166F47741}"/>
              </a:ext>
            </a:extLst>
          </p:cNvPr>
          <p:cNvGrpSpPr/>
          <p:nvPr/>
        </p:nvGrpSpPr>
        <p:grpSpPr>
          <a:xfrm>
            <a:off x="1100135" y="1977390"/>
            <a:ext cx="9731695" cy="3794760"/>
            <a:chOff x="1100135" y="1977390"/>
            <a:chExt cx="9731695" cy="3794760"/>
          </a:xfrm>
        </p:grpSpPr>
        <p:sp>
          <p:nvSpPr>
            <p:cNvPr id="5" name="Rectangle 4">
              <a:extLst>
                <a:ext uri="{FF2B5EF4-FFF2-40B4-BE49-F238E27FC236}">
                  <a16:creationId xmlns:a16="http://schemas.microsoft.com/office/drawing/2014/main" id="{374740C2-EC8B-4F8F-9EF3-A572D358CCE7}"/>
                </a:ext>
              </a:extLst>
            </p:cNvPr>
            <p:cNvSpPr/>
            <p:nvPr/>
          </p:nvSpPr>
          <p:spPr>
            <a:xfrm>
              <a:off x="2468880" y="1977390"/>
              <a:ext cx="8362950" cy="379476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92829EF-0C42-455E-8A7D-F087C46230E3}"/>
                </a:ext>
              </a:extLst>
            </p:cNvPr>
            <p:cNvSpPr txBox="1"/>
            <p:nvPr/>
          </p:nvSpPr>
          <p:spPr>
            <a:xfrm>
              <a:off x="2468880" y="3007808"/>
              <a:ext cx="8300085" cy="1569660"/>
            </a:xfrm>
            <a:prstGeom prst="rect">
              <a:avLst/>
            </a:prstGeom>
            <a:noFill/>
          </p:spPr>
          <p:txBody>
            <a:bodyPr wrap="square" rtlCol="0">
              <a:spAutoFit/>
            </a:bodyPr>
            <a:lstStyle/>
            <a:p>
              <a:pPr algn="ctr"/>
              <a:r>
                <a:rPr lang="en-US" sz="9600" b="1" dirty="0">
                  <a:solidFill>
                    <a:schemeClr val="bg1"/>
                  </a:solidFill>
                </a:rPr>
                <a:t>Plan A</a:t>
              </a:r>
            </a:p>
          </p:txBody>
        </p:sp>
        <p:cxnSp>
          <p:nvCxnSpPr>
            <p:cNvPr id="7" name="Straight Connector 6">
              <a:extLst>
                <a:ext uri="{FF2B5EF4-FFF2-40B4-BE49-F238E27FC236}">
                  <a16:creationId xmlns:a16="http://schemas.microsoft.com/office/drawing/2014/main" id="{7EF46D8B-9374-4F5C-BB91-96F6438565F3}"/>
                </a:ext>
              </a:extLst>
            </p:cNvPr>
            <p:cNvCxnSpPr>
              <a:cxnSpLocks/>
            </p:cNvCxnSpPr>
            <p:nvPr/>
          </p:nvCxnSpPr>
          <p:spPr>
            <a:xfrm>
              <a:off x="5240656" y="4662598"/>
              <a:ext cx="2737485"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F1823F90-5E6B-40A4-B488-B08347C52F62}"/>
                </a:ext>
              </a:extLst>
            </p:cNvPr>
            <p:cNvSpPr/>
            <p:nvPr/>
          </p:nvSpPr>
          <p:spPr>
            <a:xfrm>
              <a:off x="1100135" y="2626833"/>
              <a:ext cx="2737485" cy="2495873"/>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Lightbulb and gear with solid fill">
              <a:extLst>
                <a:ext uri="{FF2B5EF4-FFF2-40B4-BE49-F238E27FC236}">
                  <a16:creationId xmlns:a16="http://schemas.microsoft.com/office/drawing/2014/main" id="{4AB457B0-CC4D-486C-8E28-F6CDEBD278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45739" y="2976183"/>
              <a:ext cx="1846278" cy="1846278"/>
            </a:xfrm>
            <a:prstGeom prst="rect">
              <a:avLst/>
            </a:prstGeom>
          </p:spPr>
        </p:pic>
      </p:grpSp>
    </p:spTree>
    <p:extLst>
      <p:ext uri="{BB962C8B-B14F-4D97-AF65-F5344CB8AC3E}">
        <p14:creationId xmlns:p14="http://schemas.microsoft.com/office/powerpoint/2010/main" val="2865969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A background image of a tabbed folder on a desk with a photo of three bags of groceries representing food insecurity.">
            <a:extLst>
              <a:ext uri="{FF2B5EF4-FFF2-40B4-BE49-F238E27FC236}">
                <a16:creationId xmlns:a16="http://schemas.microsoft.com/office/drawing/2014/main" id="{8542644D-0E37-45D9-B406-662DF2335CA6}"/>
              </a:ext>
            </a:extLst>
          </p:cNvPr>
          <p:cNvGrpSpPr/>
          <p:nvPr/>
        </p:nvGrpSpPr>
        <p:grpSpPr>
          <a:xfrm>
            <a:off x="0" y="759794"/>
            <a:ext cx="12192000" cy="6098207"/>
            <a:chOff x="0" y="759794"/>
            <a:chExt cx="12192000" cy="6098207"/>
          </a:xfrm>
        </p:grpSpPr>
        <p:pic>
          <p:nvPicPr>
            <p:cNvPr id="4" name="Picture 3" descr="A background image of a tabbed folder on a desk with a photo of three bags of groceries representing food insecurity. ">
              <a:extLst>
                <a:ext uri="{FF2B5EF4-FFF2-40B4-BE49-F238E27FC236}">
                  <a16:creationId xmlns:a16="http://schemas.microsoft.com/office/drawing/2014/main" id="{7BF6C89E-9A9C-44AA-950C-00689A3F2E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252" b="1145"/>
            <a:stretch/>
          </p:blipFill>
          <p:spPr>
            <a:xfrm>
              <a:off x="0" y="759794"/>
              <a:ext cx="12192000" cy="6098206"/>
            </a:xfrm>
            <a:prstGeom prst="rect">
              <a:avLst/>
            </a:prstGeom>
          </p:spPr>
        </p:pic>
        <p:pic>
          <p:nvPicPr>
            <p:cNvPr id="5" name="Picture 4" descr="A picture containing text, indoor&#10;&#10;Description automatically generated">
              <a:extLst>
                <a:ext uri="{FF2B5EF4-FFF2-40B4-BE49-F238E27FC236}">
                  <a16:creationId xmlns:a16="http://schemas.microsoft.com/office/drawing/2014/main" id="{53D987FC-63EE-4CEA-8627-17072E5D176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770053" y="2361967"/>
              <a:ext cx="7421947" cy="4496034"/>
            </a:xfrm>
            <a:prstGeom prst="rect">
              <a:avLst/>
            </a:prstGeom>
          </p:spPr>
        </p:pic>
      </p:grpSp>
      <p:sp>
        <p:nvSpPr>
          <p:cNvPr id="10" name="TextBox 9">
            <a:extLst>
              <a:ext uri="{FF2B5EF4-FFF2-40B4-BE49-F238E27FC236}">
                <a16:creationId xmlns:a16="http://schemas.microsoft.com/office/drawing/2014/main" id="{439C6BED-7A94-4FC3-96C7-A4D3ACEE856E}"/>
              </a:ext>
            </a:extLst>
          </p:cNvPr>
          <p:cNvSpPr txBox="1"/>
          <p:nvPr/>
        </p:nvSpPr>
        <p:spPr>
          <a:xfrm>
            <a:off x="4770053" y="2606447"/>
            <a:ext cx="6722511" cy="3831818"/>
          </a:xfrm>
          <a:prstGeom prst="rect">
            <a:avLst/>
          </a:prstGeom>
          <a:noFill/>
        </p:spPr>
        <p:txBody>
          <a:bodyPr wrap="square" rtlCol="0">
            <a:spAutoFit/>
          </a:bodyPr>
          <a:lstStyle/>
          <a:p>
            <a:pPr>
              <a:lnSpc>
                <a:spcPct val="105000"/>
              </a:lnSpc>
            </a:pPr>
            <a:r>
              <a:rPr lang="en-US" sz="2800" b="1" dirty="0">
                <a:solidFill>
                  <a:srgbClr val="C00000"/>
                </a:solidFill>
                <a:effectLst/>
                <a:latin typeface="Arial Black" panose="020B0A04020102020204" pitchFamily="34" charset="0"/>
                <a:ea typeface="Times New Roman" panose="02020603050405020304" pitchFamily="18" charset="0"/>
                <a:cs typeface="Calibri" panose="020F0502020204030204" pitchFamily="34" charset="0"/>
              </a:rPr>
              <a:t>CASE #1: THE SQUEEZE</a:t>
            </a:r>
          </a:p>
          <a:p>
            <a:pPr>
              <a:lnSpc>
                <a:spcPct val="105000"/>
              </a:lnSpc>
            </a:pPr>
            <a:endParaRPr lang="en-US" sz="1200" b="1" dirty="0">
              <a:solidFill>
                <a:schemeClr val="accent5">
                  <a:lumMod val="75000"/>
                  <a:lumOff val="25000"/>
                </a:schemeClr>
              </a:solidFill>
              <a:effectLst/>
              <a:latin typeface="Arial Black" panose="020B0A04020102020204" pitchFamily="34" charset="0"/>
              <a:ea typeface="Times New Roman" panose="02020603050405020304" pitchFamily="18" charset="0"/>
              <a:cs typeface="Calibri" panose="020F0502020204030204" pitchFamily="34" charset="0"/>
            </a:endParaRPr>
          </a:p>
          <a:p>
            <a:pPr marR="0" lvl="0">
              <a:lnSpc>
                <a:spcPct val="105000"/>
              </a:lnSpc>
              <a:spcBef>
                <a:spcPts val="0"/>
              </a:spcBef>
              <a:spcAft>
                <a:spcPts val="0"/>
              </a:spcAft>
            </a:pPr>
            <a:r>
              <a:rPr lang="en-US" dirty="0">
                <a:effectLst/>
                <a:latin typeface="Calibri" panose="020F0502020204030204" pitchFamily="34" charset="0"/>
                <a:ea typeface="Times New Roman" panose="02020603050405020304" pitchFamily="18" charset="0"/>
                <a:cs typeface="Calibri" panose="020F0502020204030204" pitchFamily="34" charset="0"/>
              </a:rPr>
              <a:t>According to the DoD’s 2020 Status of Forces Survey of Active-Duty Members:</a:t>
            </a:r>
          </a:p>
          <a:p>
            <a:pPr marL="346075" marR="0" lvl="0" indent="-288925">
              <a:spcBef>
                <a:spcPts val="600"/>
              </a:spcBef>
              <a:spcAft>
                <a:spcPts val="0"/>
              </a:spcAft>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24% of active-duty military experienced some level of food insecurity in 2020, with 14% reporting low food security and 10% reporting very low food security. </a:t>
            </a:r>
          </a:p>
          <a:p>
            <a:pPr marL="346075" marR="0" lvl="0" indent="-288925">
              <a:spcBef>
                <a:spcPts val="600"/>
              </a:spcBef>
              <a:spcAft>
                <a:spcPts val="0"/>
              </a:spcAft>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Junior enlisted service members are at the highest risk for food insecurity at 29%. </a:t>
            </a:r>
          </a:p>
          <a:p>
            <a:pPr marR="0" lvl="0">
              <a:spcBef>
                <a:spcPts val="600"/>
              </a:spcBef>
              <a:spcAft>
                <a:spcPts val="0"/>
              </a:spcAft>
            </a:pPr>
            <a:r>
              <a:rPr lang="en-US" dirty="0">
                <a:effectLst/>
                <a:latin typeface="Calibri" panose="020F0502020204030204" pitchFamily="34" charset="0"/>
                <a:ea typeface="Times New Roman" panose="02020603050405020304" pitchFamily="18" charset="0"/>
                <a:cs typeface="Calibri" panose="020F0502020204030204" pitchFamily="34" charset="0"/>
              </a:rPr>
              <a:t>In a 2020 Harris Interactive poll, 54% of service members said that “just getting by financially” describes them completely or very well.</a:t>
            </a:r>
          </a:p>
          <a:p>
            <a:endParaRPr lang="en-US" dirty="0"/>
          </a:p>
        </p:txBody>
      </p:sp>
      <p:sp>
        <p:nvSpPr>
          <p:cNvPr id="12" name="TextBox 11">
            <a:extLst>
              <a:ext uri="{FF2B5EF4-FFF2-40B4-BE49-F238E27FC236}">
                <a16:creationId xmlns:a16="http://schemas.microsoft.com/office/drawing/2014/main" id="{52A9ECC7-0D01-4C5C-A72F-F83D00AC112D}"/>
              </a:ext>
            </a:extLst>
          </p:cNvPr>
          <p:cNvSpPr txBox="1"/>
          <p:nvPr/>
        </p:nvSpPr>
        <p:spPr>
          <a:xfrm>
            <a:off x="4770053" y="6165503"/>
            <a:ext cx="7300027" cy="461665"/>
          </a:xfrm>
          <a:prstGeom prst="rect">
            <a:avLst/>
          </a:prstGeom>
          <a:noFill/>
        </p:spPr>
        <p:txBody>
          <a:bodyPr wrap="square" rtlCol="0">
            <a:spAutoFit/>
          </a:bodyPr>
          <a:lstStyle/>
          <a:p>
            <a:r>
              <a:rPr lang="en-US" sz="1200" b="1" dirty="0">
                <a:effectLst/>
                <a:latin typeface="Calibri" panose="020F0502020204030204" pitchFamily="34" charset="0"/>
                <a:ea typeface="Calibri" panose="020F0502020204030204" pitchFamily="34" charset="0"/>
              </a:rPr>
              <a:t>Source: </a:t>
            </a:r>
            <a:r>
              <a:rPr lang="en-US" sz="1200" dirty="0">
                <a:effectLst/>
                <a:latin typeface="Calibri" panose="020F0502020204030204" pitchFamily="34" charset="0"/>
                <a:ea typeface="Calibri" panose="020F0502020204030204" pitchFamily="34" charset="0"/>
              </a:rPr>
              <a:t>2020 Status of Forces Survey of Active-Duty Members</a:t>
            </a:r>
            <a:br>
              <a:rPr lang="en-US" sz="1200" dirty="0">
                <a:effectLst/>
                <a:latin typeface="Calibri" panose="020F0502020204030204" pitchFamily="34" charset="0"/>
                <a:ea typeface="Calibri" panose="020F0502020204030204" pitchFamily="34" charset="0"/>
              </a:rPr>
            </a:br>
            <a:r>
              <a:rPr lang="en-US" sz="1200" u="sng"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https://www.militaryonesource.mil/data-research-and-statistics/survey-findings/status-of-forces-survey/</a:t>
            </a:r>
            <a:endParaRPr lang="en-US" sz="1200" dirty="0">
              <a:solidFill>
                <a:schemeClr val="tx1"/>
              </a:solidFill>
            </a:endParaRPr>
          </a:p>
        </p:txBody>
      </p:sp>
      <p:sp>
        <p:nvSpPr>
          <p:cNvPr id="13" name="Oval 12">
            <a:extLst>
              <a:ext uri="{FF2B5EF4-FFF2-40B4-BE49-F238E27FC236}">
                <a16:creationId xmlns:a16="http://schemas.microsoft.com/office/drawing/2014/main" id="{67456B0E-67A8-4EAF-94C9-E16853FDE7DE}"/>
              </a:ext>
            </a:extLst>
          </p:cNvPr>
          <p:cNvSpPr/>
          <p:nvPr/>
        </p:nvSpPr>
        <p:spPr>
          <a:xfrm>
            <a:off x="2096268" y="5399772"/>
            <a:ext cx="695057" cy="61180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1BC0E06-1E93-470B-9479-F88194327921}"/>
              </a:ext>
            </a:extLst>
          </p:cNvPr>
          <p:cNvSpPr txBox="1"/>
          <p:nvPr/>
        </p:nvSpPr>
        <p:spPr>
          <a:xfrm>
            <a:off x="2096269" y="5351732"/>
            <a:ext cx="695056" cy="707886"/>
          </a:xfrm>
          <a:prstGeom prst="rect">
            <a:avLst/>
          </a:prstGeom>
          <a:noFill/>
        </p:spPr>
        <p:txBody>
          <a:bodyPr wrap="square" rtlCol="0">
            <a:spAutoFit/>
          </a:bodyPr>
          <a:lstStyle/>
          <a:p>
            <a:pPr algn="ctr"/>
            <a:r>
              <a:rPr lang="en-US" sz="4000" dirty="0">
                <a:solidFill>
                  <a:schemeClr val="bg1"/>
                </a:solidFill>
                <a:latin typeface="Arial Black" panose="020B0A04020102020204" pitchFamily="34" charset="0"/>
              </a:rPr>
              <a:t>1</a:t>
            </a:r>
          </a:p>
        </p:txBody>
      </p:sp>
    </p:spTree>
    <p:extLst>
      <p:ext uri="{BB962C8B-B14F-4D97-AF65-F5344CB8AC3E}">
        <p14:creationId xmlns:p14="http://schemas.microsoft.com/office/powerpoint/2010/main" val="249419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FC1DC-5980-4AA9-A9BA-F90597FA680F}"/>
              </a:ext>
            </a:extLst>
          </p:cNvPr>
          <p:cNvSpPr>
            <a:spLocks noGrp="1"/>
          </p:cNvSpPr>
          <p:nvPr>
            <p:ph type="title"/>
          </p:nvPr>
        </p:nvSpPr>
        <p:spPr/>
        <p:txBody>
          <a:bodyPr/>
          <a:lstStyle/>
          <a:p>
            <a:r>
              <a:rPr lang="en-US" dirty="0"/>
              <a:t>Food Security Support Programs &amp; Resources</a:t>
            </a:r>
          </a:p>
        </p:txBody>
      </p:sp>
      <p:sp>
        <p:nvSpPr>
          <p:cNvPr id="4" name="Content Placeholder 2">
            <a:extLst>
              <a:ext uri="{FF2B5EF4-FFF2-40B4-BE49-F238E27FC236}">
                <a16:creationId xmlns:a16="http://schemas.microsoft.com/office/drawing/2014/main" id="{185B09C3-809C-4A20-B12F-67C348709C76}"/>
              </a:ext>
            </a:extLst>
          </p:cNvPr>
          <p:cNvSpPr>
            <a:spLocks noGrp="1"/>
          </p:cNvSpPr>
          <p:nvPr/>
        </p:nvSpPr>
        <p:spPr>
          <a:xfrm>
            <a:off x="624527" y="1724492"/>
            <a:ext cx="10931078" cy="105680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buNone/>
            </a:pPr>
            <a:r>
              <a:rPr lang="en-US" sz="2000" b="0" i="0" dirty="0">
                <a:effectLst/>
              </a:rPr>
              <a:t>The Defense Department offers a variety of </a:t>
            </a:r>
            <a:r>
              <a:rPr lang="en-US" sz="2000" b="0" i="0" u="none" strike="noStrike" dirty="0">
                <a:effectLst/>
              </a:rPr>
              <a:t>programs, tools, and resources to increase and bolster the economic </a:t>
            </a:r>
            <a:r>
              <a:rPr lang="en-US" sz="2000" dirty="0"/>
              <a:t>s</a:t>
            </a:r>
            <a:r>
              <a:rPr lang="en-US" sz="2000" b="0" i="0" u="none" strike="noStrike" dirty="0">
                <a:effectLst/>
              </a:rPr>
              <a:t>ecurity</a:t>
            </a:r>
            <a:r>
              <a:rPr lang="en-US" sz="2000" b="0" i="0" dirty="0">
                <a:effectLst/>
              </a:rPr>
              <a:t> </a:t>
            </a:r>
            <a:r>
              <a:rPr lang="en-US" sz="2000" b="0" i="0" dirty="0">
                <a:solidFill>
                  <a:srgbClr val="4A4A4A"/>
                </a:solidFill>
                <a:effectLst/>
              </a:rPr>
              <a:t>and food security of service members and families needing immediate relief, planning ahead to reach their goals, and to secure their financial well-being.</a:t>
            </a:r>
            <a:endParaRPr lang="en-US" sz="2000" dirty="0">
              <a:cs typeface="Calibri"/>
            </a:endParaRPr>
          </a:p>
        </p:txBody>
      </p:sp>
      <p:grpSp>
        <p:nvGrpSpPr>
          <p:cNvPr id="30" name="Group 29">
            <a:extLst>
              <a:ext uri="{FF2B5EF4-FFF2-40B4-BE49-F238E27FC236}">
                <a16:creationId xmlns:a16="http://schemas.microsoft.com/office/drawing/2014/main" id="{303F8AF3-743F-4E8A-95A5-212188228E31}"/>
              </a:ext>
            </a:extLst>
          </p:cNvPr>
          <p:cNvGrpSpPr/>
          <p:nvPr/>
        </p:nvGrpSpPr>
        <p:grpSpPr>
          <a:xfrm>
            <a:off x="4957380" y="2781300"/>
            <a:ext cx="2778375" cy="3252633"/>
            <a:chOff x="5119086" y="2759365"/>
            <a:chExt cx="2778375" cy="3252633"/>
          </a:xfrm>
        </p:grpSpPr>
        <p:sp>
          <p:nvSpPr>
            <p:cNvPr id="12" name="TextBox 27">
              <a:extLst>
                <a:ext uri="{FF2B5EF4-FFF2-40B4-BE49-F238E27FC236}">
                  <a16:creationId xmlns:a16="http://schemas.microsoft.com/office/drawing/2014/main" id="{343505C5-63EC-4B8F-A224-93B9CA1C67D3}"/>
                </a:ext>
              </a:extLst>
            </p:cNvPr>
            <p:cNvSpPr txBox="1"/>
            <p:nvPr/>
          </p:nvSpPr>
          <p:spPr>
            <a:xfrm>
              <a:off x="5119086" y="3857562"/>
              <a:ext cx="2778375" cy="215443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t>Financial</a:t>
              </a:r>
              <a:br>
                <a:rPr lang="en-US" b="1" dirty="0"/>
              </a:br>
              <a:r>
                <a:rPr lang="en-US" b="1" dirty="0"/>
                <a:t>Counseling Services</a:t>
              </a:r>
            </a:p>
            <a:p>
              <a:pPr marL="285750" indent="-285750">
                <a:buFont typeface="Arial" panose="020B0604020202020204" pitchFamily="34" charset="0"/>
                <a:buChar char="•"/>
              </a:pPr>
              <a:r>
                <a:rPr lang="en-US" sz="1400" dirty="0">
                  <a:cs typeface="Calibri"/>
                </a:rPr>
                <a:t>Military Installation Financial Readiness Programs</a:t>
              </a:r>
            </a:p>
            <a:p>
              <a:pPr marL="285750" indent="-285750">
                <a:buFont typeface="Arial" panose="020B0604020202020204" pitchFamily="34" charset="0"/>
                <a:buChar char="•"/>
              </a:pPr>
              <a:r>
                <a:rPr lang="en-US" sz="1400" dirty="0">
                  <a:cs typeface="Calibri"/>
                </a:rPr>
                <a:t>Military OneSource Financial Counseling</a:t>
              </a:r>
            </a:p>
            <a:p>
              <a:pPr marL="285750" indent="-285750">
                <a:buFont typeface="Arial" panose="020B0604020202020204" pitchFamily="34" charset="0"/>
                <a:buChar char="•"/>
              </a:pPr>
              <a:r>
                <a:rPr lang="en-US" sz="1400" dirty="0">
                  <a:cs typeface="Calibri"/>
                </a:rPr>
                <a:t>Military &amp; Family Life Counseling Personal Financial Counselors</a:t>
              </a:r>
            </a:p>
          </p:txBody>
        </p:sp>
        <p:pic>
          <p:nvPicPr>
            <p:cNvPr id="15" name="Graphic 14" descr="Piggy Bank with solid fill">
              <a:extLst>
                <a:ext uri="{FF2B5EF4-FFF2-40B4-BE49-F238E27FC236}">
                  <a16:creationId xmlns:a16="http://schemas.microsoft.com/office/drawing/2014/main" id="{3FA166F0-9674-44A2-8BD2-FF42496B1A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655899" y="2759365"/>
              <a:ext cx="1457652" cy="1239398"/>
            </a:xfrm>
            <a:prstGeom prst="rect">
              <a:avLst/>
            </a:prstGeom>
          </p:spPr>
        </p:pic>
      </p:grpSp>
      <p:grpSp>
        <p:nvGrpSpPr>
          <p:cNvPr id="28" name="Group 27">
            <a:extLst>
              <a:ext uri="{FF2B5EF4-FFF2-40B4-BE49-F238E27FC236}">
                <a16:creationId xmlns:a16="http://schemas.microsoft.com/office/drawing/2014/main" id="{70BE9EAF-C786-4EC1-8C64-93D214BA7B96}"/>
              </a:ext>
            </a:extLst>
          </p:cNvPr>
          <p:cNvGrpSpPr/>
          <p:nvPr/>
        </p:nvGrpSpPr>
        <p:grpSpPr>
          <a:xfrm>
            <a:off x="2262601" y="2781300"/>
            <a:ext cx="1347149" cy="1462797"/>
            <a:chOff x="1971676" y="2760898"/>
            <a:chExt cx="1347149" cy="1462797"/>
          </a:xfrm>
        </p:grpSpPr>
        <p:sp>
          <p:nvSpPr>
            <p:cNvPr id="8" name="TextBox 17">
              <a:extLst>
                <a:ext uri="{FF2B5EF4-FFF2-40B4-BE49-F238E27FC236}">
                  <a16:creationId xmlns:a16="http://schemas.microsoft.com/office/drawing/2014/main" id="{67802A69-79F6-460A-A095-FBF71D43D034}"/>
                </a:ext>
              </a:extLst>
            </p:cNvPr>
            <p:cNvSpPr txBox="1"/>
            <p:nvPr/>
          </p:nvSpPr>
          <p:spPr>
            <a:xfrm>
              <a:off x="1971676" y="3854363"/>
              <a:ext cx="1347149" cy="369332"/>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t>MilTax</a:t>
              </a:r>
              <a:endParaRPr lang="en-US" dirty="0">
                <a:cs typeface="Calibri"/>
              </a:endParaRPr>
            </a:p>
          </p:txBody>
        </p:sp>
        <p:pic>
          <p:nvPicPr>
            <p:cNvPr id="17" name="Graphic 16" descr="Tax with solid fill">
              <a:extLst>
                <a:ext uri="{FF2B5EF4-FFF2-40B4-BE49-F238E27FC236}">
                  <a16:creationId xmlns:a16="http://schemas.microsoft.com/office/drawing/2014/main" id="{D09BE5D4-5EB0-4ABE-8362-EBE28D5941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09425" y="2760898"/>
              <a:ext cx="1262624" cy="1262624"/>
            </a:xfrm>
            <a:prstGeom prst="rect">
              <a:avLst/>
            </a:prstGeom>
          </p:spPr>
        </p:pic>
      </p:grpSp>
      <p:grpSp>
        <p:nvGrpSpPr>
          <p:cNvPr id="29" name="Group 28">
            <a:extLst>
              <a:ext uri="{FF2B5EF4-FFF2-40B4-BE49-F238E27FC236}">
                <a16:creationId xmlns:a16="http://schemas.microsoft.com/office/drawing/2014/main" id="{6DFC25CF-39B9-4CB9-A61E-00D73B5D622B}"/>
              </a:ext>
            </a:extLst>
          </p:cNvPr>
          <p:cNvGrpSpPr/>
          <p:nvPr/>
        </p:nvGrpSpPr>
        <p:grpSpPr>
          <a:xfrm>
            <a:off x="624527" y="2821930"/>
            <a:ext cx="1448247" cy="1703139"/>
            <a:chOff x="624527" y="2811007"/>
            <a:chExt cx="1448247" cy="1703139"/>
          </a:xfrm>
        </p:grpSpPr>
        <p:sp>
          <p:nvSpPr>
            <p:cNvPr id="9" name="TextBox 21">
              <a:extLst>
                <a:ext uri="{FF2B5EF4-FFF2-40B4-BE49-F238E27FC236}">
                  <a16:creationId xmlns:a16="http://schemas.microsoft.com/office/drawing/2014/main" id="{FF88296C-3089-4F10-873E-6BB90A72DA59}"/>
                </a:ext>
              </a:extLst>
            </p:cNvPr>
            <p:cNvSpPr txBox="1"/>
            <p:nvPr/>
          </p:nvSpPr>
          <p:spPr>
            <a:xfrm>
              <a:off x="624527" y="3867815"/>
              <a:ext cx="1448247" cy="64633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t>Financial </a:t>
              </a:r>
              <a:br>
                <a:rPr lang="en-US" b="1" dirty="0"/>
              </a:br>
              <a:r>
                <a:rPr lang="en-US" b="1" dirty="0"/>
                <a:t>Calculators</a:t>
              </a:r>
              <a:endParaRPr lang="en-US" b="0" dirty="0">
                <a:cs typeface="Calibri"/>
              </a:endParaRPr>
            </a:p>
          </p:txBody>
        </p:sp>
        <p:pic>
          <p:nvPicPr>
            <p:cNvPr id="19" name="Graphic 18" descr="Calculator with solid fill">
              <a:extLst>
                <a:ext uri="{FF2B5EF4-FFF2-40B4-BE49-F238E27FC236}">
                  <a16:creationId xmlns:a16="http://schemas.microsoft.com/office/drawing/2014/main" id="{A89935A3-473A-434E-BC30-528CBC4129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9415" y="2811007"/>
              <a:ext cx="1118469" cy="1118469"/>
            </a:xfrm>
            <a:prstGeom prst="rect">
              <a:avLst/>
            </a:prstGeom>
          </p:spPr>
        </p:pic>
      </p:grpSp>
      <p:grpSp>
        <p:nvGrpSpPr>
          <p:cNvPr id="27" name="Group 26">
            <a:extLst>
              <a:ext uri="{FF2B5EF4-FFF2-40B4-BE49-F238E27FC236}">
                <a16:creationId xmlns:a16="http://schemas.microsoft.com/office/drawing/2014/main" id="{7DFD70B6-B916-4612-9803-8351084AD086}"/>
              </a:ext>
            </a:extLst>
          </p:cNvPr>
          <p:cNvGrpSpPr/>
          <p:nvPr/>
        </p:nvGrpSpPr>
        <p:grpSpPr>
          <a:xfrm>
            <a:off x="3728554" y="2888525"/>
            <a:ext cx="1068017" cy="1653701"/>
            <a:chOff x="3418105" y="2890687"/>
            <a:chExt cx="1068017" cy="1653701"/>
          </a:xfrm>
        </p:grpSpPr>
        <p:sp>
          <p:nvSpPr>
            <p:cNvPr id="10" name="TextBox 25">
              <a:extLst>
                <a:ext uri="{FF2B5EF4-FFF2-40B4-BE49-F238E27FC236}">
                  <a16:creationId xmlns:a16="http://schemas.microsoft.com/office/drawing/2014/main" id="{BAC2A34F-47BD-4BEC-9E4F-4A2FD8F117BD}"/>
                </a:ext>
              </a:extLst>
            </p:cNvPr>
            <p:cNvSpPr txBox="1"/>
            <p:nvPr/>
          </p:nvSpPr>
          <p:spPr>
            <a:xfrm>
              <a:off x="3418105" y="3898057"/>
              <a:ext cx="1066899" cy="64633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err="1"/>
                <a:t>Sen$e</a:t>
              </a:r>
              <a:r>
                <a:rPr lang="en-US" b="1" dirty="0"/>
                <a:t> </a:t>
              </a:r>
              <a:br>
                <a:rPr lang="en-US" b="1" dirty="0"/>
              </a:br>
              <a:r>
                <a:rPr lang="en-US" b="1" dirty="0"/>
                <a:t>App</a:t>
              </a:r>
              <a:endParaRPr lang="en-US" b="1" dirty="0">
                <a:cs typeface="Calibri"/>
              </a:endParaRPr>
            </a:p>
          </p:txBody>
        </p:sp>
        <p:pic>
          <p:nvPicPr>
            <p:cNvPr id="21" name="Graphic 20" descr="Smart Phone with solid fill">
              <a:extLst>
                <a:ext uri="{FF2B5EF4-FFF2-40B4-BE49-F238E27FC236}">
                  <a16:creationId xmlns:a16="http://schemas.microsoft.com/office/drawing/2014/main" id="{0A172457-C50D-432B-B3F9-B0B9344615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19223" y="2890687"/>
              <a:ext cx="1066899" cy="1007370"/>
            </a:xfrm>
            <a:prstGeom prst="rect">
              <a:avLst/>
            </a:prstGeom>
          </p:spPr>
        </p:pic>
      </p:grpSp>
      <p:grpSp>
        <p:nvGrpSpPr>
          <p:cNvPr id="31" name="Group 30">
            <a:extLst>
              <a:ext uri="{FF2B5EF4-FFF2-40B4-BE49-F238E27FC236}">
                <a16:creationId xmlns:a16="http://schemas.microsoft.com/office/drawing/2014/main" id="{9028070F-B4FC-4D4A-8AED-2E7D1D3E4327}"/>
              </a:ext>
            </a:extLst>
          </p:cNvPr>
          <p:cNvGrpSpPr/>
          <p:nvPr/>
        </p:nvGrpSpPr>
        <p:grpSpPr>
          <a:xfrm>
            <a:off x="7968953" y="2792923"/>
            <a:ext cx="1387177" cy="1729822"/>
            <a:chOff x="7813973" y="2812404"/>
            <a:chExt cx="1387177" cy="1729822"/>
          </a:xfrm>
        </p:grpSpPr>
        <p:pic>
          <p:nvPicPr>
            <p:cNvPr id="23" name="Graphic 22" descr="Grocery bag with solid fill">
              <a:extLst>
                <a:ext uri="{FF2B5EF4-FFF2-40B4-BE49-F238E27FC236}">
                  <a16:creationId xmlns:a16="http://schemas.microsoft.com/office/drawing/2014/main" id="{81373B73-32E5-4C1E-9FFE-3BFD025B49A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33642" y="2812404"/>
              <a:ext cx="1114269" cy="1114269"/>
            </a:xfrm>
            <a:prstGeom prst="rect">
              <a:avLst/>
            </a:prstGeom>
          </p:spPr>
        </p:pic>
        <p:sp>
          <p:nvSpPr>
            <p:cNvPr id="24" name="TextBox 25">
              <a:extLst>
                <a:ext uri="{FF2B5EF4-FFF2-40B4-BE49-F238E27FC236}">
                  <a16:creationId xmlns:a16="http://schemas.microsoft.com/office/drawing/2014/main" id="{62EC546F-15C0-481C-9575-D5D8EE2548FE}"/>
                </a:ext>
              </a:extLst>
            </p:cNvPr>
            <p:cNvSpPr txBox="1"/>
            <p:nvPr/>
          </p:nvSpPr>
          <p:spPr>
            <a:xfrm>
              <a:off x="7813973" y="3926673"/>
              <a:ext cx="1387177" cy="615553"/>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t>Commissary</a:t>
              </a:r>
              <a:endParaRPr lang="en-US" dirty="0">
                <a:cs typeface="Calibri"/>
              </a:endParaRPr>
            </a:p>
            <a:p>
              <a:pPr algn="ctr"/>
              <a:endParaRPr lang="en-US" sz="1600" dirty="0">
                <a:cs typeface="Calibri"/>
              </a:endParaRPr>
            </a:p>
          </p:txBody>
        </p:sp>
      </p:grpSp>
      <p:grpSp>
        <p:nvGrpSpPr>
          <p:cNvPr id="33" name="Group 32">
            <a:extLst>
              <a:ext uri="{FF2B5EF4-FFF2-40B4-BE49-F238E27FC236}">
                <a16:creationId xmlns:a16="http://schemas.microsoft.com/office/drawing/2014/main" id="{D814F6B6-C83A-4746-8DC3-04A08DB9F1A3}"/>
              </a:ext>
            </a:extLst>
          </p:cNvPr>
          <p:cNvGrpSpPr/>
          <p:nvPr/>
        </p:nvGrpSpPr>
        <p:grpSpPr>
          <a:xfrm>
            <a:off x="9589328" y="2844970"/>
            <a:ext cx="1958217" cy="1697256"/>
            <a:chOff x="9555067" y="2821930"/>
            <a:chExt cx="1958217" cy="1697256"/>
          </a:xfrm>
        </p:grpSpPr>
        <p:sp>
          <p:nvSpPr>
            <p:cNvPr id="14" name="TextBox 25">
              <a:extLst>
                <a:ext uri="{FF2B5EF4-FFF2-40B4-BE49-F238E27FC236}">
                  <a16:creationId xmlns:a16="http://schemas.microsoft.com/office/drawing/2014/main" id="{DC352B5E-B780-4C15-B1FB-B59A1878581B}"/>
                </a:ext>
              </a:extLst>
            </p:cNvPr>
            <p:cNvSpPr txBox="1"/>
            <p:nvPr/>
          </p:nvSpPr>
          <p:spPr>
            <a:xfrm>
              <a:off x="9555067" y="3872855"/>
              <a:ext cx="1958217" cy="64633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err="1"/>
                <a:t>MilSpouse</a:t>
              </a:r>
              <a:r>
                <a:rPr lang="en-US" b="1" dirty="0"/>
                <a:t> </a:t>
              </a:r>
              <a:br>
                <a:rPr lang="en-US" b="1" dirty="0"/>
              </a:br>
              <a:r>
                <a:rPr lang="en-US" b="1" dirty="0"/>
                <a:t>Money Mission®</a:t>
              </a:r>
              <a:endParaRPr lang="en-US" dirty="0">
                <a:cs typeface="Calibri"/>
              </a:endParaRPr>
            </a:p>
          </p:txBody>
        </p:sp>
        <p:pic>
          <p:nvPicPr>
            <p:cNvPr id="26" name="Graphic 25" descr="Money with solid fill">
              <a:extLst>
                <a:ext uri="{FF2B5EF4-FFF2-40B4-BE49-F238E27FC236}">
                  <a16:creationId xmlns:a16="http://schemas.microsoft.com/office/drawing/2014/main" id="{CE248C90-A0BD-4A82-8599-ECAB8B8C162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977042" y="2821930"/>
              <a:ext cx="1114268" cy="1114268"/>
            </a:xfrm>
            <a:prstGeom prst="rect">
              <a:avLst/>
            </a:prstGeom>
          </p:spPr>
        </p:pic>
      </p:grpSp>
      <p:sp>
        <p:nvSpPr>
          <p:cNvPr id="34" name="TextBox 33">
            <a:extLst>
              <a:ext uri="{FF2B5EF4-FFF2-40B4-BE49-F238E27FC236}">
                <a16:creationId xmlns:a16="http://schemas.microsoft.com/office/drawing/2014/main" id="{E5A465FD-6A3D-4C72-B59E-A205F6352D6A}"/>
              </a:ext>
            </a:extLst>
          </p:cNvPr>
          <p:cNvSpPr txBox="1"/>
          <p:nvPr/>
        </p:nvSpPr>
        <p:spPr>
          <a:xfrm>
            <a:off x="624527" y="6127795"/>
            <a:ext cx="11234393" cy="646331"/>
          </a:xfrm>
          <a:prstGeom prst="rect">
            <a:avLst/>
          </a:prstGeom>
          <a:noFill/>
        </p:spPr>
        <p:txBody>
          <a:bodyPr wrap="square" rtlCol="0">
            <a:spAutoFit/>
          </a:bodyPr>
          <a:lstStyle/>
          <a:p>
            <a:r>
              <a:rPr lang="en-US" sz="1200" b="1" dirty="0">
                <a:effectLst/>
                <a:latin typeface="Calibri" panose="020F0502020204030204" pitchFamily="34" charset="0"/>
                <a:ea typeface="Calibri" panose="020F0502020204030204" pitchFamily="34" charset="0"/>
              </a:rPr>
              <a:t>Sources: </a:t>
            </a:r>
            <a:r>
              <a:rPr lang="en-US" sz="1200" dirty="0">
                <a:effectLst/>
                <a:latin typeface="Calibri" panose="020F0502020204030204" pitchFamily="34" charset="0"/>
                <a:ea typeface="Calibri" panose="020F0502020204030204" pitchFamily="34" charset="0"/>
              </a:rPr>
              <a:t>Military OneSource’s Resources for Financial Stress - </a:t>
            </a:r>
            <a:r>
              <a:rPr lang="en-US" sz="1200" u="sng" dirty="0">
                <a:solidFill>
                  <a:schemeClr val="tx1"/>
                </a:solidFill>
                <a:effectLst/>
                <a:latin typeface="Calibri" panose="020F0502020204030204" pitchFamily="34" charset="0"/>
                <a:ea typeface="Calibri" panose="020F0502020204030204" pitchFamily="34" charset="0"/>
                <a:cs typeface="Calibri" panose="020F0502020204030204" pitchFamily="34" charset="0"/>
                <a:hlinkClick r:id="rId15"/>
              </a:rPr>
              <a:t>https://www.militaryonesource.mil/financial-legal/personal-finance/military-financial-stress-resources/</a:t>
            </a:r>
            <a:endParaRPr lang="en-US" sz="1200" u="sng"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The Office of Financial Readiness - </a:t>
            </a:r>
            <a:r>
              <a:rPr lang="en-US" sz="1200" dirty="0">
                <a:latin typeface="Calibri" panose="020F0502020204030204" pitchFamily="34" charset="0"/>
                <a:cs typeface="Calibri" panose="020F0502020204030204" pitchFamily="34" charset="0"/>
                <a:hlinkClick r:id="rId16"/>
              </a:rPr>
              <a:t>https://finred.usalearning.gov/</a:t>
            </a:r>
            <a:r>
              <a:rPr lang="en-US" sz="1200" dirty="0">
                <a:latin typeface="Calibri" panose="020F0502020204030204" pitchFamily="34" charset="0"/>
                <a:cs typeface="Calibri" panose="020F0502020204030204" pitchFamily="34" charset="0"/>
              </a:rPr>
              <a:t> </a:t>
            </a:r>
          </a:p>
          <a:p>
            <a:r>
              <a:rPr lang="en-US" sz="1200" dirty="0">
                <a:solidFill>
                  <a:schemeClr val="tx1"/>
                </a:solidFill>
                <a:latin typeface="Calibri" panose="020F0502020204030204" pitchFamily="34" charset="0"/>
                <a:cs typeface="Calibri" panose="020F0502020204030204" pitchFamily="34" charset="0"/>
              </a:rPr>
              <a:t>The Defense Commissary Agency - </a:t>
            </a:r>
            <a:r>
              <a:rPr lang="en-US" sz="1200" dirty="0">
                <a:solidFill>
                  <a:schemeClr val="tx1"/>
                </a:solidFill>
                <a:latin typeface="Calibri" panose="020F0502020204030204" pitchFamily="34" charset="0"/>
                <a:cs typeface="Calibri" panose="020F0502020204030204" pitchFamily="34" charset="0"/>
                <a:hlinkClick r:id="rId17"/>
              </a:rPr>
              <a:t>https://www.commissaries.com/stronger-together</a:t>
            </a:r>
            <a:r>
              <a:rPr lang="en-US" sz="1200" dirty="0">
                <a:solidFill>
                  <a:schemeClr val="tx1"/>
                </a:solidFill>
                <a:latin typeface="Calibri" panose="020F0502020204030204" pitchFamily="34" charset="0"/>
                <a:cs typeface="Calibri" panose="020F0502020204030204" pitchFamily="34" charset="0"/>
              </a:rPr>
              <a:t> </a:t>
            </a:r>
            <a:endParaRPr lang="en-US" sz="1200" dirty="0">
              <a:solidFill>
                <a:schemeClr val="tx1"/>
              </a:solidFill>
            </a:endParaRPr>
          </a:p>
        </p:txBody>
      </p:sp>
    </p:spTree>
    <p:extLst>
      <p:ext uri="{BB962C8B-B14F-4D97-AF65-F5344CB8AC3E}">
        <p14:creationId xmlns:p14="http://schemas.microsoft.com/office/powerpoint/2010/main" val="370390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a5005f26-4447-4231-a016-7a57fddd5af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5A5A84FF8333C4CB986FE3386938F9D" ma:contentTypeVersion="14" ma:contentTypeDescription="Create a new document." ma:contentTypeScope="" ma:versionID="5021caeccc167992fe972a37cd031551">
  <xsd:schema xmlns:xsd="http://www.w3.org/2001/XMLSchema" xmlns:xs="http://www.w3.org/2001/XMLSchema" xmlns:p="http://schemas.microsoft.com/office/2006/metadata/properties" xmlns:ns3="b259d69d-d6dc-46be-b155-233ffc63f411" xmlns:ns4="a5005f26-4447-4231-a016-7a57fddd5afc" targetNamespace="http://schemas.microsoft.com/office/2006/metadata/properties" ma:root="true" ma:fieldsID="19cf0fcc7a62812ddf7a842fdd29efe0" ns3:_="" ns4:_="">
    <xsd:import namespace="b259d69d-d6dc-46be-b155-233ffc63f411"/>
    <xsd:import namespace="a5005f26-4447-4231-a016-7a57fddd5af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DateTaken" minOccurs="0"/>
                <xsd:element ref="ns4:MediaServiceOCR"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59d69d-d6dc-46be-b155-233ffc63f41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5005f26-4447-4231-a016-7a57fddd5af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234EF35-0232-4A87-8656-6032FEE84902}">
  <ds:schemaRefs>
    <ds:schemaRef ds:uri="http://schemas.microsoft.com/office/infopath/2007/PartnerControls"/>
    <ds:schemaRef ds:uri="http://purl.org/dc/terms/"/>
    <ds:schemaRef ds:uri="http://www.w3.org/XML/1998/namespace"/>
    <ds:schemaRef ds:uri="http://schemas.microsoft.com/office/2006/documentManagement/types"/>
    <ds:schemaRef ds:uri="http://schemas.openxmlformats.org/package/2006/metadata/core-properties"/>
    <ds:schemaRef ds:uri="a5005f26-4447-4231-a016-7a57fddd5afc"/>
    <ds:schemaRef ds:uri="http://schemas.microsoft.com/office/2006/metadata/properties"/>
    <ds:schemaRef ds:uri="b259d69d-d6dc-46be-b155-233ffc63f411"/>
    <ds:schemaRef ds:uri="http://purl.org/dc/dcmitype/"/>
    <ds:schemaRef ds:uri="http://purl.org/dc/elements/1.1/"/>
  </ds:schemaRefs>
</ds:datastoreItem>
</file>

<file path=customXml/itemProps2.xml><?xml version="1.0" encoding="utf-8"?>
<ds:datastoreItem xmlns:ds="http://schemas.openxmlformats.org/officeDocument/2006/customXml" ds:itemID="{53DD0539-0EF5-4D03-989D-E39AF14ED131}">
  <ds:schemaRefs>
    <ds:schemaRef ds:uri="a5005f26-4447-4231-a016-7a57fddd5afc"/>
    <ds:schemaRef ds:uri="b259d69d-d6dc-46be-b155-233ffc63f41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EDDC9EA-9C5F-4B4F-B4C5-231363968B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972</TotalTime>
  <Words>1922</Words>
  <Application>Microsoft Office PowerPoint</Application>
  <PresentationFormat>Widescreen</PresentationFormat>
  <Paragraphs>191</Paragraphs>
  <Slides>20</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Arial Black</vt:lpstr>
      <vt:lpstr>Calibri</vt:lpstr>
      <vt:lpstr>Inconsolata</vt:lpstr>
      <vt:lpstr>Ink Free</vt:lpstr>
      <vt:lpstr>Roboto Medium</vt:lpstr>
      <vt:lpstr>2_Office Theme</vt:lpstr>
      <vt:lpstr>PowerPoint Presentation</vt:lpstr>
      <vt:lpstr>PowerPoint Presentation</vt:lpstr>
      <vt:lpstr>Today’s Mission</vt:lpstr>
      <vt:lpstr>Background Check - Definitions</vt:lpstr>
      <vt:lpstr>Background Check – Programs</vt:lpstr>
      <vt:lpstr>You Decide</vt:lpstr>
      <vt:lpstr>PowerPoint Presentation</vt:lpstr>
      <vt:lpstr>PowerPoint Presentation</vt:lpstr>
      <vt:lpstr>Food Security Support Programs &amp; Resources</vt:lpstr>
      <vt:lpstr>PowerPoint Presentation</vt:lpstr>
      <vt:lpstr>Spouse Employment Support Programs &amp; Resources</vt:lpstr>
      <vt:lpstr>PowerPoint Presentation</vt:lpstr>
      <vt:lpstr>PowerPoint Presentation</vt:lpstr>
      <vt:lpstr>Service Provider Resources</vt:lpstr>
      <vt:lpstr>Service Provider Resources continued…</vt:lpstr>
      <vt:lpstr>Service Provider Resources continued…</vt:lpstr>
      <vt:lpstr>PowerPoint Presentation</vt:lpstr>
      <vt:lpstr>Your Mission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Transformation Progress</dc:title>
  <dc:creator>Andrea M. Terry</dc:creator>
  <cp:lastModifiedBy>Lewis, Zona T CIV OSD OUSD P-R (USA)</cp:lastModifiedBy>
  <cp:revision>99</cp:revision>
  <cp:lastPrinted>1601-01-01T00:00:00Z</cp:lastPrinted>
  <dcterms:created xsi:type="dcterms:W3CDTF">2020-03-05T18:57:00Z</dcterms:created>
  <dcterms:modified xsi:type="dcterms:W3CDTF">2023-05-23T16:58:15Z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0x010100B5A5A84FF8333C4CB986FE3386938F9D</vt:lpwstr>
  </property>
</Properties>
</file>